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7"/>
  </p:notesMasterIdLst>
  <p:sldIdLst>
    <p:sldId id="256" r:id="rId2"/>
    <p:sldId id="288" r:id="rId3"/>
    <p:sldId id="292" r:id="rId4"/>
    <p:sldId id="257" r:id="rId5"/>
    <p:sldId id="282" r:id="rId6"/>
    <p:sldId id="293" r:id="rId7"/>
    <p:sldId id="274" r:id="rId8"/>
    <p:sldId id="300" r:id="rId9"/>
    <p:sldId id="285" r:id="rId10"/>
    <p:sldId id="286" r:id="rId11"/>
    <p:sldId id="268" r:id="rId12"/>
    <p:sldId id="294" r:id="rId13"/>
    <p:sldId id="295" r:id="rId14"/>
    <p:sldId id="299" r:id="rId15"/>
    <p:sldId id="297" r:id="rId16"/>
    <p:sldId id="298" r:id="rId17"/>
    <p:sldId id="289" r:id="rId18"/>
    <p:sldId id="259" r:id="rId19"/>
    <p:sldId id="291" r:id="rId20"/>
    <p:sldId id="279" r:id="rId21"/>
    <p:sldId id="284" r:id="rId22"/>
    <p:sldId id="276" r:id="rId23"/>
    <p:sldId id="278" r:id="rId24"/>
    <p:sldId id="296" r:id="rId25"/>
    <p:sldId id="267"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828"/>
    <a:srgbClr val="00863D"/>
    <a:srgbClr val="D60093"/>
    <a:srgbClr val="E0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36266" autoAdjust="0"/>
  </p:normalViewPr>
  <p:slideViewPr>
    <p:cSldViewPr>
      <p:cViewPr varScale="1">
        <p:scale>
          <a:sx n="27" d="100"/>
          <a:sy n="27" d="100"/>
        </p:scale>
        <p:origin x="2670"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BE4839-CEFF-41BD-BF6B-EDFDBE0E0835}" type="datetimeFigureOut">
              <a:rPr lang="en-US" smtClean="0"/>
              <a:t>10/30/2014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8A3F88-A034-4FFD-B0B6-7242215D0BD0}" type="slidenum">
              <a:rPr lang="en-US" smtClean="0"/>
              <a:t>‹#›</a:t>
            </a:fld>
            <a:endParaRPr lang="en-US"/>
          </a:p>
        </p:txBody>
      </p:sp>
    </p:spTree>
    <p:extLst>
      <p:ext uri="{BB962C8B-B14F-4D97-AF65-F5344CB8AC3E}">
        <p14:creationId xmlns:p14="http://schemas.microsoft.com/office/powerpoint/2010/main" val="1158508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Good afternoon</a:t>
            </a:r>
            <a:r>
              <a:rPr lang="en-US" sz="1600" baseline="0" dirty="0" smtClean="0"/>
              <a:t> and welcome to Building Young Makers! I am Erica Compton from the Idaho Commission for Libraries and lead coordinator on the Make it at the Library project. </a:t>
            </a:r>
            <a:r>
              <a:rPr lang="en-US" sz="1600" baseline="0" dirty="0" smtClean="0"/>
              <a:t>So trying to do a session with hands-on experience is a challenge with this many people, but I thought it was really important to give you a chance to get your hands dirty and play today. So I </a:t>
            </a:r>
            <a:r>
              <a:rPr lang="en-US" sz="1600" baseline="0" dirty="0" smtClean="0"/>
              <a:t>had to call in lots of favors </a:t>
            </a:r>
            <a:r>
              <a:rPr lang="en-US" sz="1600" baseline="0" dirty="0" smtClean="0"/>
              <a:t>to </a:t>
            </a:r>
            <a:r>
              <a:rPr lang="en-US" sz="1600" baseline="0" dirty="0" smtClean="0"/>
              <a:t>help </a:t>
            </a:r>
            <a:r>
              <a:rPr lang="en-US" sz="1600" baseline="0" dirty="0" smtClean="0"/>
              <a:t>make this happen! </a:t>
            </a:r>
            <a:r>
              <a:rPr lang="en-US" sz="1600" baseline="0" dirty="0" smtClean="0"/>
              <a:t>With me today I have Staci Shaw a fellow RTM colleague</a:t>
            </a:r>
            <a:r>
              <a:rPr lang="en-US" sz="1600" baseline="0" dirty="0" smtClean="0"/>
              <a:t>, </a:t>
            </a:r>
            <a:r>
              <a:rPr lang="en-US" sz="1600" baseline="0" dirty="0" smtClean="0"/>
              <a:t>staff from our Maker libraries – Cindy </a:t>
            </a:r>
            <a:r>
              <a:rPr lang="en-US" sz="1600" baseline="0" dirty="0" smtClean="0"/>
              <a:t>from Gooding </a:t>
            </a:r>
            <a:r>
              <a:rPr lang="en-US" sz="1600" baseline="0" dirty="0" smtClean="0"/>
              <a:t>Public, Morgan </a:t>
            </a:r>
            <a:r>
              <a:rPr lang="en-US" sz="1600" baseline="0" dirty="0" smtClean="0"/>
              <a:t>from </a:t>
            </a:r>
            <a:r>
              <a:rPr lang="en-US" sz="1600" baseline="0" dirty="0" smtClean="0"/>
              <a:t>Community Library Network, and Megan </a:t>
            </a:r>
            <a:r>
              <a:rPr lang="en-US" sz="1600" baseline="0" dirty="0" smtClean="0"/>
              <a:t>from </a:t>
            </a:r>
            <a:r>
              <a:rPr lang="en-US" sz="1600" baseline="0" dirty="0" smtClean="0"/>
              <a:t>Meridian District </a:t>
            </a:r>
            <a:r>
              <a:rPr lang="en-US" sz="1600" baseline="0" dirty="0" smtClean="0"/>
              <a:t>Library, Amanda from </a:t>
            </a:r>
            <a:r>
              <a:rPr lang="en-US" sz="1600" baseline="0" dirty="0" err="1" smtClean="0"/>
              <a:t>Portneuf</a:t>
            </a:r>
            <a:r>
              <a:rPr lang="en-US" sz="1600" baseline="0" dirty="0" smtClean="0"/>
              <a:t>.  </a:t>
            </a:r>
            <a:r>
              <a:rPr lang="en-US" sz="1600" baseline="0" dirty="0" smtClean="0"/>
              <a:t>Also Jill Call a valued volunteer at the Commission and </a:t>
            </a:r>
            <a:r>
              <a:rPr lang="en-US" sz="1600" baseline="0" dirty="0" smtClean="0"/>
              <a:t>her son.</a:t>
            </a:r>
            <a:endParaRPr lang="en-US" sz="1600" baseline="0" dirty="0" smtClean="0"/>
          </a:p>
          <a:p>
            <a:r>
              <a:rPr lang="en-US" sz="1600" baseline="0" dirty="0" smtClean="0"/>
              <a:t>It really does take a village!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A8A3F88-A034-4FFD-B0B6-7242215D0BD0}" type="slidenum">
              <a:rPr lang="en-US" smtClean="0"/>
              <a:t>1</a:t>
            </a:fld>
            <a:endParaRPr lang="en-US"/>
          </a:p>
        </p:txBody>
      </p:sp>
    </p:spTree>
    <p:extLst>
      <p:ext uri="{BB962C8B-B14F-4D97-AF65-F5344CB8AC3E}">
        <p14:creationId xmlns:p14="http://schemas.microsoft.com/office/powerpoint/2010/main" val="1797863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Squishy Circuits – where you will learn how to conduct electricity through </a:t>
            </a:r>
            <a:r>
              <a:rPr lang="en-US" b="0" baseline="0" dirty="0" err="1" smtClean="0"/>
              <a:t>playdoh</a:t>
            </a:r>
            <a:endParaRPr lang="en-US" b="0" baseline="0" dirty="0" smtClean="0"/>
          </a:p>
          <a:p>
            <a:endParaRPr lang="en-US" dirty="0"/>
          </a:p>
        </p:txBody>
      </p:sp>
      <p:sp>
        <p:nvSpPr>
          <p:cNvPr id="4" name="Slide Number Placeholder 3"/>
          <p:cNvSpPr>
            <a:spLocks noGrp="1"/>
          </p:cNvSpPr>
          <p:nvPr>
            <p:ph type="sldNum" sz="quarter" idx="10"/>
          </p:nvPr>
        </p:nvSpPr>
        <p:spPr/>
        <p:txBody>
          <a:bodyPr/>
          <a:lstStyle/>
          <a:p>
            <a:fld id="{5A8A3F88-A034-4FFD-B0B6-7242215D0BD0}" type="slidenum">
              <a:rPr lang="en-US" smtClean="0"/>
              <a:t>10</a:t>
            </a:fld>
            <a:endParaRPr lang="en-US"/>
          </a:p>
        </p:txBody>
      </p:sp>
    </p:spTree>
    <p:extLst>
      <p:ext uri="{BB962C8B-B14F-4D97-AF65-F5344CB8AC3E}">
        <p14:creationId xmlns:p14="http://schemas.microsoft.com/office/powerpoint/2010/main" val="1186074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Catapults are a</a:t>
            </a:r>
            <a:r>
              <a:rPr lang="en-US" baseline="0" dirty="0" smtClean="0"/>
              <a:t> fun and engaging way to introduce youngsters to simple machines and other concepts in physics. This is not a hosted table but we have a picture of a simple catapult and the materials – try and build one – launch a mini marshmallow and if you have time see if you can redesign it to make it work better, </a:t>
            </a:r>
            <a:r>
              <a:rPr lang="en-US" baseline="0" dirty="0" err="1" smtClean="0"/>
              <a:t>Rember</a:t>
            </a:r>
            <a:r>
              <a:rPr lang="en-US" baseline="0" dirty="0" smtClean="0"/>
              <a:t> it is never one and done!!</a:t>
            </a:r>
            <a:endParaRPr lang="en-US" dirty="0"/>
          </a:p>
        </p:txBody>
      </p:sp>
      <p:sp>
        <p:nvSpPr>
          <p:cNvPr id="4" name="Slide Number Placeholder 3"/>
          <p:cNvSpPr>
            <a:spLocks noGrp="1"/>
          </p:cNvSpPr>
          <p:nvPr>
            <p:ph type="sldNum" sz="quarter" idx="10"/>
          </p:nvPr>
        </p:nvSpPr>
        <p:spPr/>
        <p:txBody>
          <a:bodyPr/>
          <a:lstStyle/>
          <a:p>
            <a:fld id="{5A8A3F88-A034-4FFD-B0B6-7242215D0BD0}" type="slidenum">
              <a:rPr lang="en-US" smtClean="0"/>
              <a:t>11</a:t>
            </a:fld>
            <a:endParaRPr lang="en-US"/>
          </a:p>
        </p:txBody>
      </p:sp>
    </p:spTree>
    <p:extLst>
      <p:ext uri="{BB962C8B-B14F-4D97-AF65-F5344CB8AC3E}">
        <p14:creationId xmlns:p14="http://schemas.microsoft.com/office/powerpoint/2010/main" val="1307892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Morgan has a table full of Snap Circuits – an fun activity about electricity that is safe and easy to do</a:t>
            </a:r>
          </a:p>
          <a:p>
            <a:endParaRPr lang="en-US" dirty="0"/>
          </a:p>
        </p:txBody>
      </p:sp>
      <p:sp>
        <p:nvSpPr>
          <p:cNvPr id="4" name="Slide Number Placeholder 3"/>
          <p:cNvSpPr>
            <a:spLocks noGrp="1"/>
          </p:cNvSpPr>
          <p:nvPr>
            <p:ph type="sldNum" sz="quarter" idx="10"/>
          </p:nvPr>
        </p:nvSpPr>
        <p:spPr/>
        <p:txBody>
          <a:bodyPr/>
          <a:lstStyle/>
          <a:p>
            <a:fld id="{5A8A3F88-A034-4FFD-B0B6-7242215D0BD0}" type="slidenum">
              <a:rPr lang="en-US" smtClean="0"/>
              <a:t>12</a:t>
            </a:fld>
            <a:endParaRPr lang="en-US"/>
          </a:p>
        </p:txBody>
      </p:sp>
    </p:spTree>
    <p:extLst>
      <p:ext uri="{BB962C8B-B14F-4D97-AF65-F5344CB8AC3E}">
        <p14:creationId xmlns:p14="http://schemas.microsoft.com/office/powerpoint/2010/main" val="1700680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Cindy is in charge of robotics. You can build a simple tin can robot and explore a simple solar robot kit, and learn about a game called Robot Turtles which teaches the basic concept of coding or programming which is the language of robotics.</a:t>
            </a:r>
          </a:p>
          <a:p>
            <a:endParaRPr lang="en-US" b="0" baseline="0" dirty="0" smtClean="0"/>
          </a:p>
          <a:p>
            <a:r>
              <a:rPr lang="en-US" b="0" baseline="0" dirty="0" smtClean="0"/>
              <a:t>If you have not heard of Scratch Jr – check it out. It is free and available online and teaches coding through a very interactive and game-based methodology.</a:t>
            </a:r>
          </a:p>
        </p:txBody>
      </p:sp>
      <p:sp>
        <p:nvSpPr>
          <p:cNvPr id="4" name="Slide Number Placeholder 3"/>
          <p:cNvSpPr>
            <a:spLocks noGrp="1"/>
          </p:cNvSpPr>
          <p:nvPr>
            <p:ph type="sldNum" sz="quarter" idx="10"/>
          </p:nvPr>
        </p:nvSpPr>
        <p:spPr/>
        <p:txBody>
          <a:bodyPr/>
          <a:lstStyle/>
          <a:p>
            <a:fld id="{5A8A3F88-A034-4FFD-B0B6-7242215D0BD0}" type="slidenum">
              <a:rPr lang="en-US" smtClean="0"/>
              <a:t>13</a:t>
            </a:fld>
            <a:endParaRPr lang="en-US"/>
          </a:p>
        </p:txBody>
      </p:sp>
    </p:spTree>
    <p:extLst>
      <p:ext uri="{BB962C8B-B14F-4D97-AF65-F5344CB8AC3E}">
        <p14:creationId xmlns:p14="http://schemas.microsoft.com/office/powerpoint/2010/main" val="4181478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Circuit Stickers are brand new and I have not even</a:t>
            </a:r>
            <a:r>
              <a:rPr lang="en-US" baseline="0" dirty="0" smtClean="0"/>
              <a:t> had the opportunity to play with them yet!! So – help me out and go explore this new technology and let us know what you think!</a:t>
            </a:r>
            <a:endParaRPr lang="en-US" dirty="0"/>
          </a:p>
        </p:txBody>
      </p:sp>
      <p:sp>
        <p:nvSpPr>
          <p:cNvPr id="4" name="Slide Number Placeholder 3"/>
          <p:cNvSpPr>
            <a:spLocks noGrp="1"/>
          </p:cNvSpPr>
          <p:nvPr>
            <p:ph type="sldNum" sz="quarter" idx="10"/>
          </p:nvPr>
        </p:nvSpPr>
        <p:spPr/>
        <p:txBody>
          <a:bodyPr/>
          <a:lstStyle/>
          <a:p>
            <a:fld id="{5A8A3F88-A034-4FFD-B0B6-7242215D0BD0}" type="slidenum">
              <a:rPr lang="en-US" smtClean="0"/>
              <a:t>14</a:t>
            </a:fld>
            <a:endParaRPr lang="en-US"/>
          </a:p>
        </p:txBody>
      </p:sp>
    </p:spTree>
    <p:extLst>
      <p:ext uri="{BB962C8B-B14F-4D97-AF65-F5344CB8AC3E}">
        <p14:creationId xmlns:p14="http://schemas.microsoft.com/office/powerpoint/2010/main" val="1152529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Roominate</a:t>
            </a:r>
            <a:r>
              <a:rPr lang="en-US" dirty="0" smtClean="0"/>
              <a:t> is a new building</a:t>
            </a:r>
            <a:r>
              <a:rPr lang="en-US" baseline="0" dirty="0" smtClean="0"/>
              <a:t> toy designed by 2 women engineers out of Stanford and that is specifically designed to engage young girls. However Staci’s son was our helped for this and put some of the pieces together and apparently loved it!</a:t>
            </a:r>
            <a:endParaRPr lang="en-US" dirty="0"/>
          </a:p>
        </p:txBody>
      </p:sp>
      <p:sp>
        <p:nvSpPr>
          <p:cNvPr id="4" name="Slide Number Placeholder 3"/>
          <p:cNvSpPr>
            <a:spLocks noGrp="1"/>
          </p:cNvSpPr>
          <p:nvPr>
            <p:ph type="sldNum" sz="quarter" idx="10"/>
          </p:nvPr>
        </p:nvSpPr>
        <p:spPr/>
        <p:txBody>
          <a:bodyPr/>
          <a:lstStyle/>
          <a:p>
            <a:fld id="{5A8A3F88-A034-4FFD-B0B6-7242215D0BD0}" type="slidenum">
              <a:rPr lang="en-US" smtClean="0"/>
              <a:t>15</a:t>
            </a:fld>
            <a:endParaRPr lang="en-US"/>
          </a:p>
        </p:txBody>
      </p:sp>
    </p:spTree>
    <p:extLst>
      <p:ext uri="{BB962C8B-B14F-4D97-AF65-F5344CB8AC3E}">
        <p14:creationId xmlns:p14="http://schemas.microsoft.com/office/powerpoint/2010/main" val="745529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We have 3 stations all about structures and building. We have a </a:t>
            </a:r>
            <a:r>
              <a:rPr lang="en-US" b="0" baseline="0" dirty="0" err="1" smtClean="0"/>
              <a:t>BrickLab</a:t>
            </a:r>
            <a:r>
              <a:rPr lang="en-US" b="0" baseline="0" dirty="0" smtClean="0"/>
              <a:t> which is made by an Idaho company called PCS </a:t>
            </a:r>
            <a:r>
              <a:rPr lang="en-US" b="0" baseline="0" dirty="0" err="1" smtClean="0"/>
              <a:t>Edventures</a:t>
            </a:r>
            <a:r>
              <a:rPr lang="en-US" b="0" baseline="0" dirty="0" smtClean="0"/>
              <a:t>. </a:t>
            </a:r>
          </a:p>
          <a:p>
            <a:r>
              <a:rPr lang="en-US" b="0" baseline="0" dirty="0" smtClean="0"/>
              <a:t>Straws and Connectors – which lend themselves to quick and large scale building for all ages. And finally marshmallows and toothpicks – a great way to explore geometry, structures and design.</a:t>
            </a:r>
          </a:p>
          <a:p>
            <a:r>
              <a:rPr lang="en-US" b="0" baseline="0" dirty="0" smtClean="0"/>
              <a:t>Another station is all about sorting and classifying – this might seem to be a really fundamental activity, but it is foundational to so many skills they will need to acquire.</a:t>
            </a:r>
          </a:p>
        </p:txBody>
      </p:sp>
      <p:sp>
        <p:nvSpPr>
          <p:cNvPr id="4" name="Slide Number Placeholder 3"/>
          <p:cNvSpPr>
            <a:spLocks noGrp="1"/>
          </p:cNvSpPr>
          <p:nvPr>
            <p:ph type="sldNum" sz="quarter" idx="10"/>
          </p:nvPr>
        </p:nvSpPr>
        <p:spPr/>
        <p:txBody>
          <a:bodyPr/>
          <a:lstStyle/>
          <a:p>
            <a:fld id="{5A8A3F88-A034-4FFD-B0B6-7242215D0BD0}" type="slidenum">
              <a:rPr lang="en-US" smtClean="0"/>
              <a:t>16</a:t>
            </a:fld>
            <a:endParaRPr lang="en-US"/>
          </a:p>
        </p:txBody>
      </p:sp>
    </p:spTree>
    <p:extLst>
      <p:ext uri="{BB962C8B-B14F-4D97-AF65-F5344CB8AC3E}">
        <p14:creationId xmlns:p14="http://schemas.microsoft.com/office/powerpoint/2010/main" val="2703693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Ok – so let’s go!! I will call you back together about 2:30 so we have time to debrief. And again – while you are engaging in these activities please be thinking about how it might work in your setting and what you might like to share about your experience. </a:t>
            </a:r>
            <a:endParaRPr lang="en-US" baseline="0" dirty="0" smtClean="0"/>
          </a:p>
        </p:txBody>
      </p:sp>
      <p:sp>
        <p:nvSpPr>
          <p:cNvPr id="4" name="Slide Number Placeholder 3"/>
          <p:cNvSpPr>
            <a:spLocks noGrp="1"/>
          </p:cNvSpPr>
          <p:nvPr>
            <p:ph type="sldNum" sz="quarter" idx="10"/>
          </p:nvPr>
        </p:nvSpPr>
        <p:spPr/>
        <p:txBody>
          <a:bodyPr/>
          <a:lstStyle/>
          <a:p>
            <a:fld id="{5A8A3F88-A034-4FFD-B0B6-7242215D0BD0}" type="slidenum">
              <a:rPr lang="en-US" smtClean="0"/>
              <a:t>17</a:t>
            </a:fld>
            <a:endParaRPr lang="en-US"/>
          </a:p>
        </p:txBody>
      </p:sp>
    </p:spTree>
    <p:extLst>
      <p:ext uri="{BB962C8B-B14F-4D97-AF65-F5344CB8AC3E}">
        <p14:creationId xmlns:p14="http://schemas.microsoft.com/office/powerpoint/2010/main" val="3384514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This can be as simple as changing the kinds of questions we ask our students. “By adding a few words to your classroom questioning vocabulary—words like </a:t>
            </a:r>
            <a:r>
              <a:rPr lang="en-US" i="1" dirty="0" smtClean="0"/>
              <a:t>design, experiment</a:t>
            </a:r>
            <a:r>
              <a:rPr lang="en-US" dirty="0" smtClean="0"/>
              <a:t> and </a:t>
            </a:r>
            <a:r>
              <a:rPr lang="en-US" i="1" dirty="0" smtClean="0"/>
              <a:t>model</a:t>
            </a:r>
            <a:r>
              <a:rPr lang="en-US" dirty="0" smtClean="0"/>
              <a:t>—a whole world of STEM learning can be opened up for students." </a:t>
            </a:r>
          </a:p>
          <a:p>
            <a:r>
              <a:rPr lang="en-US" dirty="0" smtClean="0"/>
              <a:t>2) Community partnerships—both with education businesses and higher education institutions,</a:t>
            </a:r>
            <a:r>
              <a:rPr lang="en-US" baseline="0" dirty="0" smtClean="0"/>
              <a:t> </a:t>
            </a:r>
            <a:r>
              <a:rPr lang="en-US" dirty="0" smtClean="0"/>
              <a:t>are a key factor in the success of STEM programs.</a:t>
            </a:r>
          </a:p>
          <a:p>
            <a:endParaRPr lang="en-US" dirty="0" smtClean="0"/>
          </a:p>
          <a:p>
            <a:r>
              <a:rPr lang="en-US" dirty="0" smtClean="0"/>
              <a:t>All you have to do is open the door and reach into the sandbox.</a:t>
            </a:r>
          </a:p>
          <a:p>
            <a:endParaRPr lang="en-US" dirty="0" smtClean="0"/>
          </a:p>
          <a:p>
            <a:r>
              <a:rPr lang="en-US" b="1" dirty="0" smtClean="0"/>
              <a:t>What are STEM Practices in Preschool?</a:t>
            </a:r>
          </a:p>
          <a:p>
            <a:r>
              <a:rPr lang="en-US" dirty="0" smtClean="0"/>
              <a:t>Instruction supports overall academic growth and acceleration of students, while it enhances later interest in solving real world problems in STEM fields.</a:t>
            </a:r>
          </a:p>
          <a:p>
            <a:r>
              <a:rPr lang="en-US" dirty="0" smtClean="0"/>
              <a:t>Instruction fosters designing, experimenting, problem-solving, and social interaction. In STEM there is the recognition that instruction occurs best in a social atmosphere of cooperation and collaboration.</a:t>
            </a:r>
          </a:p>
          <a:p>
            <a:r>
              <a:rPr lang="en-US" dirty="0" smtClean="0"/>
              <a:t>Children are presented with real-world challenges, and they are encouraged to solve problems and present their ideas. These projects and challenges promote real life application of 21st century skills, such as critical-thinking and reasoning, collaboration, and creativity, necessary for learning now and in the future. These activities inspire children’s reasoning and learning over a long period of time.</a:t>
            </a:r>
          </a:p>
          <a:p>
            <a:r>
              <a:rPr lang="en-US" dirty="0" smtClean="0"/>
              <a:t>In addition to teacher-designed challenges, preschool STEM allows for an experience where we focus on children’s questions and purposes, and engage them in authentic exploration and experimentation. </a:t>
            </a:r>
          </a:p>
          <a:p>
            <a:r>
              <a:rPr lang="en-US" dirty="0" smtClean="0"/>
              <a:t>STEM instruction provides classroom opportunities and environments for using concrete objects to build and explore the world. This allows for opportunities for children to change variables and observe results immediately. </a:t>
            </a:r>
          </a:p>
          <a:p>
            <a:r>
              <a:rPr lang="en-US" dirty="0" smtClean="0"/>
              <a:t>The integrated curriculum gives students opportunity to apply their literacy and numeracy skills in purposeful ways.</a:t>
            </a:r>
          </a:p>
          <a:p>
            <a:r>
              <a:rPr lang="en-US" dirty="0" smtClean="0"/>
              <a:t>Students develop technology skills and experiences, which are integrated and interactive, age appropriate, and enhance children’s cognitive and social abilities.</a:t>
            </a:r>
          </a:p>
          <a:p>
            <a:r>
              <a:rPr lang="en-US" dirty="0" smtClean="0"/>
              <a:t>The staff seeks to develop partnerships with parents, business, and community-based organizations, which extend learning opportunities in creative and unique ways. </a:t>
            </a:r>
          </a:p>
          <a:p>
            <a:endParaRPr lang="en-US" dirty="0"/>
          </a:p>
        </p:txBody>
      </p:sp>
      <p:sp>
        <p:nvSpPr>
          <p:cNvPr id="4" name="Slide Number Placeholder 3"/>
          <p:cNvSpPr>
            <a:spLocks noGrp="1"/>
          </p:cNvSpPr>
          <p:nvPr>
            <p:ph type="sldNum" sz="quarter" idx="10"/>
          </p:nvPr>
        </p:nvSpPr>
        <p:spPr/>
        <p:txBody>
          <a:bodyPr/>
          <a:lstStyle/>
          <a:p>
            <a:fld id="{5A8A3F88-A034-4FFD-B0B6-7242215D0BD0}" type="slidenum">
              <a:rPr lang="en-US" smtClean="0"/>
              <a:t>19</a:t>
            </a:fld>
            <a:endParaRPr lang="en-US"/>
          </a:p>
        </p:txBody>
      </p:sp>
    </p:spTree>
    <p:extLst>
      <p:ext uri="{BB962C8B-B14F-4D97-AF65-F5344CB8AC3E}">
        <p14:creationId xmlns:p14="http://schemas.microsoft.com/office/powerpoint/2010/main" val="3329567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Join the</a:t>
            </a:r>
            <a:r>
              <a:rPr lang="en-US" baseline="0" dirty="0" smtClean="0"/>
              <a:t> challenge this October and inspire imagination and creativity!</a:t>
            </a:r>
            <a:endParaRPr lang="en-US" dirty="0"/>
          </a:p>
        </p:txBody>
      </p:sp>
      <p:sp>
        <p:nvSpPr>
          <p:cNvPr id="4" name="Slide Number Placeholder 3"/>
          <p:cNvSpPr>
            <a:spLocks noGrp="1"/>
          </p:cNvSpPr>
          <p:nvPr>
            <p:ph type="sldNum" sz="quarter" idx="10"/>
          </p:nvPr>
        </p:nvSpPr>
        <p:spPr/>
        <p:txBody>
          <a:bodyPr/>
          <a:lstStyle/>
          <a:p>
            <a:fld id="{5A8A3F88-A034-4FFD-B0B6-7242215D0BD0}" type="slidenum">
              <a:rPr lang="en-US" smtClean="0"/>
              <a:t>20</a:t>
            </a:fld>
            <a:endParaRPr lang="en-US"/>
          </a:p>
        </p:txBody>
      </p:sp>
    </p:spTree>
    <p:extLst>
      <p:ext uri="{BB962C8B-B14F-4D97-AF65-F5344CB8AC3E}">
        <p14:creationId xmlns:p14="http://schemas.microsoft.com/office/powerpoint/2010/main" val="1162819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don’t have much time today to delve too deep in to making, but I am hoping to lay some groundwork for you on what making is and why it is so important. We will take at least 40-45 minutes to introduce you to some new tools and materials you might use with the children in your care. And finally we will save time at the end so that we can share out thoughts on how to implement making in early learning settings and answer any questions you might have.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A8A3F88-A034-4FFD-B0B6-7242215D0BD0}" type="slidenum">
              <a:rPr lang="en-US" smtClean="0"/>
              <a:t>2</a:t>
            </a:fld>
            <a:endParaRPr lang="en-US"/>
          </a:p>
        </p:txBody>
      </p:sp>
    </p:spTree>
    <p:extLst>
      <p:ext uri="{BB962C8B-B14F-4D97-AF65-F5344CB8AC3E}">
        <p14:creationId xmlns:p14="http://schemas.microsoft.com/office/powerpoint/2010/main" val="1221479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8A3F88-A034-4FFD-B0B6-7242215D0BD0}" type="slidenum">
              <a:rPr lang="en-US" smtClean="0"/>
              <a:t>21</a:t>
            </a:fld>
            <a:endParaRPr lang="en-US"/>
          </a:p>
        </p:txBody>
      </p:sp>
    </p:spTree>
    <p:extLst>
      <p:ext uri="{BB962C8B-B14F-4D97-AF65-F5344CB8AC3E}">
        <p14:creationId xmlns:p14="http://schemas.microsoft.com/office/powerpoint/2010/main" val="4073513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like to start by</a:t>
            </a:r>
            <a:r>
              <a:rPr lang="en-US" baseline="0" dirty="0" smtClean="0"/>
              <a:t> asking for a quick show of hands as I ask a couple of questions. Don’t be shy, this helps us frame our time together! </a:t>
            </a:r>
            <a:endParaRPr lang="en-US" dirty="0" smtClean="0"/>
          </a:p>
          <a:p>
            <a:r>
              <a:rPr lang="en-US" dirty="0" smtClean="0"/>
              <a:t>Who</a:t>
            </a:r>
            <a:r>
              <a:rPr lang="en-US" baseline="0" dirty="0" smtClean="0"/>
              <a:t> is brand new to making, makerspaces, and the maker movement??</a:t>
            </a:r>
          </a:p>
          <a:p>
            <a:r>
              <a:rPr lang="en-US" baseline="0" dirty="0" smtClean="0"/>
              <a:t>Who has heard of these terms?</a:t>
            </a:r>
          </a:p>
          <a:p>
            <a:r>
              <a:rPr lang="en-US" baseline="0" dirty="0" smtClean="0"/>
              <a:t>Who has been to a maker faire?</a:t>
            </a:r>
          </a:p>
          <a:p>
            <a:r>
              <a:rPr lang="en-US" baseline="0" dirty="0" smtClean="0"/>
              <a:t>Who is a MAKER??? – </a:t>
            </a:r>
          </a:p>
          <a:p>
            <a:r>
              <a:rPr lang="en-US" baseline="0" dirty="0" smtClean="0"/>
              <a:t>I would argue that everyone is a maker! And perhaps you will feel that way at the end of our time together.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A8A3F88-A034-4FFD-B0B6-7242215D0BD0}" type="slidenum">
              <a:rPr lang="en-US" smtClean="0"/>
              <a:t>3</a:t>
            </a:fld>
            <a:endParaRPr lang="en-US"/>
          </a:p>
        </p:txBody>
      </p:sp>
    </p:spTree>
    <p:extLst>
      <p:ext uri="{BB962C8B-B14F-4D97-AF65-F5344CB8AC3E}">
        <p14:creationId xmlns:p14="http://schemas.microsoft.com/office/powerpoint/2010/main" val="1198969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is making, makerspaces,</a:t>
            </a:r>
            <a:r>
              <a:rPr lang="en-US" baseline="0" dirty="0" smtClean="0"/>
              <a:t> and the maker movement?</a:t>
            </a:r>
          </a:p>
          <a:p>
            <a:r>
              <a:rPr lang="en-US" baseline="0" dirty="0" smtClean="0"/>
              <a:t>A makerspace is really just a workspace where people get together to make things, to share </a:t>
            </a:r>
            <a:r>
              <a:rPr lang="en-US" baseline="0" dirty="0" smtClean="0"/>
              <a:t>knowledge and </a:t>
            </a:r>
            <a:r>
              <a:rPr lang="en-US" baseline="0" dirty="0" smtClean="0"/>
              <a:t>help one another, to be creative, and innovative. </a:t>
            </a:r>
            <a:r>
              <a:rPr lang="en-US" baseline="0" dirty="0" smtClean="0"/>
              <a:t>And </a:t>
            </a:r>
            <a:r>
              <a:rPr lang="en-US" baseline="0" dirty="0" smtClean="0"/>
              <a:t>making is just that – it is taking stuff apart, tinkering, hacking, building, creating, and figuring </a:t>
            </a:r>
            <a:r>
              <a:rPr lang="en-US" baseline="0" dirty="0" smtClean="0"/>
              <a:t>out new ways to solve problems.  </a:t>
            </a:r>
            <a:r>
              <a:rPr lang="en-US" baseline="0" dirty="0" smtClean="0"/>
              <a:t>It is not new! There have always been makers, but as we have become more of a “fast-food” and throw-away </a:t>
            </a:r>
            <a:r>
              <a:rPr lang="en-US" baseline="0" dirty="0" smtClean="0"/>
              <a:t>society</a:t>
            </a:r>
            <a:r>
              <a:rPr lang="en-US" baseline="0" dirty="0" smtClean="0"/>
              <a:t>, making has taken a backseat.  SO why is it important to rediscover making and help foster it in our young children?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research is quite clear that the best practice in early childhood education is to break away from passive instruction and allow for more play and investigation, and this kind of learning early in life builds skills and interests that serve children throughout their school years, and later in life. We need to allow students to be active, engaged, and take initiative in their own learning. Long-term research also indicates that being allowed opportunities to take initiative in your own learning is good for overall long-term academic success.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And really it’s easy because Children </a:t>
            </a:r>
            <a:r>
              <a:rPr lang="en-US" dirty="0" smtClean="0"/>
              <a:t>are naturally makers. They want to squish</a:t>
            </a:r>
            <a:r>
              <a:rPr lang="en-US" baseline="0" dirty="0" smtClean="0"/>
              <a:t> dough, tinker with machines, stack blocks, and create imaginary worlds. They love to ask WHY? They love to discover and explore. So what do we need to do? As caregivers and educators we need to provide the environment and the materials for them to explore, we need to push them outside their comfort levels at times and support their struggles, and we often need to just get out of their way so that they can make!</a:t>
            </a:r>
          </a:p>
          <a:p>
            <a:endParaRPr lang="en-US" dirty="0" smtClean="0"/>
          </a:p>
          <a:p>
            <a:endParaRPr lang="en-US" dirty="0" smtClean="0"/>
          </a:p>
          <a:p>
            <a:r>
              <a:rPr lang="en-US" dirty="0" smtClean="0"/>
              <a:t>Another great thing about making is it is really GREEN!! There is a huge focus within</a:t>
            </a:r>
            <a:r>
              <a:rPr lang="en-US" baseline="0" dirty="0" smtClean="0"/>
              <a:t> the maker movement to recycle, reuse, and upcycle! </a:t>
            </a:r>
            <a:endParaRPr lang="en-US" dirty="0" smtClean="0"/>
          </a:p>
        </p:txBody>
      </p:sp>
      <p:sp>
        <p:nvSpPr>
          <p:cNvPr id="4" name="Slide Number Placeholder 3"/>
          <p:cNvSpPr>
            <a:spLocks noGrp="1"/>
          </p:cNvSpPr>
          <p:nvPr>
            <p:ph type="sldNum" sz="quarter" idx="10"/>
          </p:nvPr>
        </p:nvSpPr>
        <p:spPr/>
        <p:txBody>
          <a:bodyPr/>
          <a:lstStyle/>
          <a:p>
            <a:fld id="{5A8A3F88-A034-4FFD-B0B6-7242215D0BD0}" type="slidenum">
              <a:rPr lang="en-US" smtClean="0"/>
              <a:t>4</a:t>
            </a:fld>
            <a:endParaRPr lang="en-US"/>
          </a:p>
        </p:txBody>
      </p:sp>
    </p:spTree>
    <p:extLst>
      <p:ext uri="{BB962C8B-B14F-4D97-AF65-F5344CB8AC3E}">
        <p14:creationId xmlns:p14="http://schemas.microsoft.com/office/powerpoint/2010/main" val="2661230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Another </a:t>
            </a:r>
            <a:r>
              <a:rPr lang="en-US" baseline="0" dirty="0" smtClean="0"/>
              <a:t>concept key to making is Design </a:t>
            </a:r>
            <a:r>
              <a:rPr lang="en-US" baseline="0" dirty="0" smtClean="0"/>
              <a:t>Thinking or the Design Process. This image is from the Stanford University’s </a:t>
            </a:r>
            <a:r>
              <a:rPr lang="en-US" baseline="0" dirty="0" err="1" smtClean="0"/>
              <a:t>d.school</a:t>
            </a:r>
            <a:r>
              <a:rPr lang="en-US" baseline="0" dirty="0" smtClean="0"/>
              <a:t> – a hub of innovation where student take on real world challenges and search for creative solutions. I want </a:t>
            </a:r>
            <a:r>
              <a:rPr lang="en-US" baseline="0" dirty="0" smtClean="0"/>
              <a:t>you to notice a couple of things </a:t>
            </a:r>
            <a:r>
              <a:rPr lang="en-US" baseline="0" dirty="0" smtClean="0"/>
              <a:t>at the heart of the design process – the first is that it incorporates empathy into the process – </a:t>
            </a:r>
            <a:r>
              <a:rPr lang="en-US" baseline="0" dirty="0" smtClean="0"/>
              <a:t>it takes a humanistic approach to designing – people centered. </a:t>
            </a:r>
            <a:r>
              <a:rPr lang="en-US" baseline="0" dirty="0" smtClean="0"/>
              <a:t>And the second I’d like </a:t>
            </a:r>
            <a:r>
              <a:rPr lang="en-US" baseline="0" dirty="0" smtClean="0"/>
              <a:t>to point out that </a:t>
            </a:r>
            <a:r>
              <a:rPr lang="en-US" baseline="0" dirty="0" smtClean="0"/>
              <a:t>it says “Learn From Failure.” This is perhaps one of the most important skills I believe that we can impart to learners of any age. You have to be comfortable failing. You have to take risks in learning. You have to be OK with failing if you are going to progress forward. You just have to realize that you need to FAIL FORWARD.  We probably all know the famous quote by Thomas Edison -</a:t>
            </a:r>
            <a:r>
              <a:rPr lang="en-US" sz="1200" b="0" i="0" kern="1200" dirty="0" smtClean="0">
                <a:solidFill>
                  <a:schemeClr val="tx1"/>
                </a:solidFill>
                <a:effectLst/>
                <a:latin typeface="+mn-lt"/>
                <a:ea typeface="+mn-ea"/>
                <a:cs typeface="+mn-cs"/>
              </a:rPr>
              <a:t>“I have not failed. I've just found 10,000 ways that won't work.”  but he also said</a:t>
            </a:r>
            <a:r>
              <a:rPr lang="en-US" sz="1200" b="0" i="0" kern="1200" baseline="0" dirty="0" smtClean="0">
                <a:solidFill>
                  <a:schemeClr val="tx1"/>
                </a:solidFill>
                <a:effectLst/>
                <a:latin typeface="+mn-lt"/>
                <a:ea typeface="+mn-ea"/>
                <a:cs typeface="+mn-cs"/>
              </a:rPr>
              <a:t> - </a:t>
            </a:r>
            <a:r>
              <a:rPr lang="en-US" sz="1200" b="0" i="0" kern="1200" dirty="0" smtClean="0">
                <a:solidFill>
                  <a:schemeClr val="tx1"/>
                </a:solidFill>
                <a:effectLst/>
                <a:latin typeface="+mn-lt"/>
                <a:ea typeface="+mn-ea"/>
                <a:cs typeface="+mn-cs"/>
              </a:rPr>
              <a:t>“Our greatest weakness lies in giving up. The most certain way to succeed is always to try just one more time.” He understood</a:t>
            </a:r>
            <a:r>
              <a:rPr lang="en-US" sz="1200" b="0" i="0" kern="1200" baseline="0" dirty="0" smtClean="0">
                <a:solidFill>
                  <a:schemeClr val="tx1"/>
                </a:solidFill>
                <a:effectLst/>
                <a:latin typeface="+mn-lt"/>
                <a:ea typeface="+mn-ea"/>
                <a:cs typeface="+mn-cs"/>
              </a:rPr>
              <a:t> the concept of failing forward. </a:t>
            </a:r>
            <a:r>
              <a:rPr lang="en-US" sz="1200" b="0" i="0" kern="1200" baseline="0" dirty="0" smtClean="0">
                <a:solidFill>
                  <a:schemeClr val="tx1"/>
                </a:solidFill>
                <a:effectLst/>
                <a:latin typeface="+mn-lt"/>
                <a:ea typeface="+mn-ea"/>
                <a:cs typeface="+mn-cs"/>
              </a:rPr>
              <a:t>Of what is called HARD FUN. Of </a:t>
            </a:r>
            <a:r>
              <a:rPr lang="en-US" sz="1200" b="0" i="0" kern="1200" baseline="0" dirty="0" smtClean="0">
                <a:solidFill>
                  <a:schemeClr val="tx1"/>
                </a:solidFill>
                <a:effectLst/>
                <a:latin typeface="+mn-lt"/>
                <a:ea typeface="+mn-ea"/>
                <a:cs typeface="+mn-cs"/>
              </a:rPr>
              <a:t>taking what you learned through a failed experiment </a:t>
            </a:r>
            <a:r>
              <a:rPr lang="en-US" sz="1200" b="0" i="0" kern="1200" baseline="0" dirty="0" smtClean="0">
                <a:solidFill>
                  <a:schemeClr val="tx1"/>
                </a:solidFill>
                <a:effectLst/>
                <a:latin typeface="+mn-lt"/>
                <a:ea typeface="+mn-ea"/>
                <a:cs typeface="+mn-cs"/>
              </a:rPr>
              <a:t>and refining, reframing, redesigning </a:t>
            </a:r>
            <a:r>
              <a:rPr lang="en-US" sz="1200" b="0" i="0" kern="1200" baseline="0" dirty="0" smtClean="0">
                <a:solidFill>
                  <a:schemeClr val="tx1"/>
                </a:solidFill>
                <a:effectLst/>
                <a:latin typeface="+mn-lt"/>
                <a:ea typeface="+mn-ea"/>
                <a:cs typeface="+mn-cs"/>
              </a:rPr>
              <a:t>and then </a:t>
            </a:r>
            <a:r>
              <a:rPr lang="en-US" sz="1200" b="0" i="0" kern="1200" baseline="0" dirty="0" smtClean="0">
                <a:solidFill>
                  <a:schemeClr val="tx1"/>
                </a:solidFill>
                <a:effectLst/>
                <a:latin typeface="+mn-lt"/>
                <a:ea typeface="+mn-ea"/>
                <a:cs typeface="+mn-cs"/>
              </a:rPr>
              <a:t>trying </a:t>
            </a:r>
            <a:r>
              <a:rPr lang="en-US" sz="1200" b="0" i="0" kern="1200" baseline="0" dirty="0" smtClean="0">
                <a:solidFill>
                  <a:schemeClr val="tx1"/>
                </a:solidFill>
                <a:effectLst/>
                <a:latin typeface="+mn-lt"/>
                <a:ea typeface="+mn-ea"/>
                <a:cs typeface="+mn-cs"/>
              </a:rPr>
              <a:t>again.  </a:t>
            </a:r>
            <a:r>
              <a:rPr lang="en-US" sz="1200" b="0" i="0" kern="1200" baseline="0" dirty="0" smtClean="0">
                <a:solidFill>
                  <a:schemeClr val="tx1"/>
                </a:solidFill>
                <a:effectLst/>
                <a:latin typeface="+mn-lt"/>
                <a:ea typeface="+mn-ea"/>
                <a:cs typeface="+mn-cs"/>
              </a:rPr>
              <a:t>So as you think about making remember that it is key to create an</a:t>
            </a:r>
            <a:r>
              <a:rPr lang="en-US"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environment that lets new ideas grow and lets the group experiment without the </a:t>
            </a:r>
            <a:r>
              <a:rPr lang="en-US" sz="1200" b="0" i="0" kern="1200" dirty="0" smtClean="0">
                <a:solidFill>
                  <a:schemeClr val="tx1"/>
                </a:solidFill>
                <a:effectLst/>
                <a:latin typeface="+mn-lt"/>
                <a:ea typeface="+mn-ea"/>
                <a:cs typeface="+mn-cs"/>
              </a:rPr>
              <a:t>fear of</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making</a:t>
            </a:r>
            <a:r>
              <a:rPr lang="en-US"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mistakes.</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A8A3F88-A034-4FFD-B0B6-7242215D0BD0}" type="slidenum">
              <a:rPr lang="en-US" smtClean="0"/>
              <a:t>5</a:t>
            </a:fld>
            <a:endParaRPr lang="en-US"/>
          </a:p>
        </p:txBody>
      </p:sp>
    </p:spTree>
    <p:extLst>
      <p:ext uri="{BB962C8B-B14F-4D97-AF65-F5344CB8AC3E}">
        <p14:creationId xmlns:p14="http://schemas.microsoft.com/office/powerpoint/2010/main" val="3516643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Arial" panose="020B0604020202020204" pitchFamily="34" charset="0"/>
              <a:buNone/>
            </a:pPr>
            <a:r>
              <a:rPr lang="en-US" sz="1200" dirty="0" smtClean="0"/>
              <a:t>I found this graphic</a:t>
            </a:r>
            <a:r>
              <a:rPr lang="en-US" sz="1200" baseline="0" dirty="0" smtClean="0"/>
              <a:t> from a site I just discovered called Deep Design Thinking that has some content geared toward the younger students so I wanted so share it. I think it could be a great way to share the concept with these youngsters.</a:t>
            </a:r>
          </a:p>
          <a:p>
            <a:pPr marL="283464" indent="-285750">
              <a:lnSpc>
                <a:spcPct val="150000"/>
              </a:lnSpc>
              <a:buFont typeface="Arial" panose="020B0604020202020204" pitchFamily="34" charset="0"/>
              <a:buChar char="•"/>
            </a:pPr>
            <a:endParaRPr lang="en-US" sz="1200" baseline="0" dirty="0" smtClean="0"/>
          </a:p>
          <a:p>
            <a:pPr marL="283464" indent="-285750">
              <a:lnSpc>
                <a:spcPct val="150000"/>
              </a:lnSpc>
              <a:buFont typeface="Arial" panose="020B0604020202020204" pitchFamily="34" charset="0"/>
              <a:buChar char="•"/>
            </a:pPr>
            <a:endParaRPr lang="en-US" sz="1200" dirty="0" smtClean="0"/>
          </a:p>
          <a:p>
            <a:pPr marL="283464" indent="-285750">
              <a:lnSpc>
                <a:spcPct val="150000"/>
              </a:lnSpc>
              <a:buFont typeface="Arial" panose="020B0604020202020204" pitchFamily="34" charset="0"/>
              <a:buChar char="•"/>
            </a:pPr>
            <a:r>
              <a:rPr lang="en-US" sz="1200" dirty="0" smtClean="0"/>
              <a:t>is </a:t>
            </a:r>
            <a:r>
              <a:rPr lang="en-US" sz="1200" dirty="0" smtClean="0"/>
              <a:t>multidisciplinary &amp; applicable to any subject.</a:t>
            </a:r>
          </a:p>
          <a:p>
            <a:pPr marL="283464" indent="-285750">
              <a:lnSpc>
                <a:spcPct val="150000"/>
              </a:lnSpc>
              <a:buFont typeface="Arial" panose="020B0604020202020204" pitchFamily="34" charset="0"/>
              <a:buChar char="•"/>
            </a:pPr>
            <a:r>
              <a:rPr lang="en-US" sz="1200" dirty="0" smtClean="0"/>
              <a:t>integrates imagination &amp; analytical thinking.</a:t>
            </a:r>
          </a:p>
          <a:p>
            <a:pPr marL="283464" indent="-285750">
              <a:lnSpc>
                <a:spcPct val="150000"/>
              </a:lnSpc>
              <a:buFont typeface="Arial" panose="020B0604020202020204" pitchFamily="34" charset="0"/>
              <a:buChar char="•"/>
            </a:pPr>
            <a:r>
              <a:rPr lang="en-US" sz="1200" dirty="0" smtClean="0"/>
              <a:t>encourages objective assessment &amp; values.</a:t>
            </a:r>
          </a:p>
          <a:p>
            <a:pPr marL="283464" indent="-285750">
              <a:lnSpc>
                <a:spcPct val="150000"/>
              </a:lnSpc>
              <a:buFont typeface="Arial" panose="020B0604020202020204" pitchFamily="34" charset="0"/>
              <a:buChar char="•"/>
            </a:pPr>
            <a:r>
              <a:rPr lang="en-US" sz="1200" dirty="0" smtClean="0"/>
              <a:t>promotes cooperation, socialization &amp; humanistic understanding. </a:t>
            </a:r>
          </a:p>
          <a:p>
            <a:pPr marL="283464" indent="-285750">
              <a:lnSpc>
                <a:spcPct val="150000"/>
              </a:lnSpc>
              <a:buFont typeface="Arial" panose="020B0604020202020204" pitchFamily="34" charset="0"/>
              <a:buChar char="•"/>
            </a:pPr>
            <a:r>
              <a:rPr lang="en-US" sz="1200" dirty="0" smtClean="0"/>
              <a:t>links information to experience &amp; responsible action. </a:t>
            </a:r>
          </a:p>
          <a:p>
            <a:pPr marL="283464" indent="-285750">
              <a:lnSpc>
                <a:spcPct val="150000"/>
              </a:lnSpc>
              <a:buFont typeface="Arial" panose="020B0604020202020204" pitchFamily="34" charset="0"/>
              <a:buChar char="•"/>
            </a:pPr>
            <a:r>
              <a:rPr lang="en-US" sz="1200" dirty="0" smtClean="0"/>
              <a:t>emphasizes constructive thinking over factual retention.</a:t>
            </a:r>
          </a:p>
          <a:p>
            <a:pPr marL="283464" indent="-285750">
              <a:lnSpc>
                <a:spcPct val="150000"/>
              </a:lnSpc>
              <a:buFont typeface="Arial" panose="020B0604020202020204" pitchFamily="34" charset="0"/>
              <a:buChar char="•"/>
            </a:pPr>
            <a:r>
              <a:rPr lang="en-US" sz="1200" dirty="0" smtClean="0"/>
              <a:t>promotes the development of knowledge through creative learning experiences.</a:t>
            </a:r>
          </a:p>
          <a:p>
            <a:endParaRPr lang="en-US" dirty="0"/>
          </a:p>
        </p:txBody>
      </p:sp>
      <p:sp>
        <p:nvSpPr>
          <p:cNvPr id="4" name="Slide Number Placeholder 3"/>
          <p:cNvSpPr>
            <a:spLocks noGrp="1"/>
          </p:cNvSpPr>
          <p:nvPr>
            <p:ph type="sldNum" sz="quarter" idx="10"/>
          </p:nvPr>
        </p:nvSpPr>
        <p:spPr/>
        <p:txBody>
          <a:bodyPr/>
          <a:lstStyle/>
          <a:p>
            <a:fld id="{5A8A3F88-A034-4FFD-B0B6-7242215D0BD0}" type="slidenum">
              <a:rPr lang="en-US" smtClean="0"/>
              <a:t>6</a:t>
            </a:fld>
            <a:endParaRPr lang="en-US"/>
          </a:p>
        </p:txBody>
      </p:sp>
    </p:spTree>
    <p:extLst>
      <p:ext uri="{BB962C8B-B14F-4D97-AF65-F5344CB8AC3E}">
        <p14:creationId xmlns:p14="http://schemas.microsoft.com/office/powerpoint/2010/main" val="1137790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Making can</a:t>
            </a:r>
            <a:r>
              <a:rPr lang="en-US" baseline="0" dirty="0" smtClean="0"/>
              <a:t> look so different depending on the environment and the age of the child. It may be a child exploring blocks and figuring out how to stack them as high as they can go. Or building a bridge out of found objects and testing its strength by loading stuffed animals on top. It may be a child learning to hammer their first nail, </a:t>
            </a:r>
            <a:r>
              <a:rPr lang="en-US" baseline="0" dirty="0" smtClean="0"/>
              <a:t>fixing a nut to a both for the first time. </a:t>
            </a:r>
            <a:r>
              <a:rPr lang="en-US" baseline="0" dirty="0" smtClean="0"/>
              <a:t>Maybe a child is creating a catapult out of popsicle sticks and rubber bands. </a:t>
            </a:r>
            <a:r>
              <a:rPr lang="en-US" baseline="0" dirty="0" smtClean="0"/>
              <a:t>When making is happening you may lots </a:t>
            </a:r>
            <a:r>
              <a:rPr lang="en-US" baseline="0" dirty="0" smtClean="0"/>
              <a:t>of dialogue and </a:t>
            </a:r>
            <a:r>
              <a:rPr lang="en-US" baseline="0" dirty="0" smtClean="0"/>
              <a:t>questions – interesting vocabulary being thrown about. </a:t>
            </a:r>
            <a:r>
              <a:rPr lang="en-US" baseline="0" dirty="0" smtClean="0"/>
              <a:t>Or perhaps a child is silently pondering their experiment or creation trying to figure out why it isn’t working….</a:t>
            </a:r>
            <a:endParaRPr lang="en-US" dirty="0" smtClean="0"/>
          </a:p>
          <a:p>
            <a:r>
              <a:rPr lang="en-US" baseline="0" dirty="0" smtClean="0"/>
              <a:t>What ever it is, you can bet that the kids are engaged, excited, and invested in what they are doing. </a:t>
            </a:r>
            <a:endParaRPr lang="en-US" b="1" dirty="0" smtClean="0"/>
          </a:p>
          <a:p>
            <a:endParaRPr lang="en-US" b="1" dirty="0" smtClean="0"/>
          </a:p>
        </p:txBody>
      </p:sp>
      <p:sp>
        <p:nvSpPr>
          <p:cNvPr id="4" name="Slide Number Placeholder 3"/>
          <p:cNvSpPr>
            <a:spLocks noGrp="1"/>
          </p:cNvSpPr>
          <p:nvPr>
            <p:ph type="sldNum" sz="quarter" idx="10"/>
          </p:nvPr>
        </p:nvSpPr>
        <p:spPr/>
        <p:txBody>
          <a:bodyPr/>
          <a:lstStyle/>
          <a:p>
            <a:fld id="{5A8A3F88-A034-4FFD-B0B6-7242215D0BD0}" type="slidenum">
              <a:rPr lang="en-US" smtClean="0"/>
              <a:t>7</a:t>
            </a:fld>
            <a:endParaRPr lang="en-US"/>
          </a:p>
        </p:txBody>
      </p:sp>
    </p:spTree>
    <p:extLst>
      <p:ext uri="{BB962C8B-B14F-4D97-AF65-F5344CB8AC3E}">
        <p14:creationId xmlns:p14="http://schemas.microsoft.com/office/powerpoint/2010/main" val="105082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Inside </a:t>
            </a:r>
            <a:r>
              <a:rPr lang="en-US" sz="1200" dirty="0" err="1" smtClean="0"/>
              <a:t>MakerKids</a:t>
            </a:r>
            <a:r>
              <a:rPr lang="en-US" sz="1200" dirty="0" smtClean="0"/>
              <a:t>, a workshop space in Toronto’s west end, children are presented with what’s called the Possibility Wall. The shelves on the wall are filled with bins of just about anything a child might think to create with – motors, gears, crayons, glitter, electrical tape, scissors and even power drills. There’s also a 3-D printer and soldering guns in the space, along with several tables and computers</a:t>
            </a:r>
            <a:r>
              <a:rPr lang="en-US" sz="1200" dirty="0" smtClean="0"/>
              <a:t>.</a:t>
            </a:r>
          </a:p>
          <a:p>
            <a:r>
              <a:rPr lang="en-US" sz="1200" dirty="0" smtClean="0"/>
              <a:t>Now</a:t>
            </a:r>
            <a:r>
              <a:rPr lang="en-US" sz="1200" baseline="0" dirty="0" smtClean="0"/>
              <a:t> of course not everyone can have a space like this….but you can take a few key lessons from this to incorporate. An area on the wall where kids can brainstorm or draw ideas. Have shelves so materials are visible and accessible when you need them. And you always want some space where you can celebrate and share their creations or store them while they are in the process of iterating and designing.</a:t>
            </a:r>
            <a:endParaRPr lang="en-US" sz="1200" dirty="0"/>
          </a:p>
        </p:txBody>
      </p:sp>
      <p:sp>
        <p:nvSpPr>
          <p:cNvPr id="4" name="Slide Number Placeholder 3"/>
          <p:cNvSpPr>
            <a:spLocks noGrp="1"/>
          </p:cNvSpPr>
          <p:nvPr>
            <p:ph type="sldNum" sz="quarter" idx="10"/>
          </p:nvPr>
        </p:nvSpPr>
        <p:spPr/>
        <p:txBody>
          <a:bodyPr/>
          <a:lstStyle/>
          <a:p>
            <a:fld id="{5A8A3F88-A034-4FFD-B0B6-7242215D0BD0}" type="slidenum">
              <a:rPr lang="en-US" smtClean="0"/>
              <a:t>8</a:t>
            </a:fld>
            <a:endParaRPr lang="en-US"/>
          </a:p>
        </p:txBody>
      </p:sp>
    </p:spTree>
    <p:extLst>
      <p:ext uri="{BB962C8B-B14F-4D97-AF65-F5344CB8AC3E}">
        <p14:creationId xmlns:p14="http://schemas.microsoft.com/office/powerpoint/2010/main" val="3995099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are going to take about 45 minutes for you to explore a variety of activities, materials, and tools. Get hands-on and have some fun.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are 11 stations throughout</a:t>
            </a:r>
            <a:r>
              <a:rPr lang="en-US" baseline="0" dirty="0" smtClean="0"/>
              <a:t> the room that are available for you to explore. Some are hosted and some are not.</a:t>
            </a:r>
            <a:r>
              <a:rPr lang="en-US" b="0" baseline="0" dirty="0" smtClean="0"/>
              <a:t> There won’t be time for everyone to visit every station, but just have fun, wander, play, and make.</a:t>
            </a:r>
          </a:p>
          <a:p>
            <a:endParaRPr lang="en-US" b="0" baseline="0" dirty="0" smtClean="0"/>
          </a:p>
          <a:p>
            <a:r>
              <a:rPr lang="en-US" b="0" dirty="0" smtClean="0"/>
              <a:t>So let’s talk a bit about</a:t>
            </a:r>
            <a:r>
              <a:rPr lang="en-US" b="0" baseline="0" dirty="0" smtClean="0"/>
              <a:t> what we have scattered around the room. </a:t>
            </a:r>
            <a:endParaRPr lang="en-US" baseline="0" dirty="0" smtClean="0"/>
          </a:p>
          <a:p>
            <a:r>
              <a:rPr lang="en-US" baseline="0" dirty="0" smtClean="0"/>
              <a:t>Talk with one another and with the hosts, ask questions, and be thinking about ways you might incorporate some of these activities into your learning environment. Notice that on the back of each of the signs the Early Childhood guidelines are listed that tie to the activity. Many thanks to Staci for pulling these all </a:t>
            </a:r>
            <a:r>
              <a:rPr lang="en-US" baseline="0" dirty="0" err="1" smtClean="0"/>
              <a:t>toghether</a:t>
            </a:r>
            <a:r>
              <a:rPr lang="en-US" baseline="0" dirty="0" smtClean="0"/>
              <a:t> for me!</a:t>
            </a:r>
          </a:p>
          <a:p>
            <a:endParaRPr lang="en-US" baseline="0" dirty="0" smtClean="0"/>
          </a:p>
          <a:p>
            <a:r>
              <a:rPr lang="en-US" baseline="0" dirty="0" smtClean="0"/>
              <a:t>We will then come together at the end and spend some time talking about what you experience, answer questions, and have you share your thought and ideas.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err="1" smtClean="0"/>
              <a:t>Makey</a:t>
            </a:r>
            <a:r>
              <a:rPr lang="en-US" b="0" baseline="0" dirty="0" smtClean="0"/>
              <a:t> </a:t>
            </a:r>
            <a:r>
              <a:rPr lang="en-US" b="0" baseline="0" dirty="0" err="1" smtClean="0"/>
              <a:t>Makey</a:t>
            </a:r>
            <a:r>
              <a:rPr lang="en-US" b="0" baseline="0" dirty="0" smtClean="0"/>
              <a:t> is an amazing tool that allows you to easily create an interface to the computer</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I want to show a quick video to give you a glimpse of what is possible with this simple technology.</a:t>
            </a:r>
            <a:endParaRPr lang="en-US" dirty="0"/>
          </a:p>
        </p:txBody>
      </p:sp>
      <p:sp>
        <p:nvSpPr>
          <p:cNvPr id="4" name="Slide Number Placeholder 3"/>
          <p:cNvSpPr>
            <a:spLocks noGrp="1"/>
          </p:cNvSpPr>
          <p:nvPr>
            <p:ph type="sldNum" sz="quarter" idx="10"/>
          </p:nvPr>
        </p:nvSpPr>
        <p:spPr/>
        <p:txBody>
          <a:bodyPr/>
          <a:lstStyle/>
          <a:p>
            <a:fld id="{5A8A3F88-A034-4FFD-B0B6-7242215D0BD0}" type="slidenum">
              <a:rPr lang="en-US" smtClean="0"/>
              <a:t>9</a:t>
            </a:fld>
            <a:endParaRPr lang="en-US"/>
          </a:p>
        </p:txBody>
      </p:sp>
    </p:spTree>
    <p:extLst>
      <p:ext uri="{BB962C8B-B14F-4D97-AF65-F5344CB8AC3E}">
        <p14:creationId xmlns:p14="http://schemas.microsoft.com/office/powerpoint/2010/main" val="4187518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F88F69C-2DE4-45EA-9BA4-FFC0BFE4675B}" type="datetimeFigureOut">
              <a:rPr lang="en-US" smtClean="0"/>
              <a:pPr/>
              <a:t>10/30/2014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D701D-B2D0-4016-A6DD-EE66DA2C3C2A}" type="slidenum">
              <a:rPr lang="en-US" smtClean="0"/>
              <a:pPr/>
              <a:t>‹#›</a:t>
            </a:fld>
            <a:endParaRPr lang="en-US"/>
          </a:p>
        </p:txBody>
      </p:sp>
    </p:spTree>
    <p:extLst>
      <p:ext uri="{BB962C8B-B14F-4D97-AF65-F5344CB8AC3E}">
        <p14:creationId xmlns:p14="http://schemas.microsoft.com/office/powerpoint/2010/main" val="3068290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88F69C-2DE4-45EA-9BA4-FFC0BFE4675B}" type="datetimeFigureOut">
              <a:rPr lang="en-US" smtClean="0"/>
              <a:pPr/>
              <a:t>10/30/2014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D701D-B2D0-4016-A6DD-EE66DA2C3C2A}" type="slidenum">
              <a:rPr lang="en-US" smtClean="0"/>
              <a:pPr/>
              <a:t>‹#›</a:t>
            </a:fld>
            <a:endParaRPr lang="en-US"/>
          </a:p>
        </p:txBody>
      </p:sp>
    </p:spTree>
    <p:extLst>
      <p:ext uri="{BB962C8B-B14F-4D97-AF65-F5344CB8AC3E}">
        <p14:creationId xmlns:p14="http://schemas.microsoft.com/office/powerpoint/2010/main" val="170765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88F69C-2DE4-45EA-9BA4-FFC0BFE4675B}" type="datetimeFigureOut">
              <a:rPr lang="en-US" smtClean="0"/>
              <a:pPr/>
              <a:t>10/30/2014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D701D-B2D0-4016-A6DD-EE66DA2C3C2A}"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98675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88F69C-2DE4-45EA-9BA4-FFC0BFE4675B}" type="datetimeFigureOut">
              <a:rPr lang="en-US" smtClean="0"/>
              <a:pPr/>
              <a:t>10/30/2014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D701D-B2D0-4016-A6DD-EE66DA2C3C2A}" type="slidenum">
              <a:rPr lang="en-US" smtClean="0"/>
              <a:pPr/>
              <a:t>‹#›</a:t>
            </a:fld>
            <a:endParaRPr lang="en-US"/>
          </a:p>
        </p:txBody>
      </p:sp>
    </p:spTree>
    <p:extLst>
      <p:ext uri="{BB962C8B-B14F-4D97-AF65-F5344CB8AC3E}">
        <p14:creationId xmlns:p14="http://schemas.microsoft.com/office/powerpoint/2010/main" val="2625476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88F69C-2DE4-45EA-9BA4-FFC0BFE4675B}" type="datetimeFigureOut">
              <a:rPr lang="en-US" smtClean="0"/>
              <a:pPr/>
              <a:t>10/30/2014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D701D-B2D0-4016-A6DD-EE66DA2C3C2A}"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99696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88F69C-2DE4-45EA-9BA4-FFC0BFE4675B}" type="datetimeFigureOut">
              <a:rPr lang="en-US" smtClean="0"/>
              <a:pPr/>
              <a:t>10/30/2014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D701D-B2D0-4016-A6DD-EE66DA2C3C2A}" type="slidenum">
              <a:rPr lang="en-US" smtClean="0"/>
              <a:pPr/>
              <a:t>‹#›</a:t>
            </a:fld>
            <a:endParaRPr lang="en-US"/>
          </a:p>
        </p:txBody>
      </p:sp>
    </p:spTree>
    <p:extLst>
      <p:ext uri="{BB962C8B-B14F-4D97-AF65-F5344CB8AC3E}">
        <p14:creationId xmlns:p14="http://schemas.microsoft.com/office/powerpoint/2010/main" val="1841888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88F69C-2DE4-45EA-9BA4-FFC0BFE4675B}" type="datetimeFigureOut">
              <a:rPr lang="en-US" smtClean="0"/>
              <a:pPr/>
              <a:t>10/30/2014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D701D-B2D0-4016-A6DD-EE66DA2C3C2A}" type="slidenum">
              <a:rPr lang="en-US" smtClean="0"/>
              <a:pPr/>
              <a:t>‹#›</a:t>
            </a:fld>
            <a:endParaRPr lang="en-US"/>
          </a:p>
        </p:txBody>
      </p:sp>
    </p:spTree>
    <p:extLst>
      <p:ext uri="{BB962C8B-B14F-4D97-AF65-F5344CB8AC3E}">
        <p14:creationId xmlns:p14="http://schemas.microsoft.com/office/powerpoint/2010/main" val="381227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88F69C-2DE4-45EA-9BA4-FFC0BFE4675B}" type="datetimeFigureOut">
              <a:rPr lang="en-US" smtClean="0"/>
              <a:pPr/>
              <a:t>10/30/2014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D701D-B2D0-4016-A6DD-EE66DA2C3C2A}" type="slidenum">
              <a:rPr lang="en-US" smtClean="0"/>
              <a:pPr/>
              <a:t>‹#›</a:t>
            </a:fld>
            <a:endParaRPr lang="en-US"/>
          </a:p>
        </p:txBody>
      </p:sp>
    </p:spTree>
    <p:extLst>
      <p:ext uri="{BB962C8B-B14F-4D97-AF65-F5344CB8AC3E}">
        <p14:creationId xmlns:p14="http://schemas.microsoft.com/office/powerpoint/2010/main" val="112642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88F69C-2DE4-45EA-9BA4-FFC0BFE4675B}" type="datetimeFigureOut">
              <a:rPr lang="en-US" smtClean="0"/>
              <a:pPr/>
              <a:t>10/30/2014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D701D-B2D0-4016-A6DD-EE66DA2C3C2A}" type="slidenum">
              <a:rPr lang="en-US" smtClean="0"/>
              <a:pPr/>
              <a:t>‹#›</a:t>
            </a:fld>
            <a:endParaRPr lang="en-US"/>
          </a:p>
        </p:txBody>
      </p:sp>
    </p:spTree>
    <p:extLst>
      <p:ext uri="{BB962C8B-B14F-4D97-AF65-F5344CB8AC3E}">
        <p14:creationId xmlns:p14="http://schemas.microsoft.com/office/powerpoint/2010/main" val="666757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88F69C-2DE4-45EA-9BA4-FFC0BFE4675B}" type="datetimeFigureOut">
              <a:rPr lang="en-US" smtClean="0"/>
              <a:pPr/>
              <a:t>10/30/2014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D701D-B2D0-4016-A6DD-EE66DA2C3C2A}" type="slidenum">
              <a:rPr lang="en-US" smtClean="0"/>
              <a:pPr/>
              <a:t>‹#›</a:t>
            </a:fld>
            <a:endParaRPr lang="en-US"/>
          </a:p>
        </p:txBody>
      </p:sp>
    </p:spTree>
    <p:extLst>
      <p:ext uri="{BB962C8B-B14F-4D97-AF65-F5344CB8AC3E}">
        <p14:creationId xmlns:p14="http://schemas.microsoft.com/office/powerpoint/2010/main" val="4266208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88F69C-2DE4-45EA-9BA4-FFC0BFE4675B}" type="datetimeFigureOut">
              <a:rPr lang="en-US" smtClean="0"/>
              <a:pPr/>
              <a:t>10/30/2014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D701D-B2D0-4016-A6DD-EE66DA2C3C2A}" type="slidenum">
              <a:rPr lang="en-US" smtClean="0"/>
              <a:pPr/>
              <a:t>‹#›</a:t>
            </a:fld>
            <a:endParaRPr lang="en-US"/>
          </a:p>
        </p:txBody>
      </p:sp>
    </p:spTree>
    <p:extLst>
      <p:ext uri="{BB962C8B-B14F-4D97-AF65-F5344CB8AC3E}">
        <p14:creationId xmlns:p14="http://schemas.microsoft.com/office/powerpoint/2010/main" val="277405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88F69C-2DE4-45EA-9BA4-FFC0BFE4675B}" type="datetimeFigureOut">
              <a:rPr lang="en-US" smtClean="0"/>
              <a:pPr/>
              <a:t>10/30/2014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ED701D-B2D0-4016-A6DD-EE66DA2C3C2A}" type="slidenum">
              <a:rPr lang="en-US" smtClean="0"/>
              <a:pPr/>
              <a:t>‹#›</a:t>
            </a:fld>
            <a:endParaRPr lang="en-US"/>
          </a:p>
        </p:txBody>
      </p:sp>
    </p:spTree>
    <p:extLst>
      <p:ext uri="{BB962C8B-B14F-4D97-AF65-F5344CB8AC3E}">
        <p14:creationId xmlns:p14="http://schemas.microsoft.com/office/powerpoint/2010/main" val="1061066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F88F69C-2DE4-45EA-9BA4-FFC0BFE4675B}" type="datetimeFigureOut">
              <a:rPr lang="en-US" smtClean="0"/>
              <a:pPr/>
              <a:t>10/30/2014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ED701D-B2D0-4016-A6DD-EE66DA2C3C2A}" type="slidenum">
              <a:rPr lang="en-US" smtClean="0"/>
              <a:pPr/>
              <a:t>‹#›</a:t>
            </a:fld>
            <a:endParaRPr lang="en-US"/>
          </a:p>
        </p:txBody>
      </p:sp>
    </p:spTree>
    <p:extLst>
      <p:ext uri="{BB962C8B-B14F-4D97-AF65-F5344CB8AC3E}">
        <p14:creationId xmlns:p14="http://schemas.microsoft.com/office/powerpoint/2010/main" val="3297315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88F69C-2DE4-45EA-9BA4-FFC0BFE4675B}" type="datetimeFigureOut">
              <a:rPr lang="en-US" smtClean="0"/>
              <a:pPr/>
              <a:t>10/30/2014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ED701D-B2D0-4016-A6DD-EE66DA2C3C2A}" type="slidenum">
              <a:rPr lang="en-US" smtClean="0"/>
              <a:pPr/>
              <a:t>‹#›</a:t>
            </a:fld>
            <a:endParaRPr lang="en-US"/>
          </a:p>
        </p:txBody>
      </p:sp>
    </p:spTree>
    <p:extLst>
      <p:ext uri="{BB962C8B-B14F-4D97-AF65-F5344CB8AC3E}">
        <p14:creationId xmlns:p14="http://schemas.microsoft.com/office/powerpoint/2010/main" val="3594818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88F69C-2DE4-45EA-9BA4-FFC0BFE4675B}" type="datetimeFigureOut">
              <a:rPr lang="en-US" smtClean="0"/>
              <a:pPr/>
              <a:t>10/30/2014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D701D-B2D0-4016-A6DD-EE66DA2C3C2A}" type="slidenum">
              <a:rPr lang="en-US" smtClean="0"/>
              <a:pPr/>
              <a:t>‹#›</a:t>
            </a:fld>
            <a:endParaRPr lang="en-US"/>
          </a:p>
        </p:txBody>
      </p:sp>
    </p:spTree>
    <p:extLst>
      <p:ext uri="{BB962C8B-B14F-4D97-AF65-F5344CB8AC3E}">
        <p14:creationId xmlns:p14="http://schemas.microsoft.com/office/powerpoint/2010/main" val="2809867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88F69C-2DE4-45EA-9BA4-FFC0BFE4675B}" type="datetimeFigureOut">
              <a:rPr lang="en-US" smtClean="0"/>
              <a:pPr/>
              <a:t>10/30/2014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D701D-B2D0-4016-A6DD-EE66DA2C3C2A}" type="slidenum">
              <a:rPr lang="en-US" smtClean="0"/>
              <a:pPr/>
              <a:t>‹#›</a:t>
            </a:fld>
            <a:endParaRPr lang="en-US"/>
          </a:p>
        </p:txBody>
      </p:sp>
    </p:spTree>
    <p:extLst>
      <p:ext uri="{BB962C8B-B14F-4D97-AF65-F5344CB8AC3E}">
        <p14:creationId xmlns:p14="http://schemas.microsoft.com/office/powerpoint/2010/main" val="3138827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F88F69C-2DE4-45EA-9BA4-FFC0BFE4675B}" type="datetimeFigureOut">
              <a:rPr lang="en-US" smtClean="0"/>
              <a:pPr/>
              <a:t>10/30/2014</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A2ED701D-B2D0-4016-A6DD-EE66DA2C3C2A}" type="slidenum">
              <a:rPr lang="en-US" smtClean="0"/>
              <a:pPr/>
              <a:t>‹#›</a:t>
            </a:fld>
            <a:endParaRPr lang="en-US"/>
          </a:p>
        </p:txBody>
      </p:sp>
    </p:spTree>
    <p:extLst>
      <p:ext uri="{BB962C8B-B14F-4D97-AF65-F5344CB8AC3E}">
        <p14:creationId xmlns:p14="http://schemas.microsoft.com/office/powerpoint/2010/main" val="11281364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http://stlmotherhood.com/wp-content/uploads/2014/06/squishy_one.png" TargetMode="Externa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gif"/></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LS_Logo_2c.jpg"/>
          <p:cNvPicPr>
            <a:picLocks noChangeAspect="1"/>
          </p:cNvPicPr>
          <p:nvPr/>
        </p:nvPicPr>
        <p:blipFill>
          <a:blip r:embed="rId3" cstate="print"/>
          <a:stretch>
            <a:fillRect/>
          </a:stretch>
        </p:blipFill>
        <p:spPr>
          <a:xfrm>
            <a:off x="6432045" y="6140917"/>
            <a:ext cx="1576289" cy="717083"/>
          </a:xfrm>
          <a:prstGeom prst="rect">
            <a:avLst/>
          </a:prstGeom>
        </p:spPr>
      </p:pic>
      <p:sp>
        <p:nvSpPr>
          <p:cNvPr id="5" name="Rectangle 4"/>
          <p:cNvSpPr/>
          <p:nvPr/>
        </p:nvSpPr>
        <p:spPr>
          <a:xfrm rot="21120278">
            <a:off x="277821" y="307402"/>
            <a:ext cx="7224733" cy="2308324"/>
          </a:xfrm>
          <a:prstGeom prst="rect">
            <a:avLst/>
          </a:prstGeom>
          <a:noFill/>
          <a:effectLst/>
        </p:spPr>
        <p:txBody>
          <a:bodyPr wrap="square" lIns="91440" tIns="45720" rIns="91440" bIns="45720">
            <a:spAutoFit/>
          </a:bodyPr>
          <a:lstStyle/>
          <a:p>
            <a:pPr algn="ctr"/>
            <a:r>
              <a:rPr lang="en-US" sz="7200" b="1" cap="none" spc="0" dirty="0" smtClean="0">
                <a:ln w="34925">
                  <a:solidFill>
                    <a:srgbClr val="92D050"/>
                  </a:solidFill>
                  <a:prstDash val="solid"/>
                </a:ln>
                <a:solidFill>
                  <a:srgbClr val="005828"/>
                </a:solidFill>
              </a:rPr>
              <a:t>Building Young Makers</a:t>
            </a:r>
            <a:endParaRPr lang="en-US" sz="7200" b="1" cap="none" spc="0" dirty="0">
              <a:ln w="34925">
                <a:solidFill>
                  <a:srgbClr val="92D050"/>
                </a:solidFill>
                <a:prstDash val="solid"/>
              </a:ln>
              <a:solidFill>
                <a:srgbClr val="005828"/>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8334" y="6132911"/>
            <a:ext cx="408059" cy="725089"/>
          </a:xfrm>
          <a:prstGeom prst="rect">
            <a:avLst/>
          </a:prstGeom>
        </p:spPr>
      </p:pic>
      <p:sp>
        <p:nvSpPr>
          <p:cNvPr id="3" name="TextBox 2"/>
          <p:cNvSpPr txBox="1"/>
          <p:nvPr/>
        </p:nvSpPr>
        <p:spPr>
          <a:xfrm>
            <a:off x="-457200" y="6171806"/>
            <a:ext cx="5181600" cy="615553"/>
          </a:xfrm>
          <a:prstGeom prst="rect">
            <a:avLst/>
          </a:prstGeom>
          <a:noFill/>
        </p:spPr>
        <p:txBody>
          <a:bodyPr wrap="square" rtlCol="0">
            <a:spAutoFit/>
          </a:bodyPr>
          <a:lstStyle/>
          <a:p>
            <a:pPr algn="r"/>
            <a:r>
              <a:rPr lang="en-US" sz="1700" dirty="0" smtClean="0"/>
              <a:t>Erica Compton, Idaho Commission for Libraries </a:t>
            </a:r>
            <a:r>
              <a:rPr lang="en-US" sz="1600" b="1" dirty="0" smtClean="0">
                <a:solidFill>
                  <a:srgbClr val="005828"/>
                </a:solidFill>
              </a:rPr>
              <a:t>erica.compton@libraries.idaho.gov</a:t>
            </a:r>
            <a:endParaRPr lang="en-US" sz="1600" b="1" dirty="0">
              <a:solidFill>
                <a:srgbClr val="005828"/>
              </a:solidFill>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0037" y="2811398"/>
            <a:ext cx="4397566" cy="328460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76800" cy="1143000"/>
          </a:xfrm>
        </p:spPr>
        <p:txBody>
          <a:bodyPr/>
          <a:lstStyle/>
          <a:p>
            <a:pPr algn="l"/>
            <a:r>
              <a:rPr lang="en-US" dirty="0" smtClean="0"/>
              <a:t>Squishy Circuits Fun</a:t>
            </a:r>
            <a:endParaRPr lang="en-US" dirty="0"/>
          </a:p>
        </p:txBody>
      </p:sp>
      <p:pic>
        <p:nvPicPr>
          <p:cNvPr id="2050" name="Picture 2" descr="http://makered.org/wp-content/uploads/2012/09/Squishy-Circuits-LEDs-1024x6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513" y="1019741"/>
            <a:ext cx="4953000" cy="32987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31800" y="6391745"/>
            <a:ext cx="8712200" cy="338554"/>
          </a:xfrm>
          <a:prstGeom prst="rect">
            <a:avLst/>
          </a:prstGeom>
        </p:spPr>
        <p:txBody>
          <a:bodyPr wrap="square">
            <a:spAutoFit/>
          </a:bodyPr>
          <a:lstStyle/>
          <a:p>
            <a:r>
              <a:rPr lang="en-US" sz="1600" dirty="0"/>
              <a:t>http://courseweb.stthomas.edu/apthomas/SquishyCircuits/PDFs/Circuit%20Basics.pdf</a:t>
            </a:r>
          </a:p>
        </p:txBody>
      </p:sp>
      <p:sp>
        <p:nvSpPr>
          <p:cNvPr id="8" name="TextBox 7"/>
          <p:cNvSpPr txBox="1"/>
          <p:nvPr/>
        </p:nvSpPr>
        <p:spPr>
          <a:xfrm>
            <a:off x="431800" y="6022413"/>
            <a:ext cx="3254829" cy="369332"/>
          </a:xfrm>
          <a:prstGeom prst="rect">
            <a:avLst/>
          </a:prstGeom>
          <a:noFill/>
        </p:spPr>
        <p:txBody>
          <a:bodyPr wrap="square" rtlCol="0">
            <a:spAutoFit/>
          </a:bodyPr>
          <a:lstStyle/>
          <a:p>
            <a:r>
              <a:rPr lang="en-US" dirty="0" smtClean="0"/>
              <a:t>Teaching Basic Circuits</a:t>
            </a:r>
          </a:p>
        </p:txBody>
      </p:sp>
      <p:pic>
        <p:nvPicPr>
          <p:cNvPr id="9" name="Picture 2" descr="http://stlmotherhood.com/wp-content/uploads/2014/06/squishy_one.png"/>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4267200" y="3362614"/>
            <a:ext cx="2944626" cy="170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http://makeymakey.com/guides/images/maze_mai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18738" y="4737641"/>
            <a:ext cx="3325262" cy="1526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497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 name="Title 1"/>
          <p:cNvSpPr txBox="1">
            <a:spLocks/>
          </p:cNvSpPr>
          <p:nvPr/>
        </p:nvSpPr>
        <p:spPr>
          <a:xfrm>
            <a:off x="457200" y="274638"/>
            <a:ext cx="2990800" cy="68307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rgbClr val="92D050"/>
                </a:solidFill>
              </a:rPr>
              <a:t>Catapults!!</a:t>
            </a:r>
            <a:endParaRPr lang="en-US" dirty="0">
              <a:solidFill>
                <a:srgbClr val="92D050"/>
              </a:solidFill>
            </a:endParaRPr>
          </a:p>
        </p:txBody>
      </p:sp>
      <p:pic>
        <p:nvPicPr>
          <p:cNvPr id="3074" name="Picture 2" descr="Building a Catapult for Kids {Simple Catapult = Catapult Ga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839" y="457200"/>
            <a:ext cx="4029793" cy="2684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4"/>
          <p:cNvSpPr/>
          <p:nvPr/>
        </p:nvSpPr>
        <p:spPr>
          <a:xfrm>
            <a:off x="4962341" y="3238500"/>
            <a:ext cx="3730291" cy="646331"/>
          </a:xfrm>
          <a:prstGeom prst="rect">
            <a:avLst/>
          </a:prstGeom>
        </p:spPr>
        <p:txBody>
          <a:bodyPr wrap="square">
            <a:spAutoFit/>
          </a:bodyPr>
          <a:lstStyle/>
          <a:p>
            <a:r>
              <a:rPr lang="en-US" dirty="0"/>
              <a:t>http://kidsactivitiesblog.com/28664/building-a-catapult</a:t>
            </a:r>
          </a:p>
        </p:txBody>
      </p:sp>
      <p:pic>
        <p:nvPicPr>
          <p:cNvPr id="3078" name="Picture 6" descr="http://2.bp.blogspot.com/-MPZeHka1Lh0/UkmXLr0-rnI/AAAAAAAAQkk/94FAQ2KsJc8/s1600/Catapults+3.png"/>
          <p:cNvPicPr>
            <a:picLocks noChangeAspect="1" noChangeArrowheads="1"/>
          </p:cNvPicPr>
          <p:nvPr/>
        </p:nvPicPr>
        <p:blipFill rotWithShape="1">
          <a:blip r:embed="rId4">
            <a:extLst>
              <a:ext uri="{28A0092B-C50C-407E-A947-70E740481C1C}">
                <a14:useLocalDpi xmlns:a14="http://schemas.microsoft.com/office/drawing/2010/main" val="0"/>
              </a:ext>
            </a:extLst>
          </a:blip>
          <a:srcRect l="67474" t="1793" r="1862" b="40915"/>
          <a:stretch/>
        </p:blipFill>
        <p:spPr bwMode="auto">
          <a:xfrm>
            <a:off x="457200" y="1143000"/>
            <a:ext cx="2990800"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Rectangle 6"/>
          <p:cNvSpPr/>
          <p:nvPr/>
        </p:nvSpPr>
        <p:spPr>
          <a:xfrm>
            <a:off x="412372" y="5519289"/>
            <a:ext cx="3550028" cy="646331"/>
          </a:xfrm>
          <a:prstGeom prst="rect">
            <a:avLst/>
          </a:prstGeom>
        </p:spPr>
        <p:txBody>
          <a:bodyPr wrap="square">
            <a:spAutoFit/>
          </a:bodyPr>
          <a:lstStyle/>
          <a:p>
            <a:r>
              <a:rPr lang="en-US" dirty="0"/>
              <a:t>http://www.pinterest.com/explore/catapult-craft/</a:t>
            </a:r>
          </a:p>
        </p:txBody>
      </p:sp>
      <p:pic>
        <p:nvPicPr>
          <p:cNvPr id="3080" name="Picture 8" descr="http://www.devincollier.com/wp-content/uploads/IMG_223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400" y="3981668"/>
            <a:ext cx="2903332" cy="26594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228600"/>
            <a:ext cx="6858000" cy="68307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rgbClr val="92D050"/>
                </a:solidFill>
              </a:rPr>
              <a:t>Snap Circuits &amp; Little Bits!</a:t>
            </a:r>
            <a:endParaRPr lang="en-US" dirty="0">
              <a:solidFill>
                <a:srgbClr val="92D050"/>
              </a:solidFill>
            </a:endParaRPr>
          </a:p>
        </p:txBody>
      </p:sp>
      <p:pic>
        <p:nvPicPr>
          <p:cNvPr id="4" name="Picture 3"/>
          <p:cNvPicPr>
            <a:picLocks noChangeAspect="1"/>
          </p:cNvPicPr>
          <p:nvPr/>
        </p:nvPicPr>
        <p:blipFill>
          <a:blip r:embed="rId3"/>
          <a:stretch>
            <a:fillRect/>
          </a:stretch>
        </p:blipFill>
        <p:spPr>
          <a:xfrm>
            <a:off x="3962400" y="3372956"/>
            <a:ext cx="5181600" cy="3485044"/>
          </a:xfrm>
          <a:prstGeom prst="rect">
            <a:avLst/>
          </a:prstGeom>
        </p:spPr>
      </p:pic>
      <p:pic>
        <p:nvPicPr>
          <p:cNvPr id="3" name="Picture 2"/>
          <p:cNvPicPr>
            <a:picLocks noChangeAspect="1"/>
          </p:cNvPicPr>
          <p:nvPr/>
        </p:nvPicPr>
        <p:blipFill>
          <a:blip r:embed="rId4"/>
          <a:stretch>
            <a:fillRect/>
          </a:stretch>
        </p:blipFill>
        <p:spPr>
          <a:xfrm>
            <a:off x="152400" y="1066800"/>
            <a:ext cx="4543964" cy="3276600"/>
          </a:xfrm>
          <a:prstGeom prst="rect">
            <a:avLst/>
          </a:prstGeom>
        </p:spPr>
      </p:pic>
    </p:spTree>
    <p:extLst>
      <p:ext uri="{BB962C8B-B14F-4D97-AF65-F5344CB8AC3E}">
        <p14:creationId xmlns:p14="http://schemas.microsoft.com/office/powerpoint/2010/main" val="464534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ecx.images-amazon.com/images/I/81hoH91nTAL._SL15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718" y="1524000"/>
            <a:ext cx="42672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obot-8-Kidoinf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1857" y="3009901"/>
            <a:ext cx="3862143" cy="384809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304800" y="228600"/>
            <a:ext cx="2667000" cy="68307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rgbClr val="92D050"/>
                </a:solidFill>
              </a:rPr>
              <a:t>Robotics</a:t>
            </a:r>
            <a:endParaRPr lang="en-US" dirty="0">
              <a:solidFill>
                <a:srgbClr val="92D050"/>
              </a:solidFill>
            </a:endParaRPr>
          </a:p>
        </p:txBody>
      </p:sp>
      <p:pic>
        <p:nvPicPr>
          <p:cNvPr id="1028" name="Picture 4" descr="http://www.geekalerts.com/u/61-solar-robot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575" y="0"/>
            <a:ext cx="4256425" cy="3009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151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1762329"/>
            <a:ext cx="5767388" cy="2409621"/>
          </a:xfrm>
          <a:prstGeom prst="rect">
            <a:avLst/>
          </a:prstGeom>
        </p:spPr>
      </p:pic>
      <p:sp>
        <p:nvSpPr>
          <p:cNvPr id="3" name="Title 1"/>
          <p:cNvSpPr txBox="1">
            <a:spLocks/>
          </p:cNvSpPr>
          <p:nvPr/>
        </p:nvSpPr>
        <p:spPr>
          <a:xfrm>
            <a:off x="304800" y="228600"/>
            <a:ext cx="6324600" cy="68307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rgbClr val="92D050"/>
                </a:solidFill>
              </a:rPr>
              <a:t>Circuit Stickers… Crafting with Electricity </a:t>
            </a:r>
            <a:endParaRPr lang="en-US" dirty="0">
              <a:solidFill>
                <a:srgbClr val="92D050"/>
              </a:solidFill>
            </a:endParaRPr>
          </a:p>
        </p:txBody>
      </p:sp>
      <p:sp>
        <p:nvSpPr>
          <p:cNvPr id="4" name="Rectangle 3"/>
          <p:cNvSpPr/>
          <p:nvPr/>
        </p:nvSpPr>
        <p:spPr>
          <a:xfrm>
            <a:off x="242150" y="4199828"/>
            <a:ext cx="4047903" cy="523220"/>
          </a:xfrm>
          <a:prstGeom prst="rect">
            <a:avLst/>
          </a:prstGeom>
        </p:spPr>
        <p:txBody>
          <a:bodyPr wrap="none">
            <a:spAutoFit/>
          </a:bodyPr>
          <a:lstStyle/>
          <a:p>
            <a:r>
              <a:rPr lang="en-US" sz="2800" dirty="0"/>
              <a:t>http://</a:t>
            </a:r>
            <a:r>
              <a:rPr lang="en-US" sz="2800" dirty="0" smtClean="0"/>
              <a:t>chibitronics.com</a:t>
            </a:r>
            <a:endParaRPr lang="en-US" sz="2800" dirty="0"/>
          </a:p>
        </p:txBody>
      </p:sp>
      <p:pic>
        <p:nvPicPr>
          <p:cNvPr id="5" name="Picture 4"/>
          <p:cNvPicPr>
            <a:picLocks noChangeAspect="1"/>
          </p:cNvPicPr>
          <p:nvPr/>
        </p:nvPicPr>
        <p:blipFill rotWithShape="1">
          <a:blip r:embed="rId4"/>
          <a:srcRect l="8800" r="8000"/>
          <a:stretch/>
        </p:blipFill>
        <p:spPr>
          <a:xfrm>
            <a:off x="5181600" y="4199828"/>
            <a:ext cx="3962400" cy="2686050"/>
          </a:xfrm>
          <a:prstGeom prst="rect">
            <a:avLst/>
          </a:prstGeom>
        </p:spPr>
      </p:pic>
    </p:spTree>
    <p:extLst>
      <p:ext uri="{BB962C8B-B14F-4D97-AF65-F5344CB8AC3E}">
        <p14:creationId xmlns:p14="http://schemas.microsoft.com/office/powerpoint/2010/main" val="37436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228600"/>
            <a:ext cx="5486400" cy="68307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err="1" smtClean="0">
                <a:solidFill>
                  <a:srgbClr val="92D050"/>
                </a:solidFill>
              </a:rPr>
              <a:t>Roominate</a:t>
            </a:r>
            <a:endParaRPr lang="en-US" dirty="0">
              <a:solidFill>
                <a:srgbClr val="92D050"/>
              </a:solidFill>
            </a:endParaRPr>
          </a:p>
        </p:txBody>
      </p:sp>
      <p:pic>
        <p:nvPicPr>
          <p:cNvPr id="3" name="Picture 2"/>
          <p:cNvPicPr>
            <a:picLocks noChangeAspect="1"/>
          </p:cNvPicPr>
          <p:nvPr/>
        </p:nvPicPr>
        <p:blipFill>
          <a:blip r:embed="rId3"/>
          <a:stretch>
            <a:fillRect/>
          </a:stretch>
        </p:blipFill>
        <p:spPr>
          <a:xfrm>
            <a:off x="457200" y="1905000"/>
            <a:ext cx="6124575" cy="3514725"/>
          </a:xfrm>
          <a:prstGeom prst="rect">
            <a:avLst/>
          </a:prstGeom>
        </p:spPr>
      </p:pic>
      <p:sp>
        <p:nvSpPr>
          <p:cNvPr id="4" name="Rectangle 3"/>
          <p:cNvSpPr/>
          <p:nvPr/>
        </p:nvSpPr>
        <p:spPr>
          <a:xfrm>
            <a:off x="748973" y="5562600"/>
            <a:ext cx="4598054" cy="461665"/>
          </a:xfrm>
          <a:prstGeom prst="rect">
            <a:avLst/>
          </a:prstGeom>
        </p:spPr>
        <p:txBody>
          <a:bodyPr wrap="none">
            <a:spAutoFit/>
          </a:bodyPr>
          <a:lstStyle/>
          <a:p>
            <a:r>
              <a:rPr lang="en-US" sz="2400" dirty="0"/>
              <a:t>http://www.roominatetoy.com</a:t>
            </a:r>
            <a:r>
              <a:rPr lang="en-US" dirty="0"/>
              <a:t>/</a:t>
            </a:r>
          </a:p>
        </p:txBody>
      </p:sp>
      <p:sp>
        <p:nvSpPr>
          <p:cNvPr id="5" name="Title 1"/>
          <p:cNvSpPr txBox="1">
            <a:spLocks/>
          </p:cNvSpPr>
          <p:nvPr/>
        </p:nvSpPr>
        <p:spPr>
          <a:xfrm>
            <a:off x="2057400" y="1221927"/>
            <a:ext cx="5486400" cy="68307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accent2">
                    <a:lumMod val="50000"/>
                  </a:schemeClr>
                </a:solidFill>
              </a:rPr>
              <a:t>A building toy for girls…</a:t>
            </a:r>
            <a:endParaRPr lang="en-US" sz="3600" dirty="0">
              <a:solidFill>
                <a:schemeClr val="accent2">
                  <a:lumMod val="50000"/>
                </a:schemeClr>
              </a:solidFill>
            </a:endParaRPr>
          </a:p>
        </p:txBody>
      </p:sp>
    </p:spTree>
    <p:extLst>
      <p:ext uri="{BB962C8B-B14F-4D97-AF65-F5344CB8AC3E}">
        <p14:creationId xmlns:p14="http://schemas.microsoft.com/office/powerpoint/2010/main" val="4209405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228600"/>
            <a:ext cx="5486400" cy="68307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rgbClr val="92D050"/>
                </a:solidFill>
              </a:rPr>
              <a:t>More Stations…</a:t>
            </a:r>
            <a:endParaRPr lang="en-US" dirty="0">
              <a:solidFill>
                <a:srgbClr val="92D050"/>
              </a:solidFill>
            </a:endParaRPr>
          </a:p>
        </p:txBody>
      </p:sp>
      <p:pic>
        <p:nvPicPr>
          <p:cNvPr id="4" name="Picture 3"/>
          <p:cNvPicPr>
            <a:picLocks noChangeAspect="1"/>
          </p:cNvPicPr>
          <p:nvPr/>
        </p:nvPicPr>
        <p:blipFill>
          <a:blip r:embed="rId3"/>
          <a:stretch>
            <a:fillRect/>
          </a:stretch>
        </p:blipFill>
        <p:spPr>
          <a:xfrm>
            <a:off x="0" y="4226183"/>
            <a:ext cx="4933950" cy="2644827"/>
          </a:xfrm>
          <a:prstGeom prst="rect">
            <a:avLst/>
          </a:prstGeom>
        </p:spPr>
      </p:pic>
      <p:pic>
        <p:nvPicPr>
          <p:cNvPr id="3" name="Picture 2"/>
          <p:cNvPicPr>
            <a:picLocks noChangeAspect="1"/>
          </p:cNvPicPr>
          <p:nvPr/>
        </p:nvPicPr>
        <p:blipFill>
          <a:blip r:embed="rId4"/>
          <a:stretch>
            <a:fillRect/>
          </a:stretch>
        </p:blipFill>
        <p:spPr>
          <a:xfrm>
            <a:off x="3429000" y="2133600"/>
            <a:ext cx="4057650" cy="3038475"/>
          </a:xfrm>
          <a:prstGeom prst="rect">
            <a:avLst/>
          </a:prstGeom>
        </p:spPr>
      </p:pic>
      <p:pic>
        <p:nvPicPr>
          <p:cNvPr id="6" name="Picture 5"/>
          <p:cNvPicPr>
            <a:picLocks noChangeAspect="1"/>
          </p:cNvPicPr>
          <p:nvPr/>
        </p:nvPicPr>
        <p:blipFill>
          <a:blip r:embed="rId5"/>
          <a:stretch>
            <a:fillRect/>
          </a:stretch>
        </p:blipFill>
        <p:spPr>
          <a:xfrm>
            <a:off x="157302" y="1329755"/>
            <a:ext cx="3271698" cy="2478346"/>
          </a:xfrm>
          <a:prstGeom prst="rect">
            <a:avLst/>
          </a:prstGeom>
        </p:spPr>
      </p:pic>
    </p:spTree>
    <p:extLst>
      <p:ext uri="{BB962C8B-B14F-4D97-AF65-F5344CB8AC3E}">
        <p14:creationId xmlns:p14="http://schemas.microsoft.com/office/powerpoint/2010/main" val="3244360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92D050"/>
                </a:solidFill>
              </a:rPr>
              <a:t>Let’s Play!</a:t>
            </a:r>
            <a:endParaRPr lang="en-US" dirty="0">
              <a:solidFill>
                <a:srgbClr val="92D05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1600200"/>
            <a:ext cx="5694219" cy="4253089"/>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527397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6391" name="Rectangle 7"/>
          <p:cNvSpPr>
            <a:spLocks noChangeArrowheads="1"/>
          </p:cNvSpPr>
          <p:nvPr/>
        </p:nvSpPr>
        <p:spPr bwMode="auto">
          <a:xfrm>
            <a:off x="533400" y="3095774"/>
            <a:ext cx="8077200" cy="5078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8" name="TextBox 7"/>
          <p:cNvSpPr txBox="1"/>
          <p:nvPr/>
        </p:nvSpPr>
        <p:spPr>
          <a:xfrm>
            <a:off x="373016" y="1276088"/>
            <a:ext cx="3970384" cy="4154984"/>
          </a:xfrm>
          <a:prstGeom prst="rect">
            <a:avLst/>
          </a:prstGeom>
          <a:noFill/>
        </p:spPr>
        <p:txBody>
          <a:bodyPr wrap="square" rtlCol="0">
            <a:spAutoFit/>
          </a:bodyPr>
          <a:lstStyle/>
          <a:p>
            <a:r>
              <a:rPr lang="en-US" sz="2400" b="1" dirty="0" smtClean="0"/>
              <a:t>What did you think?</a:t>
            </a:r>
            <a:br>
              <a:rPr lang="en-US" sz="2400" b="1" dirty="0" smtClean="0"/>
            </a:br>
            <a:endParaRPr lang="en-US" sz="2400" b="1" dirty="0" smtClean="0"/>
          </a:p>
          <a:p>
            <a:r>
              <a:rPr lang="en-US" sz="2400" b="1" dirty="0" smtClean="0"/>
              <a:t>How do you see this working in your classroom or learning environment?</a:t>
            </a:r>
          </a:p>
          <a:p>
            <a:endParaRPr lang="en-US" sz="2400" b="1" dirty="0" smtClean="0"/>
          </a:p>
          <a:p>
            <a:r>
              <a:rPr lang="en-US" sz="2400" b="1" dirty="0" smtClean="0"/>
              <a:t>Any concerns about making with young children?</a:t>
            </a:r>
          </a:p>
          <a:p>
            <a:endParaRPr lang="en-US" sz="2400" b="1" dirty="0" smtClean="0"/>
          </a:p>
          <a:p>
            <a:r>
              <a:rPr lang="en-US" sz="2400" b="1" dirty="0" smtClean="0"/>
              <a:t>Any Questions?</a:t>
            </a:r>
          </a:p>
        </p:txBody>
      </p:sp>
      <p:sp>
        <p:nvSpPr>
          <p:cNvPr id="7" name="Title 1"/>
          <p:cNvSpPr txBox="1">
            <a:spLocks/>
          </p:cNvSpPr>
          <p:nvPr/>
        </p:nvSpPr>
        <p:spPr>
          <a:xfrm>
            <a:off x="609600" y="228600"/>
            <a:ext cx="4648200" cy="1143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92D050"/>
                </a:solidFill>
                <a:effectLst/>
                <a:uLnTx/>
                <a:uFillTx/>
                <a:latin typeface="+mj-lt"/>
                <a:ea typeface="+mj-ea"/>
                <a:cs typeface="+mj-cs"/>
              </a:rPr>
              <a:t>Discussion Time</a:t>
            </a:r>
          </a:p>
        </p:txBody>
      </p:sp>
      <p:pic>
        <p:nvPicPr>
          <p:cNvPr id="1028" name="Picture 4" descr="http://peterkirby.com/wp-content/uploads/2014/05/Discussion-Grou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614916"/>
            <a:ext cx="4259216" cy="42430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 y="466077"/>
            <a:ext cx="5334001" cy="1143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400" dirty="0" smtClean="0">
                <a:solidFill>
                  <a:srgbClr val="92D050"/>
                </a:solidFill>
                <a:latin typeface="+mj-lt"/>
                <a:ea typeface="+mj-ea"/>
                <a:cs typeface="+mj-cs"/>
              </a:rPr>
              <a:t>Integrating Making into the Classroom</a:t>
            </a:r>
            <a:endParaRPr kumimoji="0" lang="en-US" sz="4400" b="0" i="0" u="none" strike="noStrike" kern="1200" cap="none" spc="0" normalizeH="0" baseline="0" noProof="0" dirty="0" smtClean="0">
              <a:ln>
                <a:noFill/>
              </a:ln>
              <a:solidFill>
                <a:srgbClr val="92D050"/>
              </a:solidFill>
              <a:effectLst/>
              <a:uLnTx/>
              <a:uFillTx/>
              <a:latin typeface="+mj-lt"/>
              <a:ea typeface="+mj-ea"/>
              <a:cs typeface="+mj-cs"/>
            </a:endParaRPr>
          </a:p>
        </p:txBody>
      </p:sp>
      <p:sp>
        <p:nvSpPr>
          <p:cNvPr id="3" name="Rectangle 2"/>
          <p:cNvSpPr/>
          <p:nvPr/>
        </p:nvSpPr>
        <p:spPr>
          <a:xfrm>
            <a:off x="341489" y="5955148"/>
            <a:ext cx="8763000" cy="369332"/>
          </a:xfrm>
          <a:prstGeom prst="rect">
            <a:avLst/>
          </a:prstGeom>
        </p:spPr>
        <p:txBody>
          <a:bodyPr wrap="square">
            <a:spAutoFit/>
          </a:bodyPr>
          <a:lstStyle/>
          <a:p>
            <a:r>
              <a:rPr lang="en-US" dirty="0" smtClean="0"/>
              <a:t>weareteachers.com/hot-topics/special-reports/stem-for-elementary-school</a:t>
            </a:r>
            <a:endParaRPr lang="en-US" dirty="0"/>
          </a:p>
        </p:txBody>
      </p:sp>
      <p:sp>
        <p:nvSpPr>
          <p:cNvPr id="4" name="Rectangle 3"/>
          <p:cNvSpPr/>
          <p:nvPr/>
        </p:nvSpPr>
        <p:spPr>
          <a:xfrm>
            <a:off x="304800" y="4937408"/>
            <a:ext cx="3499676" cy="369332"/>
          </a:xfrm>
          <a:prstGeom prst="rect">
            <a:avLst/>
          </a:prstGeom>
        </p:spPr>
        <p:txBody>
          <a:bodyPr wrap="none">
            <a:spAutoFit/>
          </a:bodyPr>
          <a:lstStyle/>
          <a:p>
            <a:r>
              <a:rPr lang="en-US" dirty="0" smtClean="0"/>
              <a:t>weareteachers.com/blogs/stem</a:t>
            </a:r>
            <a:endParaRPr lang="en-US" dirty="0"/>
          </a:p>
        </p:txBody>
      </p:sp>
      <p:sp>
        <p:nvSpPr>
          <p:cNvPr id="5" name="Rectangle 4"/>
          <p:cNvSpPr/>
          <p:nvPr/>
        </p:nvSpPr>
        <p:spPr>
          <a:xfrm>
            <a:off x="304800" y="5458978"/>
            <a:ext cx="3698448" cy="369332"/>
          </a:xfrm>
          <a:prstGeom prst="rect">
            <a:avLst/>
          </a:prstGeom>
        </p:spPr>
        <p:txBody>
          <a:bodyPr wrap="none">
            <a:spAutoFit/>
          </a:bodyPr>
          <a:lstStyle/>
          <a:p>
            <a:r>
              <a:rPr lang="en-US" dirty="0" smtClean="0"/>
              <a:t>sdpk.stvrain.k12.co.us/stem.html</a:t>
            </a:r>
            <a:endParaRPr lang="en-US" dirty="0"/>
          </a:p>
        </p:txBody>
      </p:sp>
      <p:pic>
        <p:nvPicPr>
          <p:cNvPr id="12290" name="Picture 2" descr="http://project-based-homeschooling.com/sites/default/files/painting_cor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696478"/>
            <a:ext cx="359092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1.bp.blogspot.com/-i0VR-Wpl0kw/UB-GDV5s02I/AAAAAAAABH0/CC9CTbamiq8/s1600/IMAG1330+%25282%25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111" y="2243996"/>
            <a:ext cx="3349625" cy="2512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415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2936" y="304800"/>
            <a:ext cx="7264663" cy="3046988"/>
          </a:xfrm>
          <a:prstGeom prst="rect">
            <a:avLst/>
          </a:prstGeom>
          <a:noFill/>
        </p:spPr>
        <p:txBody>
          <a:bodyPr wrap="square" rtlCol="0">
            <a:spAutoFit/>
          </a:bodyPr>
          <a:lstStyle/>
          <a:p>
            <a:r>
              <a:rPr lang="en-US" sz="2800" b="1" dirty="0" smtClean="0">
                <a:solidFill>
                  <a:srgbClr val="92D050"/>
                </a:solidFill>
              </a:rPr>
              <a:t>Desired Outcomes:</a:t>
            </a:r>
          </a:p>
          <a:p>
            <a:endParaRPr lang="en-US" b="1" dirty="0" smtClean="0">
              <a:solidFill>
                <a:srgbClr val="92D050"/>
              </a:solidFill>
            </a:endParaRPr>
          </a:p>
          <a:p>
            <a:pPr marL="457200" indent="-457200">
              <a:buFont typeface="+mj-lt"/>
              <a:buAutoNum type="arabicPeriod"/>
            </a:pPr>
            <a:r>
              <a:rPr lang="en-US" sz="2400" dirty="0"/>
              <a:t>To inform participants about the importance of 'making' with young children.	</a:t>
            </a:r>
          </a:p>
          <a:p>
            <a:pPr marL="457200" indent="-457200">
              <a:buFont typeface="+mj-lt"/>
              <a:buAutoNum type="arabicPeriod"/>
            </a:pPr>
            <a:r>
              <a:rPr lang="en-US" sz="2400" dirty="0" smtClean="0"/>
              <a:t>To </a:t>
            </a:r>
            <a:r>
              <a:rPr lang="en-US" sz="2400" dirty="0"/>
              <a:t>introduce participants to a variety of making activities with new tools and </a:t>
            </a:r>
            <a:r>
              <a:rPr lang="en-US" sz="2400" dirty="0" smtClean="0"/>
              <a:t>materials.</a:t>
            </a:r>
            <a:endParaRPr lang="en-US" sz="2400" dirty="0"/>
          </a:p>
          <a:p>
            <a:pPr marL="457200" indent="-457200">
              <a:buFont typeface="+mj-lt"/>
              <a:buAutoNum type="arabicPeriod"/>
            </a:pPr>
            <a:r>
              <a:rPr lang="en-US" sz="2400" dirty="0" smtClean="0"/>
              <a:t>To </a:t>
            </a:r>
            <a:r>
              <a:rPr lang="en-US" sz="2400" dirty="0"/>
              <a:t>discuss ways to implement making in early learning </a:t>
            </a:r>
            <a:r>
              <a:rPr lang="en-US" sz="2400" dirty="0" smtClean="0"/>
              <a:t>settings.</a:t>
            </a:r>
          </a:p>
        </p:txBody>
      </p:sp>
      <p:pic>
        <p:nvPicPr>
          <p:cNvPr id="12" name="Picture 11" descr="http://www.eie.org/sites/default/files/downloads/EiE/girl_bridge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7715" y="3581400"/>
            <a:ext cx="4677617" cy="3115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887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391400" cy="1143000"/>
          </a:xfrm>
        </p:spPr>
        <p:txBody>
          <a:bodyPr>
            <a:normAutofit/>
          </a:bodyPr>
          <a:lstStyle/>
          <a:p>
            <a:pPr algn="l"/>
            <a:r>
              <a:rPr lang="en-US" dirty="0" smtClean="0"/>
              <a:t>Global Cardboard Challenge</a:t>
            </a:r>
            <a:endParaRPr lang="en-US" dirty="0"/>
          </a:p>
        </p:txBody>
      </p:sp>
      <p:sp>
        <p:nvSpPr>
          <p:cNvPr id="12" name="TextBox 11"/>
          <p:cNvSpPr txBox="1"/>
          <p:nvPr/>
        </p:nvSpPr>
        <p:spPr>
          <a:xfrm>
            <a:off x="155574" y="1213831"/>
            <a:ext cx="3733800" cy="461665"/>
          </a:xfrm>
          <a:prstGeom prst="rect">
            <a:avLst/>
          </a:prstGeom>
          <a:noFill/>
        </p:spPr>
        <p:txBody>
          <a:bodyPr wrap="square" rtlCol="0">
            <a:spAutoFit/>
          </a:bodyPr>
          <a:lstStyle/>
          <a:p>
            <a:r>
              <a:rPr lang="en-US" sz="2400" b="1" dirty="0" smtClean="0">
                <a:solidFill>
                  <a:srgbClr val="FF0000"/>
                </a:solidFill>
              </a:rPr>
              <a:t>http://cainesarcade.com/</a:t>
            </a:r>
            <a:endParaRPr lang="en-US" sz="2400" b="1" dirty="0">
              <a:solidFill>
                <a:srgbClr val="FF0000"/>
              </a:solidFill>
            </a:endParaRPr>
          </a:p>
        </p:txBody>
      </p:sp>
      <p:pic>
        <p:nvPicPr>
          <p:cNvPr id="24578" name="Picture 2" descr="http://d3n8a8pro7vhmx.cloudfront.net/imagination/pages/516/features/original/gcc_slider_logo.jpg?1375403371?1375723720563"/>
          <p:cNvPicPr>
            <a:picLocks noChangeAspect="1" noChangeArrowheads="1"/>
          </p:cNvPicPr>
          <p:nvPr/>
        </p:nvPicPr>
        <p:blipFill>
          <a:blip r:embed="rId3" cstate="print"/>
          <a:srcRect/>
          <a:stretch>
            <a:fillRect/>
          </a:stretch>
        </p:blipFill>
        <p:spPr bwMode="auto">
          <a:xfrm>
            <a:off x="159693" y="1660033"/>
            <a:ext cx="3693712" cy="1721342"/>
          </a:xfrm>
          <a:prstGeom prst="rect">
            <a:avLst/>
          </a:prstGeom>
          <a:ln>
            <a:noFill/>
          </a:ln>
          <a:effectLst>
            <a:softEdge rad="112500"/>
          </a:effectLst>
        </p:spPr>
      </p:pic>
      <p:pic>
        <p:nvPicPr>
          <p:cNvPr id="24580" name="Picture 4" descr="https://fbcdn-sphotos-e-a.akamaihd.net/hphotos-ak-frc3/981368_486180661457104_1662734735_o.jpg"/>
          <p:cNvPicPr>
            <a:picLocks noChangeAspect="1" noChangeArrowheads="1"/>
          </p:cNvPicPr>
          <p:nvPr/>
        </p:nvPicPr>
        <p:blipFill>
          <a:blip r:embed="rId4" cstate="print"/>
          <a:srcRect/>
          <a:stretch>
            <a:fillRect/>
          </a:stretch>
        </p:blipFill>
        <p:spPr bwMode="auto">
          <a:xfrm>
            <a:off x="4709274" y="1126067"/>
            <a:ext cx="4145052" cy="2331592"/>
          </a:xfrm>
          <a:prstGeom prst="ellipse">
            <a:avLst/>
          </a:prstGeom>
          <a:ln>
            <a:noFill/>
          </a:ln>
          <a:effectLst>
            <a:softEdge rad="112500"/>
          </a:effectLst>
        </p:spPr>
      </p:pic>
      <p:sp>
        <p:nvSpPr>
          <p:cNvPr id="3" name="AutoShape 2" descr="https://fbstatic-a.akamaihd.net/rsrc.php/v2/yP/r/7eXyMfo7rRq.png"/>
          <p:cNvSpPr>
            <a:spLocks noChangeAspect="1" noChangeArrowheads="1"/>
          </p:cNvSpPr>
          <p:nvPr/>
        </p:nvSpPr>
        <p:spPr bwMode="auto">
          <a:xfrm>
            <a:off x="155574" y="-2351095"/>
            <a:ext cx="2511425" cy="25114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6240" y="3381375"/>
            <a:ext cx="6057900" cy="3476625"/>
          </a:xfrm>
          <a:prstGeom prst="rect">
            <a:avLst/>
          </a:prstGeom>
          <a:ln>
            <a:noFill/>
          </a:ln>
          <a:effectLst>
            <a:softEdge rad="11250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68309" y="4471432"/>
            <a:ext cx="4377417" cy="369332"/>
          </a:xfrm>
          <a:prstGeom prst="rect">
            <a:avLst/>
          </a:prstGeom>
        </p:spPr>
        <p:txBody>
          <a:bodyPr wrap="none">
            <a:spAutoFit/>
          </a:bodyPr>
          <a:lstStyle/>
          <a:p>
            <a:r>
              <a:rPr lang="en-US" dirty="0"/>
              <a:t>http://ecrp.uiuc.edu/beyond/seed/katz.html</a:t>
            </a:r>
          </a:p>
        </p:txBody>
      </p:sp>
      <p:sp>
        <p:nvSpPr>
          <p:cNvPr id="4" name="Rectangle 3"/>
          <p:cNvSpPr/>
          <p:nvPr/>
        </p:nvSpPr>
        <p:spPr>
          <a:xfrm>
            <a:off x="2213098" y="1867260"/>
            <a:ext cx="4572000" cy="646331"/>
          </a:xfrm>
          <a:prstGeom prst="rect">
            <a:avLst/>
          </a:prstGeom>
        </p:spPr>
        <p:txBody>
          <a:bodyPr>
            <a:spAutoFit/>
          </a:bodyPr>
          <a:lstStyle/>
          <a:p>
            <a:r>
              <a:rPr lang="en-US" dirty="0"/>
              <a:t>http://www.bostonchildrensmuseum.org/sites/default/files/pdfs/STEMGuide.pdf</a:t>
            </a:r>
          </a:p>
        </p:txBody>
      </p:sp>
      <p:sp>
        <p:nvSpPr>
          <p:cNvPr id="5" name="Title 1"/>
          <p:cNvSpPr txBox="1">
            <a:spLocks/>
          </p:cNvSpPr>
          <p:nvPr/>
        </p:nvSpPr>
        <p:spPr>
          <a:xfrm>
            <a:off x="3123517" y="497998"/>
            <a:ext cx="2667000" cy="67020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rgbClr val="92D050"/>
                </a:solidFill>
              </a:rPr>
              <a:t>Resources</a:t>
            </a:r>
            <a:endParaRPr lang="en-US" dirty="0">
              <a:solidFill>
                <a:srgbClr val="92D050"/>
              </a:solidFill>
            </a:endParaRPr>
          </a:p>
        </p:txBody>
      </p:sp>
      <p:sp>
        <p:nvSpPr>
          <p:cNvPr id="10" name="Rectangle 9"/>
          <p:cNvSpPr/>
          <p:nvPr/>
        </p:nvSpPr>
        <p:spPr>
          <a:xfrm>
            <a:off x="1801277" y="2941374"/>
            <a:ext cx="5645397" cy="369332"/>
          </a:xfrm>
          <a:prstGeom prst="rect">
            <a:avLst/>
          </a:prstGeom>
        </p:spPr>
        <p:txBody>
          <a:bodyPr wrap="square">
            <a:spAutoFit/>
          </a:bodyPr>
          <a:lstStyle/>
          <a:p>
            <a:r>
              <a:rPr lang="en-US" dirty="0"/>
              <a:t>http://www.pbs.org/wholechild/providers/play.html</a:t>
            </a:r>
          </a:p>
        </p:txBody>
      </p:sp>
      <p:sp>
        <p:nvSpPr>
          <p:cNvPr id="11" name="Rectangle 10"/>
          <p:cNvSpPr/>
          <p:nvPr/>
        </p:nvSpPr>
        <p:spPr>
          <a:xfrm>
            <a:off x="2614288" y="5328260"/>
            <a:ext cx="3685460" cy="369332"/>
          </a:xfrm>
          <a:prstGeom prst="rect">
            <a:avLst/>
          </a:prstGeom>
        </p:spPr>
        <p:txBody>
          <a:bodyPr wrap="square">
            <a:spAutoFit/>
          </a:bodyPr>
          <a:lstStyle/>
          <a:p>
            <a:r>
              <a:rPr lang="en-US" dirty="0"/>
              <a:t>http://makeymakey.com/guides/</a:t>
            </a:r>
          </a:p>
        </p:txBody>
      </p:sp>
      <p:pic>
        <p:nvPicPr>
          <p:cNvPr id="13" name="Picture 12"/>
          <p:cNvPicPr>
            <a:picLocks noChangeAspect="1"/>
          </p:cNvPicPr>
          <p:nvPr/>
        </p:nvPicPr>
        <p:blipFill>
          <a:blip r:embed="rId3"/>
          <a:stretch>
            <a:fillRect/>
          </a:stretch>
        </p:blipFill>
        <p:spPr>
          <a:xfrm>
            <a:off x="2756804" y="3614844"/>
            <a:ext cx="3400425" cy="552450"/>
          </a:xfrm>
          <a:prstGeom prst="rect">
            <a:avLst/>
          </a:prstGeom>
        </p:spPr>
      </p:pic>
      <p:sp>
        <p:nvSpPr>
          <p:cNvPr id="14" name="Rectangle 13"/>
          <p:cNvSpPr/>
          <p:nvPr/>
        </p:nvSpPr>
        <p:spPr>
          <a:xfrm>
            <a:off x="2763971" y="6185088"/>
            <a:ext cx="3206272" cy="369332"/>
          </a:xfrm>
          <a:prstGeom prst="rect">
            <a:avLst/>
          </a:prstGeom>
        </p:spPr>
        <p:txBody>
          <a:bodyPr wrap="square">
            <a:spAutoFit/>
          </a:bodyPr>
          <a:lstStyle/>
          <a:p>
            <a:r>
              <a:rPr lang="en-US" dirty="0"/>
              <a:t>http://www.makerkids.ca/</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425" y="4267200"/>
            <a:ext cx="1584965" cy="2449491"/>
          </a:xfrm>
          <a:prstGeom prst="rect">
            <a:avLst/>
          </a:prstGeom>
          <a:ln w="15875">
            <a:solidFill>
              <a:schemeClr val="tx2"/>
            </a:solidFill>
          </a:ln>
        </p:spPr>
      </p:pic>
      <p:pic>
        <p:nvPicPr>
          <p:cNvPr id="18" name="Picture 4" descr="http://teachscience4all.files.wordpress.com/2013/03/screen-shot-2013-03-25-at-7-23-22-p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1512" y="4412446"/>
            <a:ext cx="1763146" cy="2340934"/>
          </a:xfrm>
          <a:prstGeom prst="rect">
            <a:avLst/>
          </a:prstGeom>
          <a:noFill/>
          <a:ln w="12700">
            <a:solidFill>
              <a:schemeClr val="tx2"/>
            </a:solidFill>
          </a:ln>
          <a:extLst>
            <a:ext uri="{909E8E84-426E-40DD-AFC4-6F175D3DCCD1}">
              <a14:hiddenFill xmlns:a14="http://schemas.microsoft.com/office/drawing/2010/main">
                <a:solidFill>
                  <a:srgbClr val="FFFFFF"/>
                </a:solidFill>
              </a14:hiddenFill>
            </a:ext>
          </a:extLst>
        </p:spPr>
      </p:pic>
      <p:pic>
        <p:nvPicPr>
          <p:cNvPr id="19" name="Picture 6" descr="http://coverart.textbookrush.com/large/496/1-978145161149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038" y="816412"/>
            <a:ext cx="1627661" cy="244393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www.inventtolearn.com/wp-content/uploads/2012/11/Invent-To-Learn-Cover-front-only.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19497" y="201286"/>
            <a:ext cx="1785161" cy="2541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446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4114800" cy="1143000"/>
          </a:xfrm>
        </p:spPr>
        <p:txBody>
          <a:bodyPr/>
          <a:lstStyle/>
          <a:p>
            <a:pPr algn="l"/>
            <a:r>
              <a:rPr lang="en-US" dirty="0" smtClean="0">
                <a:solidFill>
                  <a:srgbClr val="92D050"/>
                </a:solidFill>
              </a:rPr>
              <a:t>Online</a:t>
            </a:r>
            <a:r>
              <a:rPr lang="en-US" dirty="0" smtClean="0"/>
              <a:t> Resources</a:t>
            </a:r>
            <a:endParaRPr lang="en-US" dirty="0"/>
          </a:p>
        </p:txBody>
      </p:sp>
      <p:pic>
        <p:nvPicPr>
          <p:cNvPr id="5" name="Picture 4" descr="daybyday-logo-600-invert.jpg"/>
          <p:cNvPicPr>
            <a:picLocks noChangeAspect="1"/>
          </p:cNvPicPr>
          <p:nvPr/>
        </p:nvPicPr>
        <p:blipFill>
          <a:blip r:embed="rId2" cstate="print"/>
          <a:stretch>
            <a:fillRect/>
          </a:stretch>
        </p:blipFill>
        <p:spPr>
          <a:xfrm>
            <a:off x="533400" y="1828800"/>
            <a:ext cx="4492717" cy="1295400"/>
          </a:xfrm>
          <a:prstGeom prst="rect">
            <a:avLst/>
          </a:prstGeom>
        </p:spPr>
      </p:pic>
      <p:pic>
        <p:nvPicPr>
          <p:cNvPr id="10" name="Picture 9" descr="gameboard-thumb.jpg"/>
          <p:cNvPicPr>
            <a:picLocks noChangeAspect="1"/>
          </p:cNvPicPr>
          <p:nvPr/>
        </p:nvPicPr>
        <p:blipFill>
          <a:blip r:embed="rId3" cstate="print"/>
          <a:stretch>
            <a:fillRect/>
          </a:stretch>
        </p:blipFill>
        <p:spPr>
          <a:xfrm>
            <a:off x="5874443" y="334433"/>
            <a:ext cx="2881513" cy="2743200"/>
          </a:xfrm>
          <a:prstGeom prst="rect">
            <a:avLst/>
          </a:prstGeom>
        </p:spPr>
      </p:pic>
      <p:sp>
        <p:nvSpPr>
          <p:cNvPr id="11" name="TextBox 10"/>
          <p:cNvSpPr txBox="1"/>
          <p:nvPr/>
        </p:nvSpPr>
        <p:spPr>
          <a:xfrm>
            <a:off x="5867400" y="3200400"/>
            <a:ext cx="2895600" cy="461665"/>
          </a:xfrm>
          <a:prstGeom prst="rect">
            <a:avLst/>
          </a:prstGeom>
          <a:noFill/>
        </p:spPr>
        <p:txBody>
          <a:bodyPr wrap="square" rtlCol="0">
            <a:spAutoFit/>
          </a:bodyPr>
          <a:lstStyle/>
          <a:p>
            <a:r>
              <a:rPr lang="en-US" sz="2400" b="1" dirty="0" smtClean="0">
                <a:solidFill>
                  <a:srgbClr val="FF0000"/>
                </a:solidFill>
              </a:rPr>
              <a:t>Online </a:t>
            </a:r>
            <a:r>
              <a:rPr lang="en-US" sz="2400" b="1" dirty="0" err="1" smtClean="0">
                <a:solidFill>
                  <a:srgbClr val="FF0000"/>
                </a:solidFill>
              </a:rPr>
              <a:t>Gameboard</a:t>
            </a:r>
            <a:r>
              <a:rPr lang="en-US" sz="2400" b="1" dirty="0" smtClean="0">
                <a:solidFill>
                  <a:srgbClr val="FF0000"/>
                </a:solidFill>
              </a:rPr>
              <a:t>!</a:t>
            </a:r>
            <a:endParaRPr lang="en-US" sz="2400" b="1" dirty="0">
              <a:solidFill>
                <a:srgbClr val="FF0000"/>
              </a:solidFill>
            </a:endParaRPr>
          </a:p>
        </p:txBody>
      </p:sp>
      <p:sp>
        <p:nvSpPr>
          <p:cNvPr id="12" name="TextBox 11"/>
          <p:cNvSpPr txBox="1"/>
          <p:nvPr/>
        </p:nvSpPr>
        <p:spPr>
          <a:xfrm>
            <a:off x="1447800" y="3200400"/>
            <a:ext cx="2895600" cy="461665"/>
          </a:xfrm>
          <a:prstGeom prst="rect">
            <a:avLst/>
          </a:prstGeom>
          <a:noFill/>
        </p:spPr>
        <p:txBody>
          <a:bodyPr wrap="square" rtlCol="0">
            <a:spAutoFit/>
          </a:bodyPr>
          <a:lstStyle/>
          <a:p>
            <a:r>
              <a:rPr lang="en-US" sz="2400" b="1" dirty="0" smtClean="0">
                <a:solidFill>
                  <a:srgbClr val="FF0000"/>
                </a:solidFill>
              </a:rPr>
              <a:t>Virtual Storytimes!</a:t>
            </a:r>
            <a:endParaRPr lang="en-US" sz="2400" b="1" dirty="0">
              <a:solidFill>
                <a:srgbClr val="FF0000"/>
              </a:solidFill>
            </a:endParaRPr>
          </a:p>
        </p:txBody>
      </p:sp>
      <p:pic>
        <p:nvPicPr>
          <p:cNvPr id="17" name="Picture 16" descr="TBLogo.gif"/>
          <p:cNvPicPr>
            <a:picLocks noChangeAspect="1"/>
          </p:cNvPicPr>
          <p:nvPr/>
        </p:nvPicPr>
        <p:blipFill>
          <a:blip r:embed="rId4" cstate="print"/>
          <a:stretch>
            <a:fillRect/>
          </a:stretch>
        </p:blipFill>
        <p:spPr>
          <a:xfrm>
            <a:off x="1371600" y="4217427"/>
            <a:ext cx="5266944" cy="1828800"/>
          </a:xfrm>
          <a:prstGeom prst="rect">
            <a:avLst/>
          </a:prstGeom>
        </p:spPr>
      </p:pic>
      <p:sp>
        <p:nvSpPr>
          <p:cNvPr id="18" name="TextBox 17"/>
          <p:cNvSpPr txBox="1"/>
          <p:nvPr/>
        </p:nvSpPr>
        <p:spPr>
          <a:xfrm>
            <a:off x="3505200" y="6046227"/>
            <a:ext cx="1981200" cy="461665"/>
          </a:xfrm>
          <a:prstGeom prst="rect">
            <a:avLst/>
          </a:prstGeom>
          <a:noFill/>
        </p:spPr>
        <p:txBody>
          <a:bodyPr wrap="square" rtlCol="0">
            <a:spAutoFit/>
          </a:bodyPr>
          <a:lstStyle/>
          <a:p>
            <a:r>
              <a:rPr lang="en-US" sz="2400" b="1" dirty="0" smtClean="0">
                <a:solidFill>
                  <a:srgbClr val="FF0000"/>
                </a:solidFill>
              </a:rPr>
              <a:t>Online Books!</a:t>
            </a:r>
            <a:endParaRPr lang="en-US" sz="2400" b="1" dirty="0">
              <a:solidFill>
                <a:srgbClr val="FF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153400" cy="1143000"/>
          </a:xfrm>
        </p:spPr>
        <p:txBody>
          <a:bodyPr>
            <a:normAutofit/>
          </a:bodyPr>
          <a:lstStyle/>
          <a:p>
            <a:pPr algn="l"/>
            <a:r>
              <a:rPr lang="en-US" dirty="0" smtClean="0"/>
              <a:t>Other Resources Available</a:t>
            </a:r>
            <a:endParaRPr lang="en-US" dirty="0"/>
          </a:p>
        </p:txBody>
      </p:sp>
      <p:pic>
        <p:nvPicPr>
          <p:cNvPr id="25604" name="Picture 4" descr="http://www.jotform.com/uploads/icfl/form_files/stem-booklet-pre.png"/>
          <p:cNvPicPr>
            <a:picLocks noChangeAspect="1" noChangeArrowheads="1"/>
          </p:cNvPicPr>
          <p:nvPr/>
        </p:nvPicPr>
        <p:blipFill>
          <a:blip r:embed="rId2" cstate="print"/>
          <a:srcRect/>
          <a:stretch>
            <a:fillRect/>
          </a:stretch>
        </p:blipFill>
        <p:spPr bwMode="auto">
          <a:xfrm>
            <a:off x="5717826" y="1371600"/>
            <a:ext cx="3047997" cy="4114800"/>
          </a:xfrm>
          <a:prstGeom prst="rect">
            <a:avLst/>
          </a:prstGeom>
          <a:noFill/>
          <a:ln w="25400">
            <a:solidFill>
              <a:schemeClr val="tx1"/>
            </a:solidFill>
          </a:ln>
        </p:spPr>
      </p:pic>
      <p:pic>
        <p:nvPicPr>
          <p:cNvPr id="25602" name="Picture 2" descr="http://www.jotform.com/uploads/icfl/form_files/stem-booklet-elem.png"/>
          <p:cNvPicPr>
            <a:picLocks noChangeAspect="1" noChangeArrowheads="1"/>
          </p:cNvPicPr>
          <p:nvPr/>
        </p:nvPicPr>
        <p:blipFill>
          <a:blip r:embed="rId3" cstate="print"/>
          <a:srcRect/>
          <a:stretch>
            <a:fillRect/>
          </a:stretch>
        </p:blipFill>
        <p:spPr bwMode="auto">
          <a:xfrm>
            <a:off x="381000" y="1371600"/>
            <a:ext cx="2654708" cy="4114800"/>
          </a:xfrm>
          <a:prstGeom prst="rect">
            <a:avLst/>
          </a:prstGeom>
          <a:noFill/>
          <a:ln w="25400">
            <a:solidFill>
              <a:schemeClr val="tx1"/>
            </a:solidFill>
          </a:ln>
        </p:spPr>
      </p:pic>
      <p:pic>
        <p:nvPicPr>
          <p:cNvPr id="25606" name="Picture 6" descr="http://www.jotform.com/uploads/icfl/form_files/stem-card.jpg"/>
          <p:cNvPicPr>
            <a:picLocks noChangeAspect="1" noChangeArrowheads="1"/>
          </p:cNvPicPr>
          <p:nvPr/>
        </p:nvPicPr>
        <p:blipFill>
          <a:blip r:embed="rId4" cstate="print"/>
          <a:srcRect/>
          <a:stretch>
            <a:fillRect/>
          </a:stretch>
        </p:blipFill>
        <p:spPr bwMode="auto">
          <a:xfrm>
            <a:off x="2632668" y="4800600"/>
            <a:ext cx="3544643" cy="1594153"/>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62000" y="152400"/>
            <a:ext cx="4856816" cy="6694714"/>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9017" r="15801"/>
          <a:stretch/>
        </p:blipFill>
        <p:spPr>
          <a:xfrm>
            <a:off x="6248400" y="2059012"/>
            <a:ext cx="2514600" cy="2881489"/>
          </a:xfrm>
          <a:prstGeom prst="rect">
            <a:avLst/>
          </a:prstGeom>
        </p:spPr>
      </p:pic>
    </p:spTree>
    <p:extLst>
      <p:ext uri="{BB962C8B-B14F-4D97-AF65-F5344CB8AC3E}">
        <p14:creationId xmlns:p14="http://schemas.microsoft.com/office/powerpoint/2010/main" val="2400206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1668" y="0"/>
            <a:ext cx="5122332" cy="6858000"/>
          </a:xfrm>
          <a:prstGeom prst="hexagon">
            <a:avLst/>
          </a:prstGeom>
        </p:spPr>
      </p:pic>
      <p:sp>
        <p:nvSpPr>
          <p:cNvPr id="2" name="Rectangle 1"/>
          <p:cNvSpPr/>
          <p:nvPr/>
        </p:nvSpPr>
        <p:spPr>
          <a:xfrm>
            <a:off x="990600" y="2057400"/>
            <a:ext cx="2209800" cy="3046988"/>
          </a:xfrm>
          <a:prstGeom prst="rect">
            <a:avLst/>
          </a:prstGeom>
          <a:noFill/>
        </p:spPr>
        <p:txBody>
          <a:bodyPr wrap="square" lIns="91440" tIns="45720" rIns="91440" bIns="45720">
            <a:spAutoFit/>
          </a:bodyPr>
          <a:lstStyle/>
          <a:p>
            <a:pPr algn="ctr"/>
            <a:r>
              <a:rPr lang="en-US" sz="4800" b="1" cap="none" spc="0" dirty="0" smtClean="0">
                <a:ln w="12700" cmpd="sng">
                  <a:solidFill>
                    <a:schemeClr val="accent4"/>
                  </a:solidFill>
                  <a:prstDash val="solid"/>
                </a:ln>
                <a:solidFill>
                  <a:srgbClr val="FF0000"/>
                </a:solidFill>
                <a:effectLst/>
              </a:rPr>
              <a:t>WHAT WILL YOU MAKE?</a:t>
            </a:r>
            <a:endParaRPr lang="en-US" sz="4800" b="1" cap="none" spc="0" dirty="0">
              <a:ln w="12700" cmpd="sng">
                <a:solidFill>
                  <a:schemeClr val="accent4"/>
                </a:solidFill>
                <a:prstDash val="solid"/>
              </a:ln>
              <a:solidFill>
                <a:srgbClr val="FF0000"/>
              </a:solidFill>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6347713" cy="693134"/>
          </a:xfrm>
        </p:spPr>
        <p:txBody>
          <a:bodyPr/>
          <a:lstStyle/>
          <a:p>
            <a:r>
              <a:rPr lang="en-US" dirty="0" smtClean="0"/>
              <a:t>What’s Your Experience?</a:t>
            </a:r>
            <a:endParaRPr lang="en-US" dirty="0"/>
          </a:p>
        </p:txBody>
      </p:sp>
      <p:pic>
        <p:nvPicPr>
          <p:cNvPr id="5" name="Picture 4"/>
          <p:cNvPicPr>
            <a:picLocks noChangeAspect="1"/>
          </p:cNvPicPr>
          <p:nvPr/>
        </p:nvPicPr>
        <p:blipFill rotWithShape="1">
          <a:blip r:embed="rId3"/>
          <a:srcRect l="1470" t="5810" r="935" b="1"/>
          <a:stretch/>
        </p:blipFill>
        <p:spPr>
          <a:xfrm rot="2416584">
            <a:off x="3150155" y="4067461"/>
            <a:ext cx="4671535" cy="1071225"/>
          </a:xfrm>
          <a:prstGeom prst="rect">
            <a:avLst/>
          </a:prstGeom>
        </p:spPr>
      </p:pic>
      <p:pic>
        <p:nvPicPr>
          <p:cNvPr id="6" name="Picture 2" descr="http://img.sxsw.com/2013/spg_images/IAP644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67703">
            <a:off x="4910569" y="1164707"/>
            <a:ext cx="2621366" cy="17475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3.bp.blogspot.com/-gnbAQ4Zy48Y/UX_41pQD_xI/AAAAAAAAFqY/ns38O4K8FnY/s400/zilc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292" y="1429655"/>
            <a:ext cx="1826007" cy="163748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9" name="Picture 8"/>
          <p:cNvPicPr>
            <a:picLocks noChangeAspect="1"/>
          </p:cNvPicPr>
          <p:nvPr/>
        </p:nvPicPr>
        <p:blipFill>
          <a:blip r:embed="rId6"/>
          <a:stretch>
            <a:fillRect/>
          </a:stretch>
        </p:blipFill>
        <p:spPr>
          <a:xfrm rot="21038382">
            <a:off x="266838" y="4370585"/>
            <a:ext cx="3661861" cy="2175535"/>
          </a:xfrm>
          <a:prstGeom prst="rect">
            <a:avLst/>
          </a:prstGeom>
        </p:spPr>
      </p:pic>
    </p:spTree>
    <p:extLst>
      <p:ext uri="{BB962C8B-B14F-4D97-AF65-F5344CB8AC3E}">
        <p14:creationId xmlns:p14="http://schemas.microsoft.com/office/powerpoint/2010/main" val="1799749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49787"/>
            <a:ext cx="5029200" cy="990600"/>
          </a:xfrm>
        </p:spPr>
        <p:txBody>
          <a:bodyPr>
            <a:normAutofit fontScale="90000"/>
          </a:bodyPr>
          <a:lstStyle/>
          <a:p>
            <a:pPr algn="r"/>
            <a:r>
              <a:rPr lang="en-US" dirty="0" smtClean="0"/>
              <a:t>What is making and why is it important?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80" y="4114800"/>
            <a:ext cx="3978749" cy="2652499"/>
          </a:xfrm>
          <a:prstGeom prst="roundRect">
            <a:avLst/>
          </a:prstGeom>
        </p:spPr>
      </p:pic>
      <p:pic>
        <p:nvPicPr>
          <p:cNvPr id="1026" name="Picture 2" descr="http://makerfaire.files.wordpress.com/2013/08/542318_10200475627951999_171547961_n.jpg?w=6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114799"/>
            <a:ext cx="1978025" cy="2652499"/>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descr="http://spotlight.macfound.org/images/uploads/goggl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914400"/>
            <a:ext cx="4191000" cy="2609851"/>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2" descr="http://1.bp.blogspot.com/-6P7gkp7jp8U/Ub8lfXRimmI/AAAAAAAAkHk/GoAo33kZ6NI/s400/student+hammeri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1181271"/>
            <a:ext cx="3559409" cy="2651760"/>
          </a:xfrm>
          <a:prstGeom prst="round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005"/>
            <a:ext cx="8229600" cy="1143000"/>
          </a:xfrm>
        </p:spPr>
        <p:txBody>
          <a:bodyPr/>
          <a:lstStyle/>
          <a:p>
            <a:r>
              <a:rPr lang="en-US" dirty="0" smtClean="0"/>
              <a:t>Design Thinking</a:t>
            </a:r>
            <a:endParaRPr lang="en-US" dirty="0"/>
          </a:p>
        </p:txBody>
      </p:sp>
      <p:pic>
        <p:nvPicPr>
          <p:cNvPr id="3" name="Picture 2"/>
          <p:cNvPicPr>
            <a:picLocks noChangeAspect="1"/>
          </p:cNvPicPr>
          <p:nvPr/>
        </p:nvPicPr>
        <p:blipFill rotWithShape="1">
          <a:blip r:embed="rId3"/>
          <a:srcRect t="18377"/>
          <a:stretch/>
        </p:blipFill>
        <p:spPr>
          <a:xfrm>
            <a:off x="533400" y="990600"/>
            <a:ext cx="6324600" cy="5522890"/>
          </a:xfrm>
          <a:prstGeom prst="rect">
            <a:avLst/>
          </a:prstGeom>
        </p:spPr>
      </p:pic>
    </p:spTree>
    <p:extLst>
      <p:ext uri="{BB962C8B-B14F-4D97-AF65-F5344CB8AC3E}">
        <p14:creationId xmlns:p14="http://schemas.microsoft.com/office/powerpoint/2010/main" val="3306280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41514" y="126005"/>
            <a:ext cx="8229600" cy="1143000"/>
          </a:xfrm>
        </p:spPr>
        <p:txBody>
          <a:bodyPr/>
          <a:lstStyle/>
          <a:p>
            <a:r>
              <a:rPr lang="en-US" dirty="0" smtClean="0"/>
              <a:t>Design Thinking…</a:t>
            </a:r>
            <a:endParaRPr lang="en-US" dirty="0"/>
          </a:p>
        </p:txBody>
      </p:sp>
      <p:pic>
        <p:nvPicPr>
          <p:cNvPr id="1028" name="Picture 4" descr="http://deepdesignthinking.com/wp-content/uploads/2013/01/DEEP-placemat-1024x640.jpg"/>
          <p:cNvPicPr>
            <a:picLocks noChangeAspect="1" noChangeArrowheads="1"/>
          </p:cNvPicPr>
          <p:nvPr/>
        </p:nvPicPr>
        <p:blipFill rotWithShape="1">
          <a:blip r:embed="rId3">
            <a:extLst>
              <a:ext uri="{28A0092B-C50C-407E-A947-70E740481C1C}">
                <a14:useLocalDpi xmlns:a14="http://schemas.microsoft.com/office/drawing/2010/main" val="0"/>
              </a:ext>
            </a:extLst>
          </a:blip>
          <a:srcRect l="4058" t="3896"/>
          <a:stretch/>
        </p:blipFill>
        <p:spPr bwMode="auto">
          <a:xfrm>
            <a:off x="0" y="1219198"/>
            <a:ext cx="9144000" cy="57246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8304" y="697505"/>
            <a:ext cx="7004496" cy="369332"/>
          </a:xfrm>
          <a:prstGeom prst="rect">
            <a:avLst/>
          </a:prstGeom>
        </p:spPr>
        <p:txBody>
          <a:bodyPr wrap="square">
            <a:spAutoFit/>
          </a:bodyPr>
          <a:lstStyle/>
          <a:p>
            <a:r>
              <a:rPr lang="en-US" dirty="0" smtClean="0"/>
              <a:t>deepdesignthinking.com/why-</a:t>
            </a:r>
            <a:r>
              <a:rPr lang="en-US" dirty="0" err="1" smtClean="0"/>
              <a:t>deepdt</a:t>
            </a:r>
            <a:r>
              <a:rPr lang="en-US" dirty="0" smtClean="0"/>
              <a:t>-as-a-design-thinking-process</a:t>
            </a:r>
            <a:endParaRPr lang="en-US" dirty="0"/>
          </a:p>
        </p:txBody>
      </p:sp>
    </p:spTree>
    <p:extLst>
      <p:ext uri="{BB962C8B-B14F-4D97-AF65-F5344CB8AC3E}">
        <p14:creationId xmlns:p14="http://schemas.microsoft.com/office/powerpoint/2010/main" val="3386390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2.bp.blogspot.com/-WsU3YShuLYc/Ub8mr--LbAI/AAAAAAAAkIE/LQxNderFLU0/s400/brid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204" y="1143000"/>
            <a:ext cx="4190962" cy="37928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http://1.bp.blogspot.com/-MwX4NGnn504/UNQ_FFuuLgI/AAAAAAAAVVY/4A58sexWlEQ/s1600/DSC_9511-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54239"/>
            <a:ext cx="3065674" cy="3939822"/>
          </a:xfrm>
          <a:prstGeom prst="flowChartAlternateProcess">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0885" y="0"/>
            <a:ext cx="6716485" cy="1143000"/>
          </a:xfrm>
        </p:spPr>
        <p:txBody>
          <a:bodyPr/>
          <a:lstStyle/>
          <a:p>
            <a:pPr algn="l"/>
            <a:r>
              <a:rPr lang="en-US" dirty="0" smtClean="0"/>
              <a:t>What does making look like?</a:t>
            </a:r>
            <a:endParaRPr lang="en-US" dirty="0"/>
          </a:p>
        </p:txBody>
      </p:sp>
      <p:pic>
        <p:nvPicPr>
          <p:cNvPr id="11" name="Picture 2" descr="http://2.bp.blogspot.com/-MPZeHka1Lh0/UkmXLr0-rnI/AAAAAAAAQkk/94FAQ2KsJc8/s1600/Catapults+3.png"/>
          <p:cNvPicPr>
            <a:picLocks noChangeAspect="1" noChangeArrowheads="1"/>
          </p:cNvPicPr>
          <p:nvPr/>
        </p:nvPicPr>
        <p:blipFill rotWithShape="1">
          <a:blip r:embed="rId5">
            <a:extLst>
              <a:ext uri="{28A0092B-C50C-407E-A947-70E740481C1C}">
                <a14:useLocalDpi xmlns:a14="http://schemas.microsoft.com/office/drawing/2010/main" val="0"/>
              </a:ext>
            </a:extLst>
          </a:blip>
          <a:srcRect l="6085" t="4112" r="67186" b="60417"/>
          <a:stretch/>
        </p:blipFill>
        <p:spPr bwMode="auto">
          <a:xfrm>
            <a:off x="2819400" y="3886200"/>
            <a:ext cx="2606997" cy="259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6316133"/>
            <a:ext cx="2133600" cy="369332"/>
          </a:xfrm>
          <a:prstGeom prst="rect">
            <a:avLst/>
          </a:prstGeom>
          <a:noFill/>
        </p:spPr>
        <p:txBody>
          <a:bodyPr wrap="square" rtlCol="0">
            <a:spAutoFit/>
          </a:bodyPr>
          <a:lstStyle/>
          <a:p>
            <a:r>
              <a:rPr lang="en-US" dirty="0" smtClean="0"/>
              <a:t>Possibility Walls!</a:t>
            </a:r>
            <a:endParaRPr lang="en-US" dirty="0"/>
          </a:p>
        </p:txBody>
      </p:sp>
      <p:sp>
        <p:nvSpPr>
          <p:cNvPr id="7" name="Title 1"/>
          <p:cNvSpPr txBox="1">
            <a:spLocks/>
          </p:cNvSpPr>
          <p:nvPr/>
        </p:nvSpPr>
        <p:spPr>
          <a:xfrm>
            <a:off x="0" y="132382"/>
            <a:ext cx="6500714" cy="762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400" noProof="0" dirty="0" smtClean="0">
                <a:solidFill>
                  <a:srgbClr val="92D050"/>
                </a:solidFill>
                <a:latin typeface="+mj-lt"/>
                <a:ea typeface="+mj-ea"/>
                <a:cs typeface="+mj-cs"/>
              </a:rPr>
              <a:t>The Making Environment</a:t>
            </a:r>
            <a:endParaRPr kumimoji="0" lang="en-US" sz="4400" b="0" i="0" u="none" strike="noStrike" kern="1200" cap="none" spc="0" normalizeH="0" baseline="0" noProof="0" dirty="0" smtClean="0">
              <a:ln>
                <a:noFill/>
              </a:ln>
              <a:solidFill>
                <a:srgbClr val="92D050"/>
              </a:solidFill>
              <a:effectLst/>
              <a:uLnTx/>
              <a:uFillTx/>
              <a:latin typeface="+mj-lt"/>
              <a:ea typeface="+mj-ea"/>
              <a:cs typeface="+mj-cs"/>
            </a:endParaRPr>
          </a:p>
        </p:txBody>
      </p:sp>
      <p:sp>
        <p:nvSpPr>
          <p:cNvPr id="8" name="TextBox 7"/>
          <p:cNvSpPr txBox="1"/>
          <p:nvPr/>
        </p:nvSpPr>
        <p:spPr>
          <a:xfrm>
            <a:off x="3280595" y="1472975"/>
            <a:ext cx="2263087" cy="369332"/>
          </a:xfrm>
          <a:prstGeom prst="rect">
            <a:avLst/>
          </a:prstGeom>
          <a:noFill/>
        </p:spPr>
        <p:txBody>
          <a:bodyPr wrap="square" rtlCol="0">
            <a:spAutoFit/>
          </a:bodyPr>
          <a:lstStyle/>
          <a:p>
            <a:r>
              <a:rPr lang="en-US" dirty="0" smtClean="0"/>
              <a:t>It might be messy…</a:t>
            </a:r>
            <a:endParaRPr lang="en-US" dirty="0"/>
          </a:p>
        </p:txBody>
      </p:sp>
      <p:sp>
        <p:nvSpPr>
          <p:cNvPr id="9" name="TextBox 8"/>
          <p:cNvSpPr txBox="1"/>
          <p:nvPr/>
        </p:nvSpPr>
        <p:spPr>
          <a:xfrm>
            <a:off x="3810274" y="2152445"/>
            <a:ext cx="2438400" cy="369332"/>
          </a:xfrm>
          <a:prstGeom prst="rect">
            <a:avLst/>
          </a:prstGeom>
          <a:noFill/>
        </p:spPr>
        <p:txBody>
          <a:bodyPr wrap="square" rtlCol="0">
            <a:spAutoFit/>
          </a:bodyPr>
          <a:lstStyle/>
          <a:p>
            <a:r>
              <a:rPr lang="en-US" dirty="0" smtClean="0"/>
              <a:t>…and a bit noisier…</a:t>
            </a:r>
            <a:endParaRPr lang="en-US" dirty="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r="6767" b="13175"/>
          <a:stretch/>
        </p:blipFill>
        <p:spPr>
          <a:xfrm>
            <a:off x="6415926" y="513382"/>
            <a:ext cx="2728074" cy="3401428"/>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18282" t="28688" b="6864"/>
          <a:stretch/>
        </p:blipFill>
        <p:spPr>
          <a:xfrm>
            <a:off x="444334" y="3344333"/>
            <a:ext cx="2814490" cy="29718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7216" y="4052711"/>
            <a:ext cx="3755841" cy="2805289"/>
          </a:xfrm>
          <a:prstGeom prst="rect">
            <a:avLst/>
          </a:prstGeom>
        </p:spPr>
      </p:pic>
      <p:pic>
        <p:nvPicPr>
          <p:cNvPr id="12" name="Content Placeholder 11"/>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210352" y="972013"/>
            <a:ext cx="2998958" cy="2239963"/>
          </a:xfrm>
        </p:spPr>
      </p:pic>
      <p:sp>
        <p:nvSpPr>
          <p:cNvPr id="15" name="TextBox 14"/>
          <p:cNvSpPr txBox="1"/>
          <p:nvPr/>
        </p:nvSpPr>
        <p:spPr>
          <a:xfrm>
            <a:off x="3352800" y="2872875"/>
            <a:ext cx="2438400" cy="369332"/>
          </a:xfrm>
          <a:prstGeom prst="rect">
            <a:avLst/>
          </a:prstGeom>
          <a:noFill/>
        </p:spPr>
        <p:txBody>
          <a:bodyPr wrap="square" rtlCol="0">
            <a:spAutoFit/>
          </a:bodyPr>
          <a:lstStyle/>
          <a:p>
            <a:r>
              <a:rPr lang="en-US" dirty="0" smtClean="0"/>
              <a:t>…but it sure is fun!</a:t>
            </a:r>
            <a:endParaRPr lang="en-US" dirty="0"/>
          </a:p>
        </p:txBody>
      </p:sp>
    </p:spTree>
    <p:extLst>
      <p:ext uri="{BB962C8B-B14F-4D97-AF65-F5344CB8AC3E}">
        <p14:creationId xmlns:p14="http://schemas.microsoft.com/office/powerpoint/2010/main" val="3066345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149" y="52843"/>
            <a:ext cx="6347713" cy="770192"/>
          </a:xfrm>
        </p:spPr>
        <p:txBody>
          <a:bodyPr/>
          <a:lstStyle/>
          <a:p>
            <a:r>
              <a:rPr lang="en-US" dirty="0" err="1" smtClean="0"/>
              <a:t>MaKey</a:t>
            </a:r>
            <a:r>
              <a:rPr lang="en-US" dirty="0" smtClean="0"/>
              <a:t> </a:t>
            </a:r>
            <a:r>
              <a:rPr lang="en-US" dirty="0" err="1" smtClean="0"/>
              <a:t>MaKey</a:t>
            </a:r>
            <a:r>
              <a:rPr lang="en-US" dirty="0" smtClean="0"/>
              <a:t> Mayhem</a:t>
            </a:r>
            <a:endParaRPr lang="en-US" dirty="0"/>
          </a:p>
        </p:txBody>
      </p:sp>
      <p:sp>
        <p:nvSpPr>
          <p:cNvPr id="5" name="TextBox 4"/>
          <p:cNvSpPr txBox="1"/>
          <p:nvPr/>
        </p:nvSpPr>
        <p:spPr>
          <a:xfrm>
            <a:off x="214967" y="3684695"/>
            <a:ext cx="4928369" cy="369332"/>
          </a:xfrm>
          <a:prstGeom prst="rect">
            <a:avLst/>
          </a:prstGeom>
          <a:noFill/>
        </p:spPr>
        <p:txBody>
          <a:bodyPr wrap="square" rtlCol="0">
            <a:spAutoFit/>
          </a:bodyPr>
          <a:lstStyle/>
          <a:p>
            <a:r>
              <a:rPr lang="en-US" dirty="0" smtClean="0"/>
              <a:t>Whack-a-Mole  with Potatoes</a:t>
            </a:r>
          </a:p>
        </p:txBody>
      </p:sp>
      <p:sp>
        <p:nvSpPr>
          <p:cNvPr id="12" name="Rectangle 11"/>
          <p:cNvSpPr/>
          <p:nvPr/>
        </p:nvSpPr>
        <p:spPr>
          <a:xfrm>
            <a:off x="211117" y="4032256"/>
            <a:ext cx="4936067" cy="369332"/>
          </a:xfrm>
          <a:prstGeom prst="rect">
            <a:avLst/>
          </a:prstGeom>
        </p:spPr>
        <p:txBody>
          <a:bodyPr wrap="square">
            <a:spAutoFit/>
          </a:bodyPr>
          <a:lstStyle/>
          <a:p>
            <a:r>
              <a:rPr lang="en-US" dirty="0"/>
              <a:t>http://bluntbody.com/whack-a-potato/</a:t>
            </a:r>
          </a:p>
        </p:txBody>
      </p:sp>
      <p:pic>
        <p:nvPicPr>
          <p:cNvPr id="13" name="Picture 12"/>
          <p:cNvPicPr>
            <a:picLocks noChangeAspect="1"/>
          </p:cNvPicPr>
          <p:nvPr/>
        </p:nvPicPr>
        <p:blipFill>
          <a:blip r:embed="rId3"/>
          <a:stretch>
            <a:fillRect/>
          </a:stretch>
        </p:blipFill>
        <p:spPr>
          <a:xfrm>
            <a:off x="206829" y="851878"/>
            <a:ext cx="4732321" cy="2803974"/>
          </a:xfrm>
          <a:prstGeom prst="rect">
            <a:avLst/>
          </a:prstGeom>
        </p:spPr>
      </p:pic>
      <p:pic>
        <p:nvPicPr>
          <p:cNvPr id="7" name="Picture 6"/>
          <p:cNvPicPr>
            <a:picLocks noChangeAspect="1"/>
          </p:cNvPicPr>
          <p:nvPr/>
        </p:nvPicPr>
        <p:blipFill>
          <a:blip r:embed="rId4"/>
          <a:stretch>
            <a:fillRect/>
          </a:stretch>
        </p:blipFill>
        <p:spPr>
          <a:xfrm>
            <a:off x="5165107" y="3057104"/>
            <a:ext cx="4031013" cy="3800896"/>
          </a:xfrm>
          <a:prstGeom prst="rect">
            <a:avLst/>
          </a:prstGeom>
        </p:spPr>
      </p:pic>
    </p:spTree>
    <p:extLst>
      <p:ext uri="{BB962C8B-B14F-4D97-AF65-F5344CB8AC3E}">
        <p14:creationId xmlns:p14="http://schemas.microsoft.com/office/powerpoint/2010/main" val="349291754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3148</TotalTime>
  <Words>2464</Words>
  <Application>Microsoft Office PowerPoint</Application>
  <PresentationFormat>On-screen Show (4:3)</PresentationFormat>
  <Paragraphs>155</Paragraphs>
  <Slides>25</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Trebuchet MS</vt:lpstr>
      <vt:lpstr>Wingdings 3</vt:lpstr>
      <vt:lpstr>Facet</vt:lpstr>
      <vt:lpstr>PowerPoint Presentation</vt:lpstr>
      <vt:lpstr>PowerPoint Presentation</vt:lpstr>
      <vt:lpstr>What’s Your Experience?</vt:lpstr>
      <vt:lpstr>What is making and why is it important?</vt:lpstr>
      <vt:lpstr>Design Thinking</vt:lpstr>
      <vt:lpstr>Design Thinking…</vt:lpstr>
      <vt:lpstr>What does making look like?</vt:lpstr>
      <vt:lpstr>PowerPoint Presentation</vt:lpstr>
      <vt:lpstr>MaKey MaKey Mayhem</vt:lpstr>
      <vt:lpstr>Squishy Circuits Fun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Cardboard Challenge</vt:lpstr>
      <vt:lpstr>PowerPoint Presentation</vt:lpstr>
      <vt:lpstr>Online Resources</vt:lpstr>
      <vt:lpstr>Other Resources Available</vt:lpstr>
      <vt:lpstr>PowerPoint Presentation</vt:lpstr>
      <vt:lpstr>PowerPoint Presentation</vt:lpstr>
    </vt:vector>
  </TitlesOfParts>
  <Company>Idaho Commission for Libraries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August 11, 2009    On-line Meeting</dc:title>
  <dc:creator>staci.shaw</dc:creator>
  <cp:lastModifiedBy>Erica Compton</cp:lastModifiedBy>
  <cp:revision>158</cp:revision>
  <dcterms:created xsi:type="dcterms:W3CDTF">2009-08-07T20:10:43Z</dcterms:created>
  <dcterms:modified xsi:type="dcterms:W3CDTF">2014-10-30T18:29:39Z</dcterms:modified>
</cp:coreProperties>
</file>