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Default Extension="xlsm" ContentType="application/vnd.ms-excel.sheet.macroEnabled.12"/>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5" r:id="rId2"/>
    <p:sldId id="263" r:id="rId3"/>
    <p:sldId id="288" r:id="rId4"/>
    <p:sldId id="287" r:id="rId5"/>
    <p:sldId id="301" r:id="rId6"/>
    <p:sldId id="296" r:id="rId7"/>
    <p:sldId id="293" r:id="rId8"/>
    <p:sldId id="300" r:id="rId9"/>
    <p:sldId id="291" r:id="rId10"/>
    <p:sldId id="297" r:id="rId11"/>
    <p:sldId id="262" r:id="rId12"/>
    <p:sldId id="295" r:id="rId13"/>
    <p:sldId id="261" r:id="rId14"/>
    <p:sldId id="307" r:id="rId15"/>
    <p:sldId id="304" r:id="rId16"/>
    <p:sldId id="308" r:id="rId17"/>
    <p:sldId id="310" r:id="rId18"/>
    <p:sldId id="309" r:id="rId19"/>
    <p:sldId id="302" r:id="rId20"/>
    <p:sldId id="290" r:id="rId21"/>
    <p:sldId id="303" r:id="rId22"/>
    <p:sldId id="305" r:id="rId23"/>
    <p:sldId id="306" r:id="rId24"/>
    <p:sldId id="282" r:id="rId25"/>
    <p:sldId id="260" r:id="rId26"/>
    <p:sldId id="299" r:id="rId27"/>
    <p:sldId id="298" r:id="rId28"/>
    <p:sldId id="292" r:id="rId29"/>
    <p:sldId id="26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5" d="100"/>
          <a:sy n="35" d="100"/>
        </p:scale>
        <p:origin x="-52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Macro-Enabled_Worksheet3.xlsm"/></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40"/>
      <c:perspective val="0"/>
    </c:view3D>
    <c:plotArea>
      <c:layout>
        <c:manualLayout>
          <c:layoutTarget val="inner"/>
          <c:xMode val="edge"/>
          <c:yMode val="edge"/>
          <c:x val="0.12295081967213099"/>
          <c:y val="2.6200873362445403E-2"/>
          <c:w val="0.78415300546448108"/>
          <c:h val="0.94759825327510916"/>
        </c:manualLayout>
      </c:layout>
      <c:pie3DChart>
        <c:varyColors val="1"/>
        <c:ser>
          <c:idx val="0"/>
          <c:order val="0"/>
          <c:tx>
            <c:strRef>
              <c:f>Sheet1!$A$2</c:f>
              <c:strCache>
                <c:ptCount val="1"/>
              </c:strCache>
            </c:strRef>
          </c:tx>
          <c:spPr>
            <a:solidFill>
              <a:srgbClr val="63AAFE"/>
            </a:solidFill>
            <a:ln w="45244">
              <a:solidFill>
                <a:srgbClr val="FFFFFF"/>
              </a:solidFill>
              <a:prstDash val="solid"/>
            </a:ln>
          </c:spPr>
          <c:dPt>
            <c:idx val="0"/>
            <c:spPr>
              <a:noFill/>
              <a:ln w="30163">
                <a:noFill/>
              </a:ln>
            </c:spPr>
          </c:dPt>
          <c:dPt>
            <c:idx val="1"/>
            <c:spPr>
              <a:noFill/>
              <a:ln w="30163">
                <a:noFill/>
              </a:ln>
            </c:spPr>
          </c:dPt>
          <c:dPt>
            <c:idx val="2"/>
            <c:spPr>
              <a:gradFill rotWithShape="0">
                <a:gsLst>
                  <a:gs pos="0">
                    <a:srgbClr val="FFFF99"/>
                  </a:gs>
                  <a:gs pos="100000">
                    <a:srgbClr val="FF6600"/>
                  </a:gs>
                </a:gsLst>
                <a:path path="rect">
                  <a:fillToRect l="50000" t="50000" r="50000" b="50000"/>
                </a:path>
              </a:gradFill>
              <a:ln w="30163">
                <a:noFill/>
              </a:ln>
            </c:spPr>
          </c:dPt>
          <c:dPt>
            <c:idx val="3"/>
            <c:spPr>
              <a:noFill/>
              <a:ln w="30163">
                <a:noFill/>
              </a:ln>
            </c:spPr>
          </c:dPt>
          <c:dPt>
            <c:idx val="4"/>
            <c:spPr>
              <a:noFill/>
              <a:ln w="30163">
                <a:noFill/>
              </a:ln>
            </c:spPr>
          </c:dPt>
          <c:dLbls>
            <c:delete val="1"/>
          </c:dLbls>
          <c:cat>
            <c:strRef>
              <c:f>Sheet1!$B$1:$F$1</c:f>
              <c:strCache>
                <c:ptCount val="5"/>
                <c:pt idx="0">
                  <c:v>Socialization</c:v>
                </c:pt>
                <c:pt idx="1">
                  <c:v>Physical Activity</c:v>
                </c:pt>
                <c:pt idx="2">
                  <c:v>Mental Stimulation</c:v>
                </c:pt>
                <c:pt idx="3">
                  <c:v>Spirituality</c:v>
                </c:pt>
                <c:pt idx="4">
                  <c:v>Nutrition</c:v>
                </c:pt>
              </c:strCache>
            </c:strRef>
          </c:cat>
          <c:val>
            <c:numRef>
              <c:f>Sheet1!$B$2:$F$2</c:f>
              <c:numCache>
                <c:formatCode>General</c:formatCode>
                <c:ptCount val="5"/>
                <c:pt idx="0">
                  <c:v>10</c:v>
                </c:pt>
                <c:pt idx="1">
                  <c:v>10</c:v>
                </c:pt>
                <c:pt idx="2">
                  <c:v>10</c:v>
                </c:pt>
                <c:pt idx="3">
                  <c:v>10</c:v>
                </c:pt>
                <c:pt idx="4">
                  <c:v>10</c:v>
                </c:pt>
              </c:numCache>
            </c:numRef>
          </c:val>
        </c:ser>
        <c:dLbls>
          <c:showCatName val="1"/>
        </c:dLbls>
      </c:pie3DChart>
      <c:spPr>
        <a:noFill/>
        <a:ln w="30163">
          <a:noFill/>
        </a:ln>
      </c:spPr>
    </c:plotArea>
    <c:plotVisOnly val="1"/>
    <c:dispBlanksAs val="zero"/>
  </c:chart>
  <c:spPr>
    <a:noFill/>
    <a:ln>
      <a:noFill/>
    </a:ln>
  </c:spPr>
  <c:txPr>
    <a:bodyPr/>
    <a:lstStyle/>
    <a:p>
      <a:pPr>
        <a:defRPr sz="2613" b="0" i="0" u="none" strike="noStrike" baseline="0">
          <a:solidFill>
            <a:srgbClr val="000000"/>
          </a:solidFill>
          <a:latin typeface="Arial Narrow"/>
          <a:ea typeface="Arial Narrow"/>
          <a:cs typeface="Arial Narrow"/>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40"/>
      <c:perspective val="0"/>
    </c:view3D>
    <c:plotArea>
      <c:layout>
        <c:manualLayout>
          <c:layoutTarget val="inner"/>
          <c:xMode val="edge"/>
          <c:yMode val="edge"/>
          <c:x val="0.12295081967213099"/>
          <c:y val="2.6200873362445403E-2"/>
          <c:w val="0.78415300546448108"/>
          <c:h val="0.94759825327510916"/>
        </c:manualLayout>
      </c:layout>
      <c:pie3DChart>
        <c:varyColors val="1"/>
        <c:ser>
          <c:idx val="0"/>
          <c:order val="0"/>
          <c:tx>
            <c:strRef>
              <c:f>Sheet1!$A$2</c:f>
              <c:strCache>
                <c:ptCount val="1"/>
              </c:strCache>
            </c:strRef>
          </c:tx>
          <c:spPr>
            <a:solidFill>
              <a:srgbClr val="63AAFE"/>
            </a:solidFill>
            <a:ln w="42421">
              <a:solidFill>
                <a:srgbClr val="FFFFFF"/>
              </a:solidFill>
              <a:prstDash val="solid"/>
            </a:ln>
          </c:spPr>
          <c:dPt>
            <c:idx val="0"/>
            <c:spPr>
              <a:noFill/>
              <a:ln w="28281">
                <a:noFill/>
              </a:ln>
            </c:spPr>
          </c:dPt>
          <c:dPt>
            <c:idx val="1"/>
            <c:spPr>
              <a:noFill/>
              <a:ln w="28281">
                <a:noFill/>
              </a:ln>
            </c:spPr>
          </c:dPt>
          <c:dPt>
            <c:idx val="2"/>
            <c:spPr>
              <a:noFill/>
              <a:ln w="28281">
                <a:noFill/>
              </a:ln>
            </c:spPr>
          </c:dPt>
          <c:dPt>
            <c:idx val="3"/>
            <c:spPr>
              <a:noFill/>
              <a:ln w="28281">
                <a:noFill/>
              </a:ln>
            </c:spPr>
          </c:dPt>
          <c:dPt>
            <c:idx val="4"/>
            <c:spPr>
              <a:gradFill rotWithShape="0">
                <a:gsLst>
                  <a:gs pos="0">
                    <a:srgbClr val="CCCCFF"/>
                  </a:gs>
                  <a:gs pos="100000">
                    <a:srgbClr val="800080"/>
                  </a:gs>
                </a:gsLst>
                <a:path path="rect">
                  <a:fillToRect l="50000" t="50000" r="50000" b="50000"/>
                </a:path>
              </a:gradFill>
              <a:ln w="28281">
                <a:noFill/>
              </a:ln>
            </c:spPr>
          </c:dPt>
          <c:dLbls>
            <c:delete val="1"/>
          </c:dLbls>
          <c:cat>
            <c:strRef>
              <c:f>Sheet1!$B$1:$F$1</c:f>
              <c:strCache>
                <c:ptCount val="5"/>
                <c:pt idx="0">
                  <c:v>Socialization</c:v>
                </c:pt>
                <c:pt idx="1">
                  <c:v>Physical Activity</c:v>
                </c:pt>
                <c:pt idx="2">
                  <c:v>Mental Stimulation</c:v>
                </c:pt>
                <c:pt idx="3">
                  <c:v>Spirituality</c:v>
                </c:pt>
                <c:pt idx="4">
                  <c:v>Nutrition</c:v>
                </c:pt>
              </c:strCache>
            </c:strRef>
          </c:cat>
          <c:val>
            <c:numRef>
              <c:f>Sheet1!$B$2:$F$2</c:f>
              <c:numCache>
                <c:formatCode>General</c:formatCode>
                <c:ptCount val="5"/>
                <c:pt idx="0">
                  <c:v>10</c:v>
                </c:pt>
                <c:pt idx="1">
                  <c:v>10</c:v>
                </c:pt>
                <c:pt idx="2">
                  <c:v>10</c:v>
                </c:pt>
                <c:pt idx="3">
                  <c:v>10</c:v>
                </c:pt>
                <c:pt idx="4">
                  <c:v>10</c:v>
                </c:pt>
              </c:numCache>
            </c:numRef>
          </c:val>
        </c:ser>
        <c:dLbls>
          <c:showCatName val="1"/>
        </c:dLbls>
      </c:pie3DChart>
      <c:spPr>
        <a:noFill/>
        <a:ln w="28281">
          <a:noFill/>
        </a:ln>
      </c:spPr>
    </c:plotArea>
    <c:plotVisOnly val="1"/>
    <c:dispBlanksAs val="zero"/>
  </c:chart>
  <c:spPr>
    <a:noFill/>
    <a:ln>
      <a:noFill/>
    </a:ln>
  </c:spPr>
  <c:txPr>
    <a:bodyPr/>
    <a:lstStyle/>
    <a:p>
      <a:pPr>
        <a:defRPr sz="2450" b="0" i="0" u="none" strike="noStrike" baseline="0">
          <a:solidFill>
            <a:srgbClr val="000000"/>
          </a:solidFill>
          <a:latin typeface="Arial Narrow"/>
          <a:ea typeface="Arial Narrow"/>
          <a:cs typeface="Arial Narrow"/>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rotX val="40"/>
      <c:perspective val="0"/>
    </c:view3D>
    <c:plotArea>
      <c:layout>
        <c:manualLayout>
          <c:layoutTarget val="inner"/>
          <c:xMode val="edge"/>
          <c:yMode val="edge"/>
          <c:x val="0.12295081967213099"/>
          <c:y val="2.6200873362445403E-2"/>
          <c:w val="0.78415300546448108"/>
          <c:h val="0.94759825327510916"/>
        </c:manualLayout>
      </c:layout>
      <c:pie3DChart>
        <c:varyColors val="1"/>
        <c:ser>
          <c:idx val="0"/>
          <c:order val="0"/>
          <c:tx>
            <c:strRef>
              <c:f>Sheet1!$A$2</c:f>
              <c:strCache>
                <c:ptCount val="1"/>
              </c:strCache>
            </c:strRef>
          </c:tx>
          <c:spPr>
            <a:solidFill>
              <a:srgbClr val="63AAFE"/>
            </a:solidFill>
            <a:ln w="42421">
              <a:solidFill>
                <a:srgbClr val="FFFFFF"/>
              </a:solidFill>
              <a:prstDash val="solid"/>
            </a:ln>
          </c:spPr>
          <c:dPt>
            <c:idx val="0"/>
            <c:spPr>
              <a:noFill/>
              <a:ln w="28281">
                <a:noFill/>
              </a:ln>
            </c:spPr>
          </c:dPt>
          <c:dPt>
            <c:idx val="1"/>
            <c:spPr>
              <a:noFill/>
              <a:ln w="28281">
                <a:noFill/>
              </a:ln>
            </c:spPr>
          </c:dPt>
          <c:dPt>
            <c:idx val="2"/>
            <c:spPr>
              <a:noFill/>
              <a:ln w="28281">
                <a:noFill/>
              </a:ln>
            </c:spPr>
          </c:dPt>
          <c:dPt>
            <c:idx val="3"/>
            <c:spPr>
              <a:gradFill rotWithShape="0">
                <a:gsLst>
                  <a:gs pos="0">
                    <a:srgbClr val="CCFFFF"/>
                  </a:gs>
                  <a:gs pos="100000">
                    <a:srgbClr val="0000FF"/>
                  </a:gs>
                </a:gsLst>
                <a:path path="rect">
                  <a:fillToRect l="50000" t="50000" r="50000" b="50000"/>
                </a:path>
              </a:gradFill>
              <a:ln w="28281">
                <a:noFill/>
              </a:ln>
            </c:spPr>
          </c:dPt>
          <c:dPt>
            <c:idx val="4"/>
            <c:spPr>
              <a:noFill/>
              <a:ln w="28281">
                <a:noFill/>
              </a:ln>
            </c:spPr>
          </c:dPt>
          <c:dLbls>
            <c:delete val="1"/>
          </c:dLbls>
          <c:cat>
            <c:strRef>
              <c:f>Sheet1!$B$1:$F$1</c:f>
              <c:strCache>
                <c:ptCount val="5"/>
                <c:pt idx="0">
                  <c:v>Socialization</c:v>
                </c:pt>
                <c:pt idx="1">
                  <c:v>Physical Activity</c:v>
                </c:pt>
                <c:pt idx="2">
                  <c:v>Mental Stimulation</c:v>
                </c:pt>
                <c:pt idx="3">
                  <c:v>Spirituality</c:v>
                </c:pt>
                <c:pt idx="4">
                  <c:v>Nutrition</c:v>
                </c:pt>
              </c:strCache>
            </c:strRef>
          </c:cat>
          <c:val>
            <c:numRef>
              <c:f>Sheet1!$B$2:$F$2</c:f>
              <c:numCache>
                <c:formatCode>General</c:formatCode>
                <c:ptCount val="5"/>
                <c:pt idx="0">
                  <c:v>10</c:v>
                </c:pt>
                <c:pt idx="1">
                  <c:v>10</c:v>
                </c:pt>
                <c:pt idx="2">
                  <c:v>10</c:v>
                </c:pt>
                <c:pt idx="3">
                  <c:v>10</c:v>
                </c:pt>
                <c:pt idx="4">
                  <c:v>10</c:v>
                </c:pt>
              </c:numCache>
            </c:numRef>
          </c:val>
        </c:ser>
        <c:dLbls>
          <c:showCatName val="1"/>
        </c:dLbls>
      </c:pie3DChart>
      <c:spPr>
        <a:noFill/>
        <a:ln w="28281">
          <a:noFill/>
        </a:ln>
      </c:spPr>
    </c:plotArea>
    <c:plotVisOnly val="1"/>
    <c:dispBlanksAs val="zero"/>
  </c:chart>
  <c:spPr>
    <a:noFill/>
    <a:ln>
      <a:noFill/>
    </a:ln>
  </c:spPr>
  <c:txPr>
    <a:bodyPr/>
    <a:lstStyle/>
    <a:p>
      <a:pPr>
        <a:defRPr sz="2450" b="0" i="0" u="none" strike="noStrike" baseline="0">
          <a:solidFill>
            <a:srgbClr val="000000"/>
          </a:solidFill>
          <a:latin typeface="Arial Narrow"/>
          <a:ea typeface="Arial Narrow"/>
          <a:cs typeface="Arial Narrow"/>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52646-900C-7848-8185-44EAD39E7577}" type="datetimeFigureOut">
              <a:rPr lang="en-US" smtClean="0"/>
              <a:pPr/>
              <a:t>10/25/2012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3DF0C-C912-4F48-93E3-EBBA0E9967E1}" type="slidenum">
              <a:rPr lang="en-US" smtClean="0"/>
              <a:pPr/>
              <a:t>‹#›</a:t>
            </a:fld>
            <a:endParaRPr lang="en-US"/>
          </a:p>
        </p:txBody>
      </p:sp>
    </p:spTree>
    <p:extLst>
      <p:ext uri="{BB962C8B-B14F-4D97-AF65-F5344CB8AC3E}">
        <p14:creationId xmlns:p14="http://schemas.microsoft.com/office/powerpoint/2010/main" xmlns="" val="795640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mazon.com/Reality-Is-Broken-Better-Change/dp/0143120611/ref=sr_1_1?ie=UTF8&amp;qid=1348711116&amp;sr=8-1&amp;keywords=reality+is+brok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erbetter.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libraries.volunteermatch.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to identify pockets around the world where people are living MEASURABLY better lives.  In these Blue Zones, they found people who reach age 100 at rates 10 times greater than in the United States, where people suffer a fraction of the rate of heart disease and cancer than we do and where people are getting the extra 10 years that we're missing.</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lifestyle characteristics that they posit as the keys to longevity:  </a:t>
            </a:r>
          </a:p>
          <a:p>
            <a:pPr lvl="0"/>
            <a:r>
              <a:rPr lang="en-US" sz="1200" b="1" kern="1200" dirty="0" smtClean="0">
                <a:solidFill>
                  <a:schemeClr val="tx1"/>
                </a:solidFill>
                <a:effectLst/>
                <a:latin typeface="+mn-lt"/>
                <a:ea typeface="+mn-ea"/>
                <a:cs typeface="+mn-cs"/>
              </a:rPr>
              <a:t>Move Naturally</a:t>
            </a:r>
            <a:r>
              <a:rPr lang="en-US" sz="1200" kern="1200" dirty="0" smtClean="0">
                <a:solidFill>
                  <a:schemeClr val="tx1"/>
                </a:solidFill>
                <a:effectLst/>
                <a:latin typeface="+mn-lt"/>
                <a:ea typeface="+mn-ea"/>
                <a:cs typeface="+mn-cs"/>
              </a:rPr>
              <a:t> – Make your home, community and workplace present you with natural ways to move. Focus on activities you love, like gardening, walking and playing with your family.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Right Outlook</a:t>
            </a:r>
            <a:r>
              <a:rPr lang="en-US" sz="1200" kern="1200" dirty="0" smtClean="0">
                <a:solidFill>
                  <a:schemeClr val="tx1"/>
                </a:solidFill>
                <a:effectLst/>
                <a:latin typeface="+mn-lt"/>
                <a:ea typeface="+mn-ea"/>
                <a:cs typeface="+mn-cs"/>
              </a:rPr>
              <a:t> – Know and be able to articulate your sense of purpose, and ensure your day is punctuated with periods of calm. Pray, meditate, reflect slow down and do inward. The two most dangerous years of your life are the year you are born, because of infant mortality, and the year you retire. People in the Blue Zone study have a sense of purpose and that adds about 7 years to their life expectancy.</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Eat Wisely</a:t>
            </a:r>
            <a:r>
              <a:rPr lang="en-US" sz="1200" kern="1200" dirty="0" smtClean="0">
                <a:solidFill>
                  <a:schemeClr val="tx1"/>
                </a:solidFill>
                <a:effectLst/>
                <a:latin typeface="+mn-lt"/>
                <a:ea typeface="+mn-ea"/>
                <a:cs typeface="+mn-cs"/>
              </a:rPr>
              <a:t> – Instead of groping from fad diet to fad diets, use time-honored strategies for eating 20% less at meals. Plant-based diets, avoid meat and processed food and drink a couple of glasses of wine daily.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Belong to the Right Tribe</a:t>
            </a:r>
            <a:r>
              <a:rPr lang="en-US" sz="1200" kern="1200" dirty="0" smtClean="0">
                <a:solidFill>
                  <a:schemeClr val="tx1"/>
                </a:solidFill>
                <a:effectLst/>
                <a:latin typeface="+mn-lt"/>
                <a:ea typeface="+mn-ea"/>
                <a:cs typeface="+mn-cs"/>
              </a:rPr>
              <a:t> – Surround yourself with the right people, make the effort to connect or reconnect with your faith practices and put loved ones first. The foundation of all this is how they connect - they put family first, take care of their children and their aging parents. They all tend to belong to a faith-based group which adds between 4- 14 years to your life expectancy if you practice at least 4 times a month.</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These people add more years to their life and more life to their years.</a:t>
            </a:r>
            <a:endParaRPr lang="en-US" sz="1200" kern="1200" dirty="0" smtClean="0">
              <a:solidFill>
                <a:schemeClr val="tx1"/>
              </a:solidFill>
              <a:effectLst/>
              <a:latin typeface="+mn-lt"/>
              <a:ea typeface="+mn-ea"/>
              <a:cs typeface="+mn-cs"/>
            </a:endParaRPr>
          </a:p>
          <a:p>
            <a:pPr eaLnBrk="1" hangingPunct="1">
              <a:defRPr/>
            </a:pPr>
            <a:endParaRPr lang="en-US" sz="1000"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charset="0"/>
              </a:rPr>
              <a:t>Mentally stimulating activity can enhance cognitive health in old age and minimize the cognitive morbidity of late life dementia.  </a:t>
            </a:r>
          </a:p>
          <a:p>
            <a:pPr eaLnBrk="1" hangingPunct="1"/>
            <a:r>
              <a:rPr lang="en-US" sz="1200" dirty="0" smtClean="0">
                <a:latin typeface="Calibri" charset="0"/>
              </a:rPr>
              <a:t>Activity related changes in brain function and structure appear to underlie activity related cognitive enhancement and may also increase resilience to incipient </a:t>
            </a:r>
            <a:r>
              <a:rPr lang="en-US" sz="1200" dirty="0" err="1" smtClean="0">
                <a:latin typeface="Calibri" charset="0"/>
              </a:rPr>
              <a:t>neurodegeneration</a:t>
            </a:r>
            <a:r>
              <a:rPr lang="en-US" sz="1200" dirty="0" smtClean="0">
                <a:latin typeface="Calibri" charset="0"/>
              </a:rPr>
              <a:t>.</a:t>
            </a:r>
          </a:p>
          <a:p>
            <a:pPr eaLnBrk="1" hangingPunct="1"/>
            <a:r>
              <a:rPr lang="en-US" sz="1200" dirty="0" smtClean="0">
                <a:latin typeface="Calibri" charset="0"/>
              </a:rPr>
              <a:t>Context of mentally stimulating experience likely important:</a:t>
            </a:r>
          </a:p>
          <a:p>
            <a:pPr eaLnBrk="1" hangingPunct="1">
              <a:buFont typeface="Arial" charset="0"/>
              <a:buNone/>
            </a:pPr>
            <a:r>
              <a:rPr lang="en-US" sz="1200" dirty="0" smtClean="0">
                <a:latin typeface="Calibri" charset="0"/>
              </a:rPr>
              <a:t>	-	meaningful long term goals</a:t>
            </a:r>
          </a:p>
          <a:p>
            <a:pPr eaLnBrk="1" hangingPunct="1">
              <a:buFont typeface="Arial" charset="0"/>
              <a:buNone/>
            </a:pPr>
            <a:r>
              <a:rPr lang="en-US" sz="1200" dirty="0" smtClean="0">
                <a:latin typeface="Calibri" charset="0"/>
              </a:rPr>
              <a:t>	-	determined pursuit of goals</a:t>
            </a:r>
          </a:p>
          <a:p>
            <a:pPr eaLnBrk="1" hangingPunct="1">
              <a:buFont typeface="Arial" charset="0"/>
              <a:buNone/>
            </a:pPr>
            <a:r>
              <a:rPr lang="en-US" sz="1200" dirty="0" smtClean="0">
                <a:latin typeface="Calibri" charset="0"/>
              </a:rPr>
              <a:t>	-	adaptability</a:t>
            </a:r>
          </a:p>
          <a:p>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14</a:t>
            </a:fld>
            <a:endParaRPr lang="en-US"/>
          </a:p>
        </p:txBody>
      </p:sp>
    </p:spTree>
    <p:extLst>
      <p:ext uri="{BB962C8B-B14F-4D97-AF65-F5344CB8AC3E}">
        <p14:creationId xmlns:p14="http://schemas.microsoft.com/office/powerpoint/2010/main" xmlns="" val="249854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 </a:t>
            </a:r>
            <a:r>
              <a:rPr lang="en-US" dirty="0" err="1" smtClean="0"/>
              <a:t>McGonigal</a:t>
            </a:r>
            <a:r>
              <a:rPr lang="en-US" dirty="0" smtClean="0"/>
              <a:t>-</a:t>
            </a:r>
            <a:r>
              <a:rPr lang="en-US" baseline="0" dirty="0" smtClean="0"/>
              <a:t> gaming expert and best selling author </a:t>
            </a:r>
            <a:r>
              <a:rPr lang="en-US" sz="1200" b="1" kern="1200" dirty="0" smtClean="0">
                <a:solidFill>
                  <a:schemeClr val="tx1"/>
                </a:solidFill>
                <a:latin typeface="+mn-lt"/>
                <a:ea typeface="+mn-ea"/>
                <a:cs typeface="+mn-cs"/>
              </a:rPr>
              <a:t>New York Times bestselling book</a:t>
            </a:r>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3"/>
              </a:rPr>
              <a:t>Reality is Broken: Why Games Make Us Better and How They Can Change the World now.</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Says: </a:t>
            </a:r>
            <a:r>
              <a:rPr lang="en-US" sz="1200" kern="1200" dirty="0" smtClean="0">
                <a:solidFill>
                  <a:schemeClr val="tx1"/>
                </a:solidFill>
                <a:latin typeface="+mn-lt"/>
                <a:ea typeface="+mn-ea"/>
                <a:cs typeface="+mn-cs"/>
              </a:rPr>
              <a:t>games can boost our resilience, help us experience post-traumatic growth, and even give us 10 extra years of life.</a:t>
            </a:r>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16</a:t>
            </a:fld>
            <a:endParaRPr lang="en-US"/>
          </a:p>
        </p:txBody>
      </p:sp>
    </p:spTree>
    <p:extLst>
      <p:ext uri="{BB962C8B-B14F-4D97-AF65-F5344CB8AC3E}">
        <p14:creationId xmlns:p14="http://schemas.microsoft.com/office/powerpoint/2010/main" xmlns="" val="314624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hlinkClick r:id="rId3"/>
              </a:rPr>
              <a:t>SuperBetter, a game that has helped more than 120,000 players so far tackle real-life health challenges like depression, anxiety, chronic pain and traumatic brain injury.</a:t>
            </a:r>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17</a:t>
            </a:fld>
            <a:endParaRPr lang="en-US"/>
          </a:p>
        </p:txBody>
      </p:sp>
    </p:spTree>
    <p:extLst>
      <p:ext uri="{BB962C8B-B14F-4D97-AF65-F5344CB8AC3E}">
        <p14:creationId xmlns:p14="http://schemas.microsoft.com/office/powerpoint/2010/main" xmlns="" val="127873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 great example of how to brand to a lifestyle not a chronological age. Denver’s Fresh City Life brand appeals to active adults of all ages- people who are hip and urban with interests in arts and culture, food, books and authors, and performance.</a:t>
            </a:r>
          </a:p>
          <a:p>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20</a:t>
            </a:fld>
            <a:endParaRPr lang="en-US"/>
          </a:p>
        </p:txBody>
      </p:sp>
    </p:spTree>
    <p:extLst>
      <p:ext uri="{BB962C8B-B14F-4D97-AF65-F5344CB8AC3E}">
        <p14:creationId xmlns:p14="http://schemas.microsoft.com/office/powerpoint/2010/main" xmlns="" val="96625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Cultivating your spiritual side can be very valuable to your brain</a:t>
            </a:r>
          </a:p>
          <a:p>
            <a:r>
              <a:rPr lang="en-US" dirty="0" smtClean="0">
                <a:latin typeface="Calibri" charset="0"/>
              </a:rPr>
              <a:t>Practices such as prayer and meditation can reduce anxiety and depression and may help improve memory</a:t>
            </a:r>
          </a:p>
          <a:p>
            <a:r>
              <a:rPr lang="en-US" dirty="0" smtClean="0">
                <a:latin typeface="Calibri" charset="0"/>
              </a:rPr>
              <a:t>Deriving social support and enhanced coping via religious and spiritual beliefs can </a:t>
            </a:r>
            <a:r>
              <a:rPr lang="en-US" dirty="0" err="1" smtClean="0">
                <a:latin typeface="Calibri" charset="0"/>
              </a:rPr>
              <a:t>aBeing</a:t>
            </a:r>
            <a:r>
              <a:rPr lang="en-US" dirty="0" smtClean="0">
                <a:latin typeface="Calibri" charset="0"/>
              </a:rPr>
              <a:t> religious has been shown to be associated with lower levels of stress, anxiety, and depression</a:t>
            </a:r>
          </a:p>
          <a:p>
            <a:r>
              <a:rPr lang="en-US" dirty="0" smtClean="0">
                <a:latin typeface="Calibri" charset="0"/>
              </a:rPr>
              <a:t>Something inherent </a:t>
            </a:r>
            <a:r>
              <a:rPr lang="en-US" dirty="0" err="1" smtClean="0">
                <a:latin typeface="Calibri" charset="0"/>
              </a:rPr>
              <a:t>vs</a:t>
            </a:r>
            <a:r>
              <a:rPr lang="en-US" dirty="0" smtClean="0">
                <a:latin typeface="Calibri" charset="0"/>
              </a:rPr>
              <a:t> specific effects</a:t>
            </a:r>
          </a:p>
          <a:p>
            <a:r>
              <a:rPr lang="en-US" dirty="0" smtClean="0">
                <a:latin typeface="Calibri" charset="0"/>
              </a:rPr>
              <a:t>Religion and spirituality provides mechanism for coping, social support, and reducing ontological anxiety</a:t>
            </a:r>
          </a:p>
          <a:p>
            <a:r>
              <a:rPr lang="en-US" dirty="0" err="1" smtClean="0">
                <a:latin typeface="Calibri" charset="0"/>
              </a:rPr>
              <a:t>lso</a:t>
            </a:r>
            <a:r>
              <a:rPr lang="en-US" dirty="0" smtClean="0">
                <a:latin typeface="Calibri" charset="0"/>
              </a:rPr>
              <a:t> support the brain</a:t>
            </a:r>
            <a:r>
              <a:rPr lang="ja-JP" altLang="en-US" dirty="0" smtClean="0">
                <a:latin typeface="Calibri" charset="0"/>
              </a:rPr>
              <a:t>’</a:t>
            </a:r>
            <a:r>
              <a:rPr lang="en-US" altLang="ja-JP" dirty="0" smtClean="0">
                <a:latin typeface="Calibri" charset="0"/>
              </a:rPr>
              <a:t>s functions</a:t>
            </a:r>
          </a:p>
          <a:p>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22</a:t>
            </a:fld>
            <a:endParaRPr lang="en-US"/>
          </a:p>
        </p:txBody>
      </p:sp>
    </p:spTree>
    <p:extLst>
      <p:ext uri="{BB962C8B-B14F-4D97-AF65-F5344CB8AC3E}">
        <p14:creationId xmlns:p14="http://schemas.microsoft.com/office/powerpoint/2010/main" xmlns="" val="84253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dirty="0" smtClean="0">
                <a:latin typeface="Calibri" charset="0"/>
              </a:rPr>
              <a:t>Purpose in life modifies the association of pathology with cognition- </a:t>
            </a:r>
            <a:r>
              <a:rPr lang="en-US" b="1" dirty="0" smtClean="0">
                <a:latin typeface="Times New Roman" charset="0"/>
              </a:rPr>
              <a:t>High purpose, better cognition even given greater burden of path</a:t>
            </a:r>
            <a:br>
              <a:rPr lang="en-US" b="1" dirty="0" smtClean="0">
                <a:latin typeface="Times New Roman" charset="0"/>
              </a:rPr>
            </a:br>
            <a:endParaRPr lang="en-US"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Another collaboration, Tempe Connections resulted from strategic efforts by the Tempe city government, led by the public library, to respond to the growing numbers of people in retirement transition who were relocating to their area. Promoted as “purpose, programs and participation brewed in one place,” Tempe Connections offers a physical space that includes a high tech meeting room, outdoor patios and a café on the main floor of the Tempe Public Library. Partnerships with community organizations bring expertise, access to markets, and volunteer opportunities. </a:t>
            </a:r>
          </a:p>
          <a:p>
            <a:pPr eaLnBrk="1" hangingPunct="1">
              <a:spcBef>
                <a:spcPct val="0"/>
              </a:spcBef>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lvl="0"/>
            <a:r>
              <a:rPr lang="en-US" b="1" dirty="0"/>
              <a:t>STEPHEN</a:t>
            </a:r>
            <a:r>
              <a:rPr lang="en-US" b="1" dirty="0" smtClean="0"/>
              <a:t>: </a:t>
            </a:r>
          </a:p>
          <a:p>
            <a:pPr lvl="0"/>
            <a:r>
              <a:rPr lang="en-US" sz="1200" b="1" kern="1200" dirty="0" smtClean="0">
                <a:solidFill>
                  <a:schemeClr val="tx1"/>
                </a:solidFill>
                <a:effectLst/>
                <a:latin typeface="+mn-lt"/>
                <a:ea typeface="+mn-ea"/>
                <a:cs typeface="+mn-cs"/>
              </a:rPr>
              <a:t>Philosophy- what is the underlying foundation you build you library on- community, service, engagement, lifelong learning are all concepts that attract midlife adults.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Partnerships</a:t>
            </a:r>
            <a:r>
              <a:rPr lang="en-US" sz="1200" kern="1200" dirty="0" smtClean="0">
                <a:solidFill>
                  <a:schemeClr val="tx1"/>
                </a:solidFill>
                <a:effectLst/>
                <a:latin typeface="+mn-lt"/>
                <a:ea typeface="+mn-ea"/>
                <a:cs typeface="+mn-cs"/>
              </a:rPr>
              <a:t> – What new partners and new partnerships, including those with midlife adults 50+, might be established as you transform life after 50 in your community?</a:t>
            </a:r>
          </a:p>
          <a:p>
            <a:pPr lvl="0"/>
            <a:r>
              <a:rPr lang="en-US" sz="1200" b="1" kern="1200" dirty="0" smtClean="0">
                <a:solidFill>
                  <a:schemeClr val="tx1"/>
                </a:solidFill>
                <a:effectLst/>
                <a:latin typeface="+mn-lt"/>
                <a:ea typeface="+mn-ea"/>
                <a:cs typeface="+mn-cs"/>
              </a:rPr>
              <a:t>Programs: mean engagement strategies</a:t>
            </a:r>
            <a:r>
              <a:rPr lang="en-US" sz="1200" kern="1200" dirty="0" smtClean="0">
                <a:solidFill>
                  <a:schemeClr val="tx1"/>
                </a:solidFill>
                <a:effectLst/>
                <a:latin typeface="+mn-lt"/>
                <a:ea typeface="+mn-ea"/>
                <a:cs typeface="+mn-cs"/>
              </a:rPr>
              <a:t> – What programs and engagement strategies might you employ?</a:t>
            </a:r>
          </a:p>
          <a:p>
            <a:pPr lvl="0"/>
            <a:r>
              <a:rPr lang="en-US" sz="1200" b="1" kern="1200" dirty="0" smtClean="0">
                <a:solidFill>
                  <a:schemeClr val="tx1"/>
                </a:solidFill>
                <a:effectLst/>
                <a:latin typeface="+mn-lt"/>
                <a:ea typeface="+mn-ea"/>
                <a:cs typeface="+mn-cs"/>
              </a:rPr>
              <a:t>Promotion: New brands</a:t>
            </a:r>
            <a:r>
              <a:rPr lang="en-US" sz="1200" kern="1200" dirty="0" smtClean="0">
                <a:solidFill>
                  <a:schemeClr val="tx1"/>
                </a:solidFill>
                <a:effectLst/>
                <a:latin typeface="+mn-lt"/>
                <a:ea typeface="+mn-ea"/>
                <a:cs typeface="+mn-cs"/>
              </a:rPr>
              <a:t> – How do you brand your initiative and how do you promote it? What new social media do you use?</a:t>
            </a:r>
          </a:p>
          <a:p>
            <a:pPr lvl="0"/>
            <a:r>
              <a:rPr lang="en-US" sz="1200" b="1" kern="1200" dirty="0" smtClean="0">
                <a:solidFill>
                  <a:schemeClr val="tx1"/>
                </a:solidFill>
                <a:effectLst/>
                <a:latin typeface="+mn-lt"/>
                <a:ea typeface="+mn-ea"/>
                <a:cs typeface="+mn-cs"/>
              </a:rPr>
              <a:t>Place: Re-</a:t>
            </a:r>
            <a:r>
              <a:rPr lang="en-US" sz="1200" b="1" kern="1200" dirty="0" err="1" smtClean="0">
                <a:solidFill>
                  <a:schemeClr val="tx1"/>
                </a:solidFill>
                <a:effectLst/>
                <a:latin typeface="+mn-lt"/>
                <a:ea typeface="+mn-ea"/>
                <a:cs typeface="+mn-cs"/>
              </a:rPr>
              <a:t>visioned</a:t>
            </a:r>
            <a:r>
              <a:rPr lang="en-US" sz="1200" b="1" kern="1200" dirty="0" smtClean="0">
                <a:solidFill>
                  <a:schemeClr val="tx1"/>
                </a:solidFill>
                <a:effectLst/>
                <a:latin typeface="+mn-lt"/>
                <a:ea typeface="+mn-ea"/>
                <a:cs typeface="+mn-cs"/>
              </a:rPr>
              <a:t> space</a:t>
            </a:r>
            <a:r>
              <a:rPr lang="en-US" sz="1200" kern="1200" dirty="0" smtClean="0">
                <a:solidFill>
                  <a:schemeClr val="tx1"/>
                </a:solidFill>
                <a:effectLst/>
                <a:latin typeface="+mn-lt"/>
                <a:ea typeface="+mn-ea"/>
                <a:cs typeface="+mn-cs"/>
              </a:rPr>
              <a:t> – How do you use the physical and virtual spaces of the library? How is library as place used?</a:t>
            </a:r>
          </a:p>
          <a:p>
            <a:pPr lvl="0"/>
            <a:r>
              <a:rPr lang="en-US" sz="1200" b="1" kern="1200" dirty="0" smtClean="0">
                <a:solidFill>
                  <a:schemeClr val="tx1"/>
                </a:solidFill>
                <a:effectLst/>
                <a:latin typeface="+mn-lt"/>
                <a:ea typeface="+mn-ea"/>
                <a:cs typeface="+mn-cs"/>
              </a:rPr>
              <a:t>Position</a:t>
            </a:r>
            <a:r>
              <a:rPr lang="en-US" sz="1200" kern="1200" dirty="0" smtClean="0">
                <a:solidFill>
                  <a:schemeClr val="tx1"/>
                </a:solidFill>
                <a:effectLst/>
                <a:latin typeface="+mn-lt"/>
                <a:ea typeface="+mn-ea"/>
                <a:cs typeface="+mn-cs"/>
              </a:rPr>
              <a:t> – How does this position your library in the community as a leader addressing this issue? How does it expand your outreach to an important population segment in your community?</a:t>
            </a:r>
          </a:p>
          <a:p>
            <a:pPr defTabSz="457200">
              <a:spcBef>
                <a:spcPct val="0"/>
              </a:spcBef>
              <a:defRPr/>
            </a:pP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Exercise has widespread effects on the brain.</a:t>
            </a:r>
          </a:p>
          <a:p>
            <a:endParaRPr lang="en-US" sz="1200" dirty="0" smtClean="0"/>
          </a:p>
          <a:p>
            <a:r>
              <a:rPr lang="en-US" sz="1200" dirty="0" smtClean="0"/>
              <a:t>Moderate intensity exercise several days a week is sufficient for improving brain health.</a:t>
            </a:r>
          </a:p>
          <a:p>
            <a:endParaRPr lang="en-US" sz="1200" dirty="0" smtClean="0"/>
          </a:p>
          <a:p>
            <a:r>
              <a:rPr lang="en-US" sz="1200" dirty="0" smtClean="0"/>
              <a:t>Starting to exercise in late life is not futile: even those who are sedentary can improve function.</a:t>
            </a:r>
          </a:p>
          <a:p>
            <a:endParaRPr lang="en-US" sz="1200" dirty="0" smtClean="0"/>
          </a:p>
          <a:p>
            <a:r>
              <a:rPr lang="en-US" sz="1200" dirty="0" smtClean="0"/>
              <a:t>Exercise may have long term health consequences for diseases of the brain.</a:t>
            </a:r>
          </a:p>
          <a:p>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5</a:t>
            </a:fld>
            <a:endParaRPr lang="en-US"/>
          </a:p>
        </p:txBody>
      </p:sp>
    </p:spTree>
    <p:extLst>
      <p:ext uri="{BB962C8B-B14F-4D97-AF65-F5344CB8AC3E}">
        <p14:creationId xmlns:p14="http://schemas.microsoft.com/office/powerpoint/2010/main" xmlns="" val="390269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Palo Alto Public Library offered lunch-time </a:t>
            </a:r>
            <a:r>
              <a:rPr lang="en-US" sz="1200" b="1" kern="1200" dirty="0" smtClean="0">
                <a:solidFill>
                  <a:schemeClr val="tx1"/>
                </a:solidFill>
                <a:effectLst/>
                <a:latin typeface="+mn-lt"/>
                <a:ea typeface="+mn-ea"/>
                <a:cs typeface="+mn-cs"/>
              </a:rPr>
              <a:t>Feed Your Head</a:t>
            </a:r>
            <a:r>
              <a:rPr lang="en-US" sz="1200" kern="1200" dirty="0" smtClean="0">
                <a:solidFill>
                  <a:schemeClr val="tx1"/>
                </a:solidFill>
                <a:effectLst/>
                <a:latin typeface="+mn-lt"/>
                <a:ea typeface="+mn-ea"/>
                <a:cs typeface="+mn-cs"/>
              </a:rPr>
              <a:t> programs that featured experts on brain fitness and healthy aging from Stanford University Medical Center. Podcasts of the brain fitness programs were also created. Fresno (CA) expo</a:t>
            </a:r>
          </a:p>
          <a:p>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6</a:t>
            </a:fld>
            <a:endParaRPr lang="en-US"/>
          </a:p>
        </p:txBody>
      </p:sp>
    </p:spTree>
    <p:extLst>
      <p:ext uri="{BB962C8B-B14F-4D97-AF65-F5344CB8AC3E}">
        <p14:creationId xmlns:p14="http://schemas.microsoft.com/office/powerpoint/2010/main" xmlns="" val="255303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p:txBody>
          <a:bodyPr/>
          <a:lstStyle/>
          <a:p>
            <a:pPr eaLnBrk="1" hangingPunct="1">
              <a:defRPr/>
            </a:pPr>
            <a:r>
              <a:rPr lang="en-US" sz="1200" kern="1200" dirty="0" smtClean="0">
                <a:solidFill>
                  <a:schemeClr val="tx1"/>
                </a:solidFill>
                <a:effectLst/>
                <a:latin typeface="+mn-lt"/>
                <a:ea typeface="+mn-ea"/>
                <a:cs typeface="+mn-cs"/>
              </a:rPr>
              <a:t>Alameda (CA) Public Library designed and delivered </a:t>
            </a:r>
            <a:r>
              <a:rPr lang="en-US" sz="1200" b="1" kern="1200" dirty="0" smtClean="0">
                <a:solidFill>
                  <a:schemeClr val="tx1"/>
                </a:solidFill>
                <a:effectLst/>
                <a:latin typeface="+mn-lt"/>
                <a:ea typeface="+mn-ea"/>
                <a:cs typeface="+mn-cs"/>
              </a:rPr>
              <a:t>BeHealthy5</a:t>
            </a:r>
            <a:r>
              <a:rPr lang="en-US" sz="1200" kern="1200" dirty="0" smtClean="0">
                <a:solidFill>
                  <a:schemeClr val="tx1"/>
                </a:solidFill>
                <a:effectLst/>
                <a:latin typeface="+mn-lt"/>
                <a:ea typeface="+mn-ea"/>
                <a:cs typeface="+mn-cs"/>
              </a:rPr>
              <a:t>  – a weekly, adult program series and monthly activities checklist that promoted financial, mental, social, physical and spiritual health. </a:t>
            </a: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The California State Library launched Get Involved: Powered By Your Library in 2008 due to the significant interest in engaging skilled volunteers in libraries. It has resulted in new volunteer opportunities being created that tap into the talent and experience of midlife adults and the generations that follow. Idaho has just signed on to join this initiative- for a look at the branded Get Involved website, go to </a:t>
            </a:r>
            <a:r>
              <a:rPr lang="en-US" sz="1200" u="sng" kern="1200" dirty="0" smtClean="0">
                <a:solidFill>
                  <a:schemeClr val="tx1"/>
                </a:solidFill>
                <a:effectLst/>
                <a:latin typeface="+mn-lt"/>
                <a:ea typeface="+mn-ea"/>
                <a:cs typeface="+mn-cs"/>
                <a:hlinkClick r:id="rId3"/>
              </a:rPr>
              <a:t>http://libraries.volunteermatch.org</a:t>
            </a:r>
            <a:r>
              <a:rPr lang="en-US" sz="1200" kern="1200" dirty="0" smtClean="0">
                <a:solidFill>
                  <a:schemeClr val="tx1"/>
                </a:solidFill>
                <a:effectLst/>
                <a:latin typeface="+mn-lt"/>
                <a:ea typeface="+mn-ea"/>
                <a:cs typeface="+mn-cs"/>
              </a:rPr>
              <a:t>.</a:t>
            </a:r>
          </a:p>
          <a:p>
            <a:pPr marL="0" indent="0">
              <a:buFont typeface="Arial"/>
              <a:buNone/>
              <a:defRPr/>
            </a:pPr>
            <a:endParaRPr lang="en-US" sz="3200" dirty="0" smtClean="0">
              <a:latin typeface="+mn-lt"/>
            </a:endParaRPr>
          </a:p>
          <a:p>
            <a:pPr marL="0" indent="0">
              <a:buFont typeface="Arial"/>
              <a:buNone/>
              <a:defRPr/>
            </a:pPr>
            <a:r>
              <a:rPr lang="en-US" sz="3200" dirty="0" smtClean="0">
                <a:latin typeface="+mn-lt"/>
              </a:rPr>
              <a:t>Research Findings:</a:t>
            </a:r>
          </a:p>
          <a:p>
            <a:pPr marL="0" indent="0">
              <a:buFont typeface="Arial"/>
              <a:buNone/>
              <a:defRPr/>
            </a:pPr>
            <a:r>
              <a:rPr lang="en-US" sz="3200" dirty="0" smtClean="0">
                <a:latin typeface="+mn-lt"/>
              </a:rPr>
              <a:t>Social connections mitigate the effects of  cognitive pathology (2006)</a:t>
            </a:r>
          </a:p>
          <a:p>
            <a:pPr lvl="1">
              <a:defRPr/>
            </a:pPr>
            <a:r>
              <a:rPr lang="en-US" sz="2800" dirty="0" smtClean="0">
                <a:latin typeface="+mn-lt"/>
              </a:rPr>
              <a:t>- David Bennett, Rush Alzheimer’s Disease Center</a:t>
            </a:r>
          </a:p>
          <a:p>
            <a:pPr marL="0" indent="0">
              <a:buFont typeface="Arial"/>
              <a:buNone/>
              <a:defRPr/>
            </a:pPr>
            <a:r>
              <a:rPr lang="en-US" sz="3200" dirty="0" smtClean="0">
                <a:latin typeface="+mn-lt"/>
              </a:rPr>
              <a:t>Pro-social activities delay onset of brain disorders (2008)</a:t>
            </a:r>
          </a:p>
          <a:p>
            <a:pPr lvl="1">
              <a:defRPr/>
            </a:pPr>
            <a:r>
              <a:rPr lang="en-US" sz="3200" dirty="0" smtClean="0">
                <a:latin typeface="+mn-lt"/>
              </a:rPr>
              <a:t>- </a:t>
            </a:r>
            <a:r>
              <a:rPr lang="en-US" sz="2800" dirty="0" smtClean="0">
                <a:latin typeface="+mn-lt"/>
              </a:rPr>
              <a:t>Valerie Crooks, Kaiser Permanente California</a:t>
            </a:r>
          </a:p>
          <a:p>
            <a:pPr marL="0" indent="0">
              <a:buFont typeface="Arial"/>
              <a:buNone/>
              <a:defRPr/>
            </a:pPr>
            <a:r>
              <a:rPr lang="en-US" sz="3200" dirty="0" smtClean="0">
                <a:latin typeface="+mn-lt"/>
              </a:rPr>
              <a:t>Sense of purpose enhances daily living and mobility (2008)</a:t>
            </a:r>
          </a:p>
          <a:p>
            <a:pPr lvl="1">
              <a:defRPr/>
            </a:pPr>
            <a:r>
              <a:rPr lang="en-US" sz="2800" dirty="0" smtClean="0">
                <a:latin typeface="+mn-lt"/>
              </a:rPr>
              <a:t>- David Bennett, Rush Alzheimer’s Disease Center</a:t>
            </a:r>
          </a:p>
          <a:p>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9</a:t>
            </a:fld>
            <a:endParaRPr lang="en-US"/>
          </a:p>
        </p:txBody>
      </p:sp>
    </p:spTree>
    <p:extLst>
      <p:ext uri="{BB962C8B-B14F-4D97-AF65-F5344CB8AC3E}">
        <p14:creationId xmlns:p14="http://schemas.microsoft.com/office/powerpoint/2010/main" xmlns="" val="357251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charset="0"/>
              </a:rPr>
              <a:t>Socialization…“influences not only our happiness in everyday life but the ways in which our brains process information, the levels of hormones circulating in our bodies and our physiological responses to stress.”</a:t>
            </a:r>
          </a:p>
          <a:p>
            <a:pPr algn="l"/>
            <a:r>
              <a:rPr lang="en-US" sz="1200" dirty="0" smtClean="0">
                <a:latin typeface="Calibri" charset="0"/>
              </a:rPr>
              <a:t>-Laura </a:t>
            </a:r>
            <a:r>
              <a:rPr lang="en-US" sz="1200" dirty="0" err="1" smtClean="0">
                <a:latin typeface="Calibri" charset="0"/>
              </a:rPr>
              <a:t>Carstensen</a:t>
            </a:r>
            <a:r>
              <a:rPr lang="en-US" sz="1200" dirty="0" smtClean="0">
                <a:latin typeface="Calibri" charset="0"/>
              </a:rPr>
              <a:t>, PhD</a:t>
            </a:r>
          </a:p>
          <a:p>
            <a:pPr algn="l"/>
            <a:r>
              <a:rPr lang="en-US" sz="1200" dirty="0" smtClean="0">
                <a:latin typeface="Calibri" charset="0"/>
              </a:rPr>
              <a:t> founding director, </a:t>
            </a:r>
          </a:p>
          <a:p>
            <a:endParaRPr lang="en-US" dirty="0"/>
          </a:p>
        </p:txBody>
      </p:sp>
      <p:sp>
        <p:nvSpPr>
          <p:cNvPr id="4" name="Slide Number Placeholder 3"/>
          <p:cNvSpPr>
            <a:spLocks noGrp="1"/>
          </p:cNvSpPr>
          <p:nvPr>
            <p:ph type="sldNum" sz="quarter" idx="10"/>
          </p:nvPr>
        </p:nvSpPr>
        <p:spPr/>
        <p:txBody>
          <a:bodyPr/>
          <a:lstStyle/>
          <a:p>
            <a:fld id="{ED93DF0C-C912-4F48-93E3-EBBA0E9967E1}" type="slidenum">
              <a:rPr lang="en-US" smtClean="0"/>
              <a:pPr/>
              <a:t>10</a:t>
            </a:fld>
            <a:endParaRPr lang="en-US"/>
          </a:p>
        </p:txBody>
      </p:sp>
    </p:spTree>
    <p:extLst>
      <p:ext uri="{BB962C8B-B14F-4D97-AF65-F5344CB8AC3E}">
        <p14:creationId xmlns:p14="http://schemas.microsoft.com/office/powerpoint/2010/main" xmlns="" val="65661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Pierce County Library System(WA) has adapted to changing times and recently partnered with the community college, the local business incubator and other community organizations to provide a job resource center.</a:t>
            </a:r>
          </a:p>
          <a:p>
            <a:pPr eaLnBrk="1" hangingPunct="1">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 highly recommend you acquaint yourself with its </a:t>
            </a:r>
            <a:r>
              <a:rPr lang="en-US" sz="1200" kern="1200" dirty="0" err="1" smtClean="0">
                <a:solidFill>
                  <a:schemeClr val="tx1"/>
                </a:solidFill>
                <a:effectLst/>
                <a:latin typeface="+mn-lt"/>
                <a:ea typeface="+mn-ea"/>
                <a:cs typeface="+mn-cs"/>
              </a:rPr>
              <a:t>encore.org</a:t>
            </a:r>
            <a:r>
              <a:rPr lang="en-US" sz="1200" kern="1200" dirty="0" smtClean="0">
                <a:solidFill>
                  <a:schemeClr val="tx1"/>
                </a:solidFill>
                <a:effectLst/>
                <a:latin typeface="+mn-lt"/>
                <a:ea typeface="+mn-ea"/>
                <a:cs typeface="+mn-cs"/>
              </a:rPr>
              <a:t> website. They have a number of studies about boomers, work and retirement along with online resources, tools, blogs and social media that engage and support midlife adults in career and life transition. And I highly recommend you read the most recent book written by Civic Ventures founder Marc Freedman- The Big Shift.</a:t>
            </a:r>
          </a:p>
          <a:p>
            <a:pPr eaLnBrk="1" hangingPunct="1">
              <a:spcBef>
                <a:spcPct val="0"/>
              </a:spcBef>
              <a:defRPr/>
            </a:pPr>
            <a:endParaRPr lang="en-US" dirty="0"/>
          </a:p>
        </p:txBody>
      </p:sp>
      <p:sp>
        <p:nvSpPr>
          <p:cNvPr id="2765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7A64CDE-587B-8140-ABF7-7688EB99018A}" type="slidenum">
              <a:rPr lang="en-US" sz="1200">
                <a:latin typeface="Calibri" charset="0"/>
              </a:rPr>
              <a:pPr algn="r" eaLnBrk="1" hangingPunct="1"/>
              <a:t>13</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302247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129264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299960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24057BA3-0A07-E24D-8C2B-4C25ED7C67C0}" type="slidenum">
              <a:rPr lang="en-US"/>
              <a:pPr>
                <a:defRPr/>
              </a:pPr>
              <a:t>‹#›</a:t>
            </a:fld>
            <a:endParaRPr lang="en-US"/>
          </a:p>
        </p:txBody>
      </p:sp>
    </p:spTree>
    <p:extLst>
      <p:ext uri="{BB962C8B-B14F-4D97-AF65-F5344CB8AC3E}">
        <p14:creationId xmlns:p14="http://schemas.microsoft.com/office/powerpoint/2010/main" xmlns="" val="17708674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EEF4A12E-05FC-9C4B-82AA-0B9863F3B6D7}"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r>
              <a:rPr lang="en-US"/>
              <a:t>Property of Paul David Nussbaum, Ph.D.</a:t>
            </a:r>
          </a:p>
        </p:txBody>
      </p:sp>
    </p:spTree>
    <p:extLst>
      <p:ext uri="{BB962C8B-B14F-4D97-AF65-F5344CB8AC3E}">
        <p14:creationId xmlns:p14="http://schemas.microsoft.com/office/powerpoint/2010/main" xmlns="" val="9789379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146578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281389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338797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274880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372102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151343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183981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12A7-293C-F24F-914B-AAD089932B8A}"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45996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812A7-293C-F24F-914B-AAD089932B8A}" type="datetimeFigureOut">
              <a:rPr lang="en-US" smtClean="0"/>
              <a:pPr/>
              <a:t>10/25/2012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8A11E-5984-D948-8FC1-E8C0CC65B45D}" type="slidenum">
              <a:rPr lang="en-US" smtClean="0"/>
              <a:pPr/>
              <a:t>‹#›</a:t>
            </a:fld>
            <a:endParaRPr lang="en-US"/>
          </a:p>
        </p:txBody>
      </p:sp>
    </p:spTree>
    <p:extLst>
      <p:ext uri="{BB962C8B-B14F-4D97-AF65-F5344CB8AC3E}">
        <p14:creationId xmlns:p14="http://schemas.microsoft.com/office/powerpoint/2010/main" xmlns="" val="250052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tephenristau@gmail.com"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tiff"/><Relationship Id="rId4" Type="http://schemas.openxmlformats.org/officeDocument/2006/relationships/image" Target="../media/image23.tiff"/></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tif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iff"/><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stephenristau@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bwMode="auto">
          <a:xfrm>
            <a:off x="1944152" y="575470"/>
            <a:ext cx="6721423"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dirty="0" smtClean="0">
                <a:latin typeface="Calibri" charset="0"/>
              </a:rPr>
              <a:t>A Framework to Become a</a:t>
            </a:r>
            <a:br>
              <a:rPr lang="en-US" dirty="0" smtClean="0">
                <a:latin typeface="Calibri" charset="0"/>
              </a:rPr>
            </a:br>
            <a:r>
              <a:rPr lang="en-US" dirty="0" smtClean="0">
                <a:latin typeface="Calibri" charset="0"/>
              </a:rPr>
              <a:t>Brain </a:t>
            </a:r>
            <a:r>
              <a:rPr lang="en-US" dirty="0">
                <a:latin typeface="Calibri" charset="0"/>
              </a:rPr>
              <a:t>Health </a:t>
            </a:r>
            <a:r>
              <a:rPr lang="en-US" dirty="0" smtClean="0">
                <a:latin typeface="Calibri" charset="0"/>
              </a:rPr>
              <a:t>Center</a:t>
            </a:r>
            <a:endParaRPr lang="en-US" dirty="0">
              <a:latin typeface="Calibri" charset="0"/>
            </a:endParaRPr>
          </a:p>
        </p:txBody>
      </p:sp>
      <p:sp>
        <p:nvSpPr>
          <p:cNvPr id="3" name="Subtitle 2"/>
          <p:cNvSpPr>
            <a:spLocks noGrp="1"/>
          </p:cNvSpPr>
          <p:nvPr>
            <p:ph type="subTitle" idx="1"/>
          </p:nvPr>
        </p:nvSpPr>
        <p:spPr>
          <a:xfrm>
            <a:off x="1682664" y="4674395"/>
            <a:ext cx="6400800" cy="1752600"/>
          </a:xfrm>
        </p:spPr>
        <p:txBody>
          <a:bodyPr/>
          <a:lstStyle/>
          <a:p>
            <a:pPr eaLnBrk="1" fontAlgn="auto" hangingPunct="1">
              <a:spcAft>
                <a:spcPts val="0"/>
              </a:spcAft>
              <a:buFont typeface="Arial" pitchFamily="34" charset="0"/>
              <a:buNone/>
              <a:defRPr/>
            </a:pPr>
            <a:r>
              <a:rPr lang="en-US" dirty="0" smtClean="0">
                <a:ea typeface="+mn-ea"/>
                <a:cs typeface="+mn-cs"/>
              </a:rPr>
              <a:t>Stephen Ristau</a:t>
            </a:r>
          </a:p>
          <a:p>
            <a:pPr eaLnBrk="1" fontAlgn="auto" hangingPunct="1">
              <a:spcAft>
                <a:spcPts val="0"/>
              </a:spcAft>
              <a:buFont typeface="Arial" pitchFamily="34" charset="0"/>
              <a:buNone/>
              <a:defRPr/>
            </a:pPr>
            <a:r>
              <a:rPr lang="en-US" dirty="0" err="1" smtClean="0">
                <a:ea typeface="+mn-ea"/>
                <a:cs typeface="+mn-cs"/>
              </a:rPr>
              <a:t>Purposework</a:t>
            </a:r>
            <a:endParaRPr lang="en-US" dirty="0" smtClean="0">
              <a:ea typeface="+mn-ea"/>
              <a:cs typeface="+mn-cs"/>
            </a:endParaRPr>
          </a:p>
          <a:p>
            <a:pPr eaLnBrk="1" fontAlgn="auto" hangingPunct="1">
              <a:spcAft>
                <a:spcPts val="0"/>
              </a:spcAft>
              <a:buFont typeface="Arial" pitchFamily="34" charset="0"/>
              <a:buNone/>
              <a:defRPr/>
            </a:pPr>
            <a:r>
              <a:rPr lang="en-US" dirty="0" smtClean="0">
                <a:ea typeface="+mn-ea"/>
                <a:cs typeface="+mn-cs"/>
                <a:hlinkClick r:id="rId2"/>
              </a:rPr>
              <a:t>stephenristau@gmail.com</a:t>
            </a:r>
            <a:r>
              <a:rPr lang="en-US" dirty="0" smtClean="0">
                <a:ea typeface="+mn-ea"/>
                <a:cs typeface="+mn-cs"/>
              </a:rPr>
              <a:t> </a:t>
            </a:r>
          </a:p>
        </p:txBody>
      </p:sp>
      <p:pic>
        <p:nvPicPr>
          <p:cNvPr id="2" name="Picture 1"/>
          <p:cNvPicPr>
            <a:picLocks noChangeAspect="1"/>
          </p:cNvPicPr>
          <p:nvPr/>
        </p:nvPicPr>
        <p:blipFill>
          <a:blip r:embed="rId3"/>
          <a:stretch>
            <a:fillRect/>
          </a:stretch>
        </p:blipFill>
        <p:spPr>
          <a:xfrm>
            <a:off x="0" y="575470"/>
            <a:ext cx="1970173" cy="1671417"/>
          </a:xfrm>
          <a:prstGeom prst="rect">
            <a:avLst/>
          </a:prstGeom>
        </p:spPr>
      </p:pic>
      <p:pic>
        <p:nvPicPr>
          <p:cNvPr id="5" name="Picture 4"/>
          <p:cNvPicPr/>
          <p:nvPr/>
        </p:nvPicPr>
        <p:blipFill>
          <a:blip r:embed="rId4">
            <a:extLst>
              <a:ext uri="{28A0092B-C50C-407E-A947-70E740481C1C}">
                <a14:useLocalDpi xmlns:a14="http://schemas.microsoft.com/office/drawing/2010/main" xmlns="" val="0"/>
              </a:ext>
            </a:extLst>
          </a:blip>
          <a:srcRect/>
          <a:stretch>
            <a:fillRect/>
          </a:stretch>
        </p:blipFill>
        <p:spPr bwMode="auto">
          <a:xfrm>
            <a:off x="3110644" y="2358350"/>
            <a:ext cx="3369865" cy="2316046"/>
          </a:xfrm>
          <a:prstGeom prst="rect">
            <a:avLst/>
          </a:prstGeom>
          <a:noFill/>
          <a:ln>
            <a:noFill/>
          </a:ln>
        </p:spPr>
      </p:pic>
    </p:spTree>
    <p:extLst>
      <p:ext uri="{BB962C8B-B14F-4D97-AF65-F5344CB8AC3E}">
        <p14:creationId xmlns:p14="http://schemas.microsoft.com/office/powerpoint/2010/main" xmlns="" val="397375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anMateo.jpg.jpg"/>
          <p:cNvPicPr>
            <a:picLocks noGrp="1" noChangeAspect="1"/>
          </p:cNvPicPr>
          <p:nvPr>
            <p:ph type="pic" idx="1"/>
          </p:nvPr>
        </p:nvPicPr>
        <p:blipFill rotWithShape="1">
          <a:blip r:embed="rId3">
            <a:extLst>
              <a:ext uri="{28A0092B-C50C-407E-A947-70E740481C1C}">
                <a14:useLocalDpi xmlns:a14="http://schemas.microsoft.com/office/drawing/2010/main" xmlns="" val="0"/>
              </a:ext>
            </a:extLst>
          </a:blip>
          <a:srcRect t="15305" b="-8995"/>
          <a:stretch/>
        </p:blipFill>
        <p:spPr>
          <a:xfrm>
            <a:off x="1792288" y="207326"/>
            <a:ext cx="5486400" cy="6650673"/>
          </a:xfrm>
        </p:spPr>
      </p:pic>
    </p:spTree>
    <p:extLst>
      <p:ext uri="{BB962C8B-B14F-4D97-AF65-F5344CB8AC3E}">
        <p14:creationId xmlns:p14="http://schemas.microsoft.com/office/powerpoint/2010/main" xmlns="" val="26493923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3" descr="social-media-seo-logos.jpg"/>
          <p:cNvPicPr>
            <a:picLocks noChangeAspect="1"/>
          </p:cNvPicPr>
          <p:nvPr/>
        </p:nvPicPr>
        <p:blipFill>
          <a:blip r:embed="rId2">
            <a:extLst>
              <a:ext uri="{28A0092B-C50C-407E-A947-70E740481C1C}">
                <a14:useLocalDpi xmlns:a14="http://schemas.microsoft.com/office/drawing/2010/main" xmlns="" val="0"/>
              </a:ext>
            </a:extLst>
          </a:blip>
          <a:srcRect t="25578" b="25578"/>
          <a:stretch>
            <a:fillRect/>
          </a:stretch>
        </p:blipFill>
        <p:spPr bwMode="auto">
          <a:xfrm>
            <a:off x="15875" y="1905000"/>
            <a:ext cx="8229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0" name="Picture 6" descr="skype-logo-placeholder.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3200" y="5410200"/>
            <a:ext cx="2895600"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24000" y="838200"/>
            <a:ext cx="5181600" cy="769938"/>
          </a:xfrm>
          <a:prstGeom prst="rect">
            <a:avLst/>
          </a:prstGeom>
          <a:noFill/>
        </p:spPr>
        <p:txBody>
          <a:bodyPr>
            <a:spAutoFit/>
          </a:bodyPr>
          <a:lstStyle/>
          <a:p>
            <a:pPr>
              <a:defRPr/>
            </a:pPr>
            <a:r>
              <a:rPr lang="en-US" sz="4400" dirty="0">
                <a:latin typeface="+mn-lt"/>
              </a:rPr>
              <a:t>Virtual Connections</a:t>
            </a:r>
          </a:p>
        </p:txBody>
      </p:sp>
      <p:pic>
        <p:nvPicPr>
          <p:cNvPr id="32772" name="Picture 7" descr="google-logo.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324600" y="5334000"/>
            <a:ext cx="2133600"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5299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2358563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Screen Shot 2011-12-05 at 12.00.40 PM.png"/>
          <p:cNvPicPr>
            <a:picLocks noGrp="1" noChangeAspect="1"/>
          </p:cNvPicPr>
          <p:nvPr>
            <p:ph idx="4294967295"/>
          </p:nvPr>
        </p:nvPicPr>
        <p:blipFill>
          <a:blip r:embed="rId3">
            <a:extLst>
              <a:ext uri="{28A0092B-C50C-407E-A947-70E740481C1C}">
                <a14:useLocalDpi xmlns:a14="http://schemas.microsoft.com/office/drawing/2010/main" xmlns="" val="0"/>
              </a:ext>
            </a:extLst>
          </a:blip>
          <a:srcRect t="6003" b="6003"/>
          <a:stretch>
            <a:fillRect/>
          </a:stretch>
        </p:blipFill>
        <p:spPr bwMode="auto">
          <a:xfrm>
            <a:off x="457200" y="3455699"/>
            <a:ext cx="8229600" cy="45259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27936" y="1025953"/>
            <a:ext cx="3658943" cy="1482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725871" y="298042"/>
            <a:ext cx="3157657" cy="3157657"/>
          </a:xfrm>
          <a:prstGeom prst="rect">
            <a:avLst/>
          </a:prstGeom>
        </p:spPr>
      </p:pic>
      <p:sp>
        <p:nvSpPr>
          <p:cNvPr id="5" name="TextBox 4"/>
          <p:cNvSpPr txBox="1"/>
          <p:nvPr/>
        </p:nvSpPr>
        <p:spPr>
          <a:xfrm>
            <a:off x="4542996" y="2508279"/>
            <a:ext cx="3834679" cy="523220"/>
          </a:xfrm>
          <a:prstGeom prst="rect">
            <a:avLst/>
          </a:prstGeom>
          <a:noFill/>
        </p:spPr>
        <p:txBody>
          <a:bodyPr wrap="square" rtlCol="0">
            <a:spAutoFit/>
          </a:bodyPr>
          <a:lstStyle/>
          <a:p>
            <a:pPr algn="ctr"/>
            <a:r>
              <a:rPr lang="en-US" sz="2800" dirty="0" err="1" smtClean="0"/>
              <a:t>www.encore.org</a:t>
            </a:r>
            <a:endParaRPr lang="en-US" sz="2800" dirty="0"/>
          </a:p>
        </p:txBody>
      </p:sp>
    </p:spTree>
    <p:extLst>
      <p:ext uri="{BB962C8B-B14F-4D97-AF65-F5344CB8AC3E}">
        <p14:creationId xmlns:p14="http://schemas.microsoft.com/office/powerpoint/2010/main" xmlns="" val="322083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304800" y="2128405"/>
            <a:ext cx="4648200" cy="436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0"/>
              <a:buChar char="ü"/>
            </a:pPr>
            <a:r>
              <a:rPr lang="en-US" sz="2800" dirty="0">
                <a:latin typeface="Arial Narrow" charset="0"/>
              </a:rPr>
              <a:t>Learn a second language</a:t>
            </a:r>
          </a:p>
          <a:p>
            <a:pPr>
              <a:spcBef>
                <a:spcPct val="50000"/>
              </a:spcBef>
              <a:buFont typeface="Wingdings" charset="0"/>
              <a:buChar char="ü"/>
            </a:pPr>
            <a:r>
              <a:rPr lang="en-US" sz="2800" dirty="0">
                <a:latin typeface="Arial Narrow" charset="0"/>
              </a:rPr>
              <a:t>Sign language</a:t>
            </a:r>
          </a:p>
          <a:p>
            <a:pPr>
              <a:spcBef>
                <a:spcPct val="50000"/>
              </a:spcBef>
              <a:buFont typeface="Wingdings" charset="0"/>
              <a:buChar char="ü"/>
            </a:pPr>
            <a:r>
              <a:rPr lang="en-US" sz="2800" dirty="0">
                <a:latin typeface="Arial Narrow" charset="0"/>
              </a:rPr>
              <a:t>Travel</a:t>
            </a:r>
          </a:p>
          <a:p>
            <a:pPr>
              <a:spcBef>
                <a:spcPct val="50000"/>
              </a:spcBef>
              <a:buFont typeface="Wingdings" charset="0"/>
              <a:buChar char="ü"/>
            </a:pPr>
            <a:r>
              <a:rPr lang="en-US" sz="2800" dirty="0">
                <a:latin typeface="Arial Narrow" charset="0"/>
              </a:rPr>
              <a:t>Play </a:t>
            </a:r>
            <a:r>
              <a:rPr lang="en-US" sz="2800" dirty="0" smtClean="0">
                <a:latin typeface="Arial Narrow" charset="0"/>
              </a:rPr>
              <a:t>online  </a:t>
            </a:r>
            <a:r>
              <a:rPr lang="en-US" sz="2800" dirty="0">
                <a:latin typeface="Arial Narrow" charset="0"/>
              </a:rPr>
              <a:t>games/puzzles</a:t>
            </a:r>
          </a:p>
          <a:p>
            <a:pPr>
              <a:spcBef>
                <a:spcPct val="50000"/>
              </a:spcBef>
              <a:buFont typeface="Wingdings" charset="0"/>
              <a:buChar char="ü"/>
            </a:pPr>
            <a:r>
              <a:rPr lang="en-US" sz="2800" dirty="0" err="1">
                <a:latin typeface="Arial Narrow" charset="0"/>
              </a:rPr>
              <a:t>Fitbrains.com</a:t>
            </a:r>
            <a:endParaRPr lang="en-US" sz="2800" dirty="0">
              <a:latin typeface="Arial Narrow" charset="0"/>
            </a:endParaRPr>
          </a:p>
          <a:p>
            <a:pPr>
              <a:spcBef>
                <a:spcPct val="50000"/>
              </a:spcBef>
              <a:buFont typeface="Wingdings" charset="0"/>
              <a:buChar char="ü"/>
            </a:pPr>
            <a:r>
              <a:rPr lang="en-US" sz="2800" dirty="0">
                <a:latin typeface="Arial Narrow" charset="0"/>
              </a:rPr>
              <a:t>Power of Music</a:t>
            </a:r>
          </a:p>
          <a:p>
            <a:pPr>
              <a:spcBef>
                <a:spcPct val="50000"/>
              </a:spcBef>
              <a:buFont typeface="Wingdings" charset="0"/>
              <a:buChar char="ü"/>
            </a:pPr>
            <a:r>
              <a:rPr lang="en-US" sz="2800" dirty="0">
                <a:latin typeface="Arial Narrow" charset="0"/>
              </a:rPr>
              <a:t>Surf the Web</a:t>
            </a:r>
          </a:p>
        </p:txBody>
      </p:sp>
      <p:sp>
        <p:nvSpPr>
          <p:cNvPr id="40968" name="Text Box 8"/>
          <p:cNvSpPr txBox="1">
            <a:spLocks noChangeArrowheads="1"/>
          </p:cNvSpPr>
          <p:nvPr/>
        </p:nvSpPr>
        <p:spPr bwMode="auto">
          <a:xfrm rot="504570">
            <a:off x="6096000" y="2286000"/>
            <a:ext cx="2233613"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b="1">
                <a:solidFill>
                  <a:schemeClr val="hlink"/>
                </a:solidFill>
                <a:latin typeface="Tahoma" charset="0"/>
              </a:rPr>
              <a:t>Novel &amp; Complex</a:t>
            </a:r>
          </a:p>
        </p:txBody>
      </p:sp>
      <p:graphicFrame>
        <p:nvGraphicFramePr>
          <p:cNvPr id="2" name="Object 15"/>
          <p:cNvGraphicFramePr>
            <a:graphicFrameLocks noChangeAspect="1"/>
          </p:cNvGraphicFramePr>
          <p:nvPr>
            <p:extLst>
              <p:ext uri="{D42A27DB-BD31-4B8C-83A1-F6EECF244321}">
                <p14:modId xmlns:p14="http://schemas.microsoft.com/office/powerpoint/2010/main" xmlns="" val="444281735"/>
              </p:ext>
            </p:extLst>
          </p:nvPr>
        </p:nvGraphicFramePr>
        <p:xfrm>
          <a:off x="2461299" y="1068026"/>
          <a:ext cx="7137400" cy="4884737"/>
        </p:xfrm>
        <a:graphic>
          <a:graphicData uri="http://schemas.openxmlformats.org/drawingml/2006/chart">
            <c:chart xmlns:c="http://schemas.openxmlformats.org/drawingml/2006/chart" xmlns:r="http://schemas.openxmlformats.org/officeDocument/2006/relationships" r:id="rId3"/>
          </a:graphicData>
        </a:graphic>
      </p:graphicFrame>
      <p:sp>
        <p:nvSpPr>
          <p:cNvPr id="40979" name="WordArt 19"/>
          <p:cNvSpPr>
            <a:spLocks noChangeArrowheads="1" noChangeShapeType="1" noTextEdit="1"/>
          </p:cNvSpPr>
          <p:nvPr/>
        </p:nvSpPr>
        <p:spPr bwMode="auto">
          <a:xfrm>
            <a:off x="4953000" y="5533072"/>
            <a:ext cx="2286000" cy="539750"/>
          </a:xfrm>
          <a:prstGeom prst="rect">
            <a:avLst/>
          </a:prstGeom>
          <a:extLst>
            <a:ext uri="{AF507438-7753-43e0-B8FC-AC1667EBCBE1}">
              <a14:hiddenEffects xmlns:a14="http://schemas.microsoft.com/office/drawing/2010/main" xmlns="">
                <a:effectLst/>
              </a14:hiddenEffects>
            </a:ext>
          </a:extLst>
        </p:spPr>
        <p:txBody>
          <a:bodyPr spcFirstLastPara="1" wrap="none" fromWordArt="1">
            <a:prstTxWarp prst="textArchDown">
              <a:avLst>
                <a:gd name="adj" fmla="val 217079"/>
              </a:avLst>
            </a:prstTxWarp>
          </a:bodyPr>
          <a:lstStyle/>
          <a:p>
            <a:pPr algn="ctr"/>
            <a:r>
              <a:rPr lang="en-US" sz="3600" kern="10" dirty="0">
                <a:ln w="9525">
                  <a:solidFill>
                    <a:srgbClr val="3366FF"/>
                  </a:solidFill>
                  <a:round/>
                  <a:headEnd type="none" w="lg" len="lg"/>
                  <a:tailEnd type="none" w="lg" len="lg"/>
                </a:ln>
                <a:solidFill>
                  <a:srgbClr val="3366FF"/>
                </a:solidFill>
                <a:latin typeface="Trebuchet MS"/>
                <a:ea typeface="Trebuchet MS"/>
                <a:cs typeface="Trebuchet MS"/>
              </a:rPr>
              <a:t>Mental</a:t>
            </a:r>
          </a:p>
          <a:p>
            <a:pPr algn="ctr"/>
            <a:r>
              <a:rPr lang="en-US" sz="3600" kern="10" dirty="0">
                <a:ln w="9525">
                  <a:solidFill>
                    <a:srgbClr val="3366FF"/>
                  </a:solidFill>
                  <a:round/>
                  <a:headEnd type="none" w="lg" len="lg"/>
                  <a:tailEnd type="none" w="lg" len="lg"/>
                </a:ln>
                <a:solidFill>
                  <a:srgbClr val="3366FF"/>
                </a:solidFill>
                <a:latin typeface="Trebuchet MS"/>
                <a:ea typeface="Trebuchet MS"/>
                <a:cs typeface="Trebuchet MS"/>
              </a:rPr>
              <a:t>Stimulation</a:t>
            </a:r>
          </a:p>
        </p:txBody>
      </p:sp>
      <p:sp>
        <p:nvSpPr>
          <p:cNvPr id="40996" name="Rectangle 36"/>
          <p:cNvSpPr>
            <a:spLocks noChangeArrowheads="1"/>
          </p:cNvSpPr>
          <p:nvPr/>
        </p:nvSpPr>
        <p:spPr bwMode="auto">
          <a:xfrm>
            <a:off x="457200" y="762000"/>
            <a:ext cx="8229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eaLnBrk="1" hangingPunct="1">
              <a:spcBef>
                <a:spcPct val="20000"/>
              </a:spcBef>
              <a:buClr>
                <a:schemeClr val="hlink"/>
              </a:buClr>
              <a:buSzPct val="70000"/>
              <a:buFont typeface="Wingdings" charset="0"/>
              <a:buNone/>
            </a:pPr>
            <a:r>
              <a:rPr lang="en-US" sz="3600"/>
              <a:t>Critical factors to your enriched environment</a:t>
            </a:r>
          </a:p>
        </p:txBody>
      </p:sp>
      <p:sp>
        <p:nvSpPr>
          <p:cNvPr id="40998" name="Text Box 38"/>
          <p:cNvSpPr txBox="1">
            <a:spLocks noChangeArrowheads="1"/>
          </p:cNvSpPr>
          <p:nvPr/>
        </p:nvSpPr>
        <p:spPr bwMode="auto">
          <a:xfrm>
            <a:off x="0" y="152400"/>
            <a:ext cx="9144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type="none" w="lg" len="lg"/>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smtClean="0"/>
              <a:t>Mental Stimulation</a:t>
            </a:r>
            <a:endParaRPr lang="en-US" sz="3600" b="1" baseline="30000" dirty="0"/>
          </a:p>
        </p:txBody>
      </p:sp>
    </p:spTree>
    <p:extLst>
      <p:ext uri="{BB962C8B-B14F-4D97-AF65-F5344CB8AC3E}">
        <p14:creationId xmlns:p14="http://schemas.microsoft.com/office/powerpoint/2010/main" xmlns="" val="3282950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1"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40979"/>
                                        </p:tgtEl>
                                        <p:attrNameLst>
                                          <p:attrName>style.visibility</p:attrName>
                                        </p:attrNameLst>
                                      </p:cBhvr>
                                      <p:to>
                                        <p:strVal val="visible"/>
                                      </p:to>
                                    </p:set>
                                    <p:anim calcmode="lin" valueType="num">
                                      <p:cBhvr>
                                        <p:cTn id="13" dur="2000" fill="hold"/>
                                        <p:tgtEl>
                                          <p:spTgt spid="40979"/>
                                        </p:tgtEl>
                                        <p:attrNameLst>
                                          <p:attrName>ppt_w</p:attrName>
                                        </p:attrNameLst>
                                      </p:cBhvr>
                                      <p:tavLst>
                                        <p:tav tm="0">
                                          <p:val>
                                            <p:fltVal val="0"/>
                                          </p:val>
                                        </p:tav>
                                        <p:tav tm="100000">
                                          <p:val>
                                            <p:strVal val="#ppt_w"/>
                                          </p:val>
                                        </p:tav>
                                      </p:tavLst>
                                    </p:anim>
                                    <p:anim calcmode="lin" valueType="num">
                                      <p:cBhvr>
                                        <p:cTn id="14" dur="2000" fill="hold"/>
                                        <p:tgtEl>
                                          <p:spTgt spid="40979"/>
                                        </p:tgtEl>
                                        <p:attrNameLst>
                                          <p:attrName>ppt_h</p:attrName>
                                        </p:attrNameLst>
                                      </p:cBhvr>
                                      <p:tavLst>
                                        <p:tav tm="0">
                                          <p:val>
                                            <p:fltVal val="0"/>
                                          </p:val>
                                        </p:tav>
                                        <p:tav tm="100000">
                                          <p:val>
                                            <p:strVal val="#ppt_h"/>
                                          </p:val>
                                        </p:tav>
                                      </p:tavLst>
                                    </p:anim>
                                    <p:anim calcmode="lin" valueType="num">
                                      <p:cBhvr>
                                        <p:cTn id="15" dur="2000" fill="hold"/>
                                        <p:tgtEl>
                                          <p:spTgt spid="40979"/>
                                        </p:tgtEl>
                                        <p:attrNameLst>
                                          <p:attrName>style.rotation</p:attrName>
                                        </p:attrNameLst>
                                      </p:cBhvr>
                                      <p:tavLst>
                                        <p:tav tm="0">
                                          <p:val>
                                            <p:fltVal val="90"/>
                                          </p:val>
                                        </p:tav>
                                        <p:tav tm="100000">
                                          <p:val>
                                            <p:fltVal val="0"/>
                                          </p:val>
                                        </p:tav>
                                      </p:tavLst>
                                    </p:anim>
                                    <p:animEffect transition="in" filter="fade">
                                      <p:cBhvr>
                                        <p:cTn id="16" dur="2000"/>
                                        <p:tgtEl>
                                          <p:spTgt spid="40979"/>
                                        </p:tgtEl>
                                      </p:cBhvr>
                                    </p:animEffect>
                                  </p:childTnLst>
                                </p:cTn>
                              </p:par>
                            </p:childTnLst>
                          </p:cTn>
                        </p:par>
                        <p:par>
                          <p:cTn id="17" fill="hold" nodeType="afterGroup">
                            <p:stCondLst>
                              <p:cond delay="2000"/>
                            </p:stCondLst>
                            <p:childTnLst>
                              <p:par>
                                <p:cTn id="18" presetID="8" presetClass="emph" presetSubtype="0" fill="hold" grpId="0" nodeType="afterEffect">
                                  <p:stCondLst>
                                    <p:cond delay="0"/>
                                  </p:stCondLst>
                                  <p:iterate type="lt">
                                    <p:tmPct val="0"/>
                                  </p:iterate>
                                  <p:childTnLst>
                                    <p:animRot by="21600000">
                                      <p:cBhvr>
                                        <p:cTn id="19" dur="2000" fill="hold"/>
                                        <p:tgtEl>
                                          <p:spTgt spid="2"/>
                                        </p:tgtEl>
                                        <p:attrNameLst>
                                          <p:attrName>r</p:attrName>
                                        </p:attrNameLst>
                                      </p:cBhvr>
                                    </p:animRot>
                                  </p:childTnLst>
                                </p:cTn>
                              </p:par>
                              <p:par>
                                <p:cTn id="20" presetID="8" presetClass="emph" presetSubtype="0" fill="hold" grpId="1" nodeType="withEffect">
                                  <p:stCondLst>
                                    <p:cond delay="0"/>
                                  </p:stCondLst>
                                  <p:iterate type="lt">
                                    <p:tmPct val="0"/>
                                  </p:iterate>
                                  <p:childTnLst>
                                    <p:animRot by="21600000">
                                      <p:cBhvr>
                                        <p:cTn id="21" dur="2000" fill="hold"/>
                                        <p:tgtEl>
                                          <p:spTgt spid="40979"/>
                                        </p:tgtEl>
                                        <p:attrNameLst>
                                          <p:attrName>r</p:attrName>
                                        </p:attrNameLst>
                                      </p:cBhvr>
                                    </p:animRot>
                                  </p:childTnLst>
                                </p:cTn>
                              </p:par>
                            </p:childTnLst>
                          </p:cTn>
                        </p:par>
                        <p:par>
                          <p:cTn id="22" fill="hold" nodeType="afterGroup">
                            <p:stCondLst>
                              <p:cond delay="4000"/>
                            </p:stCondLst>
                            <p:childTnLst>
                              <p:par>
                                <p:cTn id="23" presetID="8" presetClass="entr" presetSubtype="16" fill="hold" grpId="0" nodeType="afterEffect">
                                  <p:stCondLst>
                                    <p:cond delay="0"/>
                                  </p:stCondLst>
                                  <p:childTnLst>
                                    <p:set>
                                      <p:cBhvr>
                                        <p:cTn id="24" dur="1" fill="hold">
                                          <p:stCondLst>
                                            <p:cond delay="0"/>
                                          </p:stCondLst>
                                        </p:cTn>
                                        <p:tgtEl>
                                          <p:spTgt spid="40968"/>
                                        </p:tgtEl>
                                        <p:attrNameLst>
                                          <p:attrName>style.visibility</p:attrName>
                                        </p:attrNameLst>
                                      </p:cBhvr>
                                      <p:to>
                                        <p:strVal val="visible"/>
                                      </p:to>
                                    </p:set>
                                    <p:animEffect transition="in" filter="diamond(in)">
                                      <p:cBhvr>
                                        <p:cTn id="25" dur="2000"/>
                                        <p:tgtEl>
                                          <p:spTgt spid="40968"/>
                                        </p:tgtEl>
                                      </p:cBhvr>
                                    </p:animEffect>
                                  </p:childTnLst>
                                </p:cTn>
                              </p:par>
                            </p:childTnLst>
                          </p:cTn>
                        </p:par>
                        <p:par>
                          <p:cTn id="26" fill="hold" nodeType="afterGroup">
                            <p:stCondLst>
                              <p:cond delay="6000"/>
                            </p:stCondLst>
                            <p:childTnLst>
                              <p:par>
                                <p:cTn id="27" presetID="47" presetClass="entr" presetSubtype="0" fill="hold" nodeType="afterEffect">
                                  <p:stCondLst>
                                    <p:cond delay="0"/>
                                  </p:stCondLst>
                                  <p:childTnLst>
                                    <p:set>
                                      <p:cBhvr>
                                        <p:cTn id="28" dur="1" fill="hold">
                                          <p:stCondLst>
                                            <p:cond delay="0"/>
                                          </p:stCondLst>
                                        </p:cTn>
                                        <p:tgtEl>
                                          <p:spTgt spid="40967">
                                            <p:txEl>
                                              <p:pRg st="0" end="0"/>
                                            </p:txEl>
                                          </p:spTgt>
                                        </p:tgtEl>
                                        <p:attrNameLst>
                                          <p:attrName>style.visibility</p:attrName>
                                        </p:attrNameLst>
                                      </p:cBhvr>
                                      <p:to>
                                        <p:strVal val="visible"/>
                                      </p:to>
                                    </p:set>
                                    <p:animEffect transition="in" filter="fade">
                                      <p:cBhvr>
                                        <p:cTn id="29" dur="2000"/>
                                        <p:tgtEl>
                                          <p:spTgt spid="40967">
                                            <p:txEl>
                                              <p:pRg st="0" end="0"/>
                                            </p:txEl>
                                          </p:spTgt>
                                        </p:tgtEl>
                                      </p:cBhvr>
                                    </p:animEffect>
                                    <p:anim calcmode="lin" valueType="num">
                                      <p:cBhvr>
                                        <p:cTn id="30" dur="2000" fill="hold"/>
                                        <p:tgtEl>
                                          <p:spTgt spid="40967">
                                            <p:txEl>
                                              <p:pRg st="0" end="0"/>
                                            </p:txEl>
                                          </p:spTgt>
                                        </p:tgtEl>
                                        <p:attrNameLst>
                                          <p:attrName>ppt_x</p:attrName>
                                        </p:attrNameLst>
                                      </p:cBhvr>
                                      <p:tavLst>
                                        <p:tav tm="0">
                                          <p:val>
                                            <p:strVal val="#ppt_x"/>
                                          </p:val>
                                        </p:tav>
                                        <p:tav tm="100000">
                                          <p:val>
                                            <p:strVal val="#ppt_x"/>
                                          </p:val>
                                        </p:tav>
                                      </p:tavLst>
                                    </p:anim>
                                    <p:anim calcmode="lin" valueType="num">
                                      <p:cBhvr>
                                        <p:cTn id="31" dur="2000" fill="hold"/>
                                        <p:tgtEl>
                                          <p:spTgt spid="40967">
                                            <p:txEl>
                                              <p:pRg st="0" end="0"/>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0967">
                                            <p:txEl>
                                              <p:pRg st="1" end="1"/>
                                            </p:txEl>
                                          </p:spTgt>
                                        </p:tgtEl>
                                        <p:attrNameLst>
                                          <p:attrName>style.visibility</p:attrName>
                                        </p:attrNameLst>
                                      </p:cBhvr>
                                      <p:to>
                                        <p:strVal val="visible"/>
                                      </p:to>
                                    </p:set>
                                    <p:animEffect transition="in" filter="fade">
                                      <p:cBhvr>
                                        <p:cTn id="34" dur="2000"/>
                                        <p:tgtEl>
                                          <p:spTgt spid="40967">
                                            <p:txEl>
                                              <p:pRg st="1" end="1"/>
                                            </p:txEl>
                                          </p:spTgt>
                                        </p:tgtEl>
                                      </p:cBhvr>
                                    </p:animEffect>
                                    <p:anim calcmode="lin" valueType="num">
                                      <p:cBhvr>
                                        <p:cTn id="35" dur="2000" fill="hold"/>
                                        <p:tgtEl>
                                          <p:spTgt spid="40967">
                                            <p:txEl>
                                              <p:pRg st="1" end="1"/>
                                            </p:txEl>
                                          </p:spTgt>
                                        </p:tgtEl>
                                        <p:attrNameLst>
                                          <p:attrName>ppt_x</p:attrName>
                                        </p:attrNameLst>
                                      </p:cBhvr>
                                      <p:tavLst>
                                        <p:tav tm="0">
                                          <p:val>
                                            <p:strVal val="#ppt_x"/>
                                          </p:val>
                                        </p:tav>
                                        <p:tav tm="100000">
                                          <p:val>
                                            <p:strVal val="#ppt_x"/>
                                          </p:val>
                                        </p:tav>
                                      </p:tavLst>
                                    </p:anim>
                                    <p:anim calcmode="lin" valueType="num">
                                      <p:cBhvr>
                                        <p:cTn id="36" dur="2000" fill="hold"/>
                                        <p:tgtEl>
                                          <p:spTgt spid="40967">
                                            <p:txEl>
                                              <p:pRg st="1" end="1"/>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40967">
                                            <p:txEl>
                                              <p:pRg st="2" end="2"/>
                                            </p:txEl>
                                          </p:spTgt>
                                        </p:tgtEl>
                                        <p:attrNameLst>
                                          <p:attrName>style.visibility</p:attrName>
                                        </p:attrNameLst>
                                      </p:cBhvr>
                                      <p:to>
                                        <p:strVal val="visible"/>
                                      </p:to>
                                    </p:set>
                                    <p:animEffect transition="in" filter="fade">
                                      <p:cBhvr>
                                        <p:cTn id="39" dur="2000"/>
                                        <p:tgtEl>
                                          <p:spTgt spid="40967">
                                            <p:txEl>
                                              <p:pRg st="2" end="2"/>
                                            </p:txEl>
                                          </p:spTgt>
                                        </p:tgtEl>
                                      </p:cBhvr>
                                    </p:animEffect>
                                    <p:anim calcmode="lin" valueType="num">
                                      <p:cBhvr>
                                        <p:cTn id="40" dur="2000" fill="hold"/>
                                        <p:tgtEl>
                                          <p:spTgt spid="40967">
                                            <p:txEl>
                                              <p:pRg st="2" end="2"/>
                                            </p:txEl>
                                          </p:spTgt>
                                        </p:tgtEl>
                                        <p:attrNameLst>
                                          <p:attrName>ppt_x</p:attrName>
                                        </p:attrNameLst>
                                      </p:cBhvr>
                                      <p:tavLst>
                                        <p:tav tm="0">
                                          <p:val>
                                            <p:strVal val="#ppt_x"/>
                                          </p:val>
                                        </p:tav>
                                        <p:tav tm="100000">
                                          <p:val>
                                            <p:strVal val="#ppt_x"/>
                                          </p:val>
                                        </p:tav>
                                      </p:tavLst>
                                    </p:anim>
                                    <p:anim calcmode="lin" valueType="num">
                                      <p:cBhvr>
                                        <p:cTn id="41" dur="2000" fill="hold"/>
                                        <p:tgtEl>
                                          <p:spTgt spid="40967">
                                            <p:txEl>
                                              <p:pRg st="2" end="2"/>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0967">
                                            <p:txEl>
                                              <p:pRg st="3" end="3"/>
                                            </p:txEl>
                                          </p:spTgt>
                                        </p:tgtEl>
                                        <p:attrNameLst>
                                          <p:attrName>style.visibility</p:attrName>
                                        </p:attrNameLst>
                                      </p:cBhvr>
                                      <p:to>
                                        <p:strVal val="visible"/>
                                      </p:to>
                                    </p:set>
                                    <p:animEffect transition="in" filter="fade">
                                      <p:cBhvr>
                                        <p:cTn id="44" dur="2000"/>
                                        <p:tgtEl>
                                          <p:spTgt spid="40967">
                                            <p:txEl>
                                              <p:pRg st="3" end="3"/>
                                            </p:txEl>
                                          </p:spTgt>
                                        </p:tgtEl>
                                      </p:cBhvr>
                                    </p:animEffect>
                                    <p:anim calcmode="lin" valueType="num">
                                      <p:cBhvr>
                                        <p:cTn id="45" dur="2000" fill="hold"/>
                                        <p:tgtEl>
                                          <p:spTgt spid="40967">
                                            <p:txEl>
                                              <p:pRg st="3" end="3"/>
                                            </p:txEl>
                                          </p:spTgt>
                                        </p:tgtEl>
                                        <p:attrNameLst>
                                          <p:attrName>ppt_x</p:attrName>
                                        </p:attrNameLst>
                                      </p:cBhvr>
                                      <p:tavLst>
                                        <p:tav tm="0">
                                          <p:val>
                                            <p:strVal val="#ppt_x"/>
                                          </p:val>
                                        </p:tav>
                                        <p:tav tm="100000">
                                          <p:val>
                                            <p:strVal val="#ppt_x"/>
                                          </p:val>
                                        </p:tav>
                                      </p:tavLst>
                                    </p:anim>
                                    <p:anim calcmode="lin" valueType="num">
                                      <p:cBhvr>
                                        <p:cTn id="46" dur="2000" fill="hold"/>
                                        <p:tgtEl>
                                          <p:spTgt spid="40967">
                                            <p:txEl>
                                              <p:pRg st="3" end="3"/>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40967">
                                            <p:txEl>
                                              <p:pRg st="4" end="4"/>
                                            </p:txEl>
                                          </p:spTgt>
                                        </p:tgtEl>
                                        <p:attrNameLst>
                                          <p:attrName>style.visibility</p:attrName>
                                        </p:attrNameLst>
                                      </p:cBhvr>
                                      <p:to>
                                        <p:strVal val="visible"/>
                                      </p:to>
                                    </p:set>
                                    <p:animEffect transition="in" filter="fade">
                                      <p:cBhvr>
                                        <p:cTn id="49" dur="2000"/>
                                        <p:tgtEl>
                                          <p:spTgt spid="40967">
                                            <p:txEl>
                                              <p:pRg st="4" end="4"/>
                                            </p:txEl>
                                          </p:spTgt>
                                        </p:tgtEl>
                                      </p:cBhvr>
                                    </p:animEffect>
                                    <p:anim calcmode="lin" valueType="num">
                                      <p:cBhvr>
                                        <p:cTn id="50" dur="2000" fill="hold"/>
                                        <p:tgtEl>
                                          <p:spTgt spid="40967">
                                            <p:txEl>
                                              <p:pRg st="4" end="4"/>
                                            </p:txEl>
                                          </p:spTgt>
                                        </p:tgtEl>
                                        <p:attrNameLst>
                                          <p:attrName>ppt_x</p:attrName>
                                        </p:attrNameLst>
                                      </p:cBhvr>
                                      <p:tavLst>
                                        <p:tav tm="0">
                                          <p:val>
                                            <p:strVal val="#ppt_x"/>
                                          </p:val>
                                        </p:tav>
                                        <p:tav tm="100000">
                                          <p:val>
                                            <p:strVal val="#ppt_x"/>
                                          </p:val>
                                        </p:tav>
                                      </p:tavLst>
                                    </p:anim>
                                    <p:anim calcmode="lin" valueType="num">
                                      <p:cBhvr>
                                        <p:cTn id="51" dur="2000" fill="hold"/>
                                        <p:tgtEl>
                                          <p:spTgt spid="40967">
                                            <p:txEl>
                                              <p:pRg st="4" end="4"/>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40967">
                                            <p:txEl>
                                              <p:pRg st="5" end="5"/>
                                            </p:txEl>
                                          </p:spTgt>
                                        </p:tgtEl>
                                        <p:attrNameLst>
                                          <p:attrName>style.visibility</p:attrName>
                                        </p:attrNameLst>
                                      </p:cBhvr>
                                      <p:to>
                                        <p:strVal val="visible"/>
                                      </p:to>
                                    </p:set>
                                    <p:animEffect transition="in" filter="fade">
                                      <p:cBhvr>
                                        <p:cTn id="54" dur="2000"/>
                                        <p:tgtEl>
                                          <p:spTgt spid="40967">
                                            <p:txEl>
                                              <p:pRg st="5" end="5"/>
                                            </p:txEl>
                                          </p:spTgt>
                                        </p:tgtEl>
                                      </p:cBhvr>
                                    </p:animEffect>
                                    <p:anim calcmode="lin" valueType="num">
                                      <p:cBhvr>
                                        <p:cTn id="55" dur="2000" fill="hold"/>
                                        <p:tgtEl>
                                          <p:spTgt spid="40967">
                                            <p:txEl>
                                              <p:pRg st="5" end="5"/>
                                            </p:txEl>
                                          </p:spTgt>
                                        </p:tgtEl>
                                        <p:attrNameLst>
                                          <p:attrName>ppt_x</p:attrName>
                                        </p:attrNameLst>
                                      </p:cBhvr>
                                      <p:tavLst>
                                        <p:tav tm="0">
                                          <p:val>
                                            <p:strVal val="#ppt_x"/>
                                          </p:val>
                                        </p:tav>
                                        <p:tav tm="100000">
                                          <p:val>
                                            <p:strVal val="#ppt_x"/>
                                          </p:val>
                                        </p:tav>
                                      </p:tavLst>
                                    </p:anim>
                                    <p:anim calcmode="lin" valueType="num">
                                      <p:cBhvr>
                                        <p:cTn id="56" dur="2000" fill="hold"/>
                                        <p:tgtEl>
                                          <p:spTgt spid="40967">
                                            <p:txEl>
                                              <p:pRg st="5" end="5"/>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0967">
                                            <p:txEl>
                                              <p:pRg st="6" end="6"/>
                                            </p:txEl>
                                          </p:spTgt>
                                        </p:tgtEl>
                                        <p:attrNameLst>
                                          <p:attrName>style.visibility</p:attrName>
                                        </p:attrNameLst>
                                      </p:cBhvr>
                                      <p:to>
                                        <p:strVal val="visible"/>
                                      </p:to>
                                    </p:set>
                                    <p:animEffect transition="in" filter="fade">
                                      <p:cBhvr>
                                        <p:cTn id="59" dur="2000"/>
                                        <p:tgtEl>
                                          <p:spTgt spid="40967">
                                            <p:txEl>
                                              <p:pRg st="6" end="6"/>
                                            </p:txEl>
                                          </p:spTgt>
                                        </p:tgtEl>
                                      </p:cBhvr>
                                    </p:animEffect>
                                    <p:anim calcmode="lin" valueType="num">
                                      <p:cBhvr>
                                        <p:cTn id="60" dur="2000" fill="hold"/>
                                        <p:tgtEl>
                                          <p:spTgt spid="40967">
                                            <p:txEl>
                                              <p:pRg st="6" end="6"/>
                                            </p:txEl>
                                          </p:spTgt>
                                        </p:tgtEl>
                                        <p:attrNameLst>
                                          <p:attrName>ppt_x</p:attrName>
                                        </p:attrNameLst>
                                      </p:cBhvr>
                                      <p:tavLst>
                                        <p:tav tm="0">
                                          <p:val>
                                            <p:strVal val="#ppt_x"/>
                                          </p:val>
                                        </p:tav>
                                        <p:tav tm="100000">
                                          <p:val>
                                            <p:strVal val="#ppt_x"/>
                                          </p:val>
                                        </p:tav>
                                      </p:tavLst>
                                    </p:anim>
                                    <p:anim calcmode="lin" valueType="num">
                                      <p:cBhvr>
                                        <p:cTn id="61" dur="2000" fill="hold"/>
                                        <p:tgtEl>
                                          <p:spTgt spid="409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Graphic spid="2" grpId="0">
        <p:bldAsOne/>
      </p:bldGraphic>
      <p:bldGraphic spid="2" grpId="1">
        <p:bldAsOne/>
      </p:bldGraphic>
      <p:bldP spid="40979" grpId="0" animBg="1"/>
      <p:bldP spid="4097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457200" y="76200"/>
            <a:ext cx="8229600" cy="1143000"/>
          </a:xfrm>
          <a:noFill/>
        </p:spPr>
        <p:txBody>
          <a:bodyPr anchor="t"/>
          <a:lstStyle/>
          <a:p>
            <a:r>
              <a:rPr lang="en-US"/>
              <a:t>Mental Stimulation</a:t>
            </a:r>
          </a:p>
        </p:txBody>
      </p:sp>
      <p:pic>
        <p:nvPicPr>
          <p:cNvPr id="165892" name="Picture 4" descr="Fit_Brains_Slid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1066800"/>
            <a:ext cx="7391400" cy="55435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5893" name="Group 5"/>
          <p:cNvGrpSpPr>
            <a:grpSpLocks/>
          </p:cNvGrpSpPr>
          <p:nvPr/>
        </p:nvGrpSpPr>
        <p:grpSpPr bwMode="auto">
          <a:xfrm>
            <a:off x="7670800" y="6210300"/>
            <a:ext cx="1422400" cy="593725"/>
            <a:chOff x="4832" y="3912"/>
            <a:chExt cx="896" cy="374"/>
          </a:xfrm>
        </p:grpSpPr>
        <p:pic>
          <p:nvPicPr>
            <p:cNvPr id="165894" name="Picture 6" descr="bd05199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28" y="3912"/>
              <a:ext cx="336" cy="286"/>
            </a:xfrm>
            <a:prstGeom prst="rect">
              <a:avLst/>
            </a:prstGeom>
            <a:noFill/>
            <a:extLst>
              <a:ext uri="{909E8E84-426E-40dd-AFC4-6F175D3DCCD1}">
                <a14:hiddenFill xmlns:a14="http://schemas.microsoft.com/office/drawing/2010/main" xmlns="">
                  <a:solidFill>
                    <a:srgbClr val="FFFFFF"/>
                  </a:solidFill>
                </a14:hiddenFill>
              </a:ext>
            </a:extLst>
          </p:spPr>
        </p:pic>
        <p:sp>
          <p:nvSpPr>
            <p:cNvPr id="165895" name="Text Box 7"/>
            <p:cNvSpPr txBox="1">
              <a:spLocks noChangeArrowheads="1"/>
            </p:cNvSpPr>
            <p:nvPr/>
          </p:nvSpPr>
          <p:spPr bwMode="auto">
            <a:xfrm>
              <a:off x="4832" y="4190"/>
              <a:ext cx="896"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en-US" sz="1000">
                  <a:solidFill>
                    <a:schemeClr val="hlink"/>
                  </a:solidFill>
                  <a:latin typeface="Arial Narrow" charset="0"/>
                </a:rPr>
                <a:t>Paul D. Nussbaum, Ph.D.</a:t>
              </a:r>
            </a:p>
          </p:txBody>
        </p:sp>
      </p:grpSp>
    </p:spTree>
    <p:extLst>
      <p:ext uri="{BB962C8B-B14F-4D97-AF65-F5344CB8AC3E}">
        <p14:creationId xmlns:p14="http://schemas.microsoft.com/office/powerpoint/2010/main" xmlns="" val="16476953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90" y="0"/>
            <a:ext cx="8229600" cy="1143000"/>
          </a:xfrm>
        </p:spPr>
        <p:txBody>
          <a:bodyPr/>
          <a:lstStyle/>
          <a:p>
            <a:r>
              <a:rPr lang="en-US" dirty="0" smtClean="0"/>
              <a:t>Gaming</a:t>
            </a:r>
            <a:endParaRPr lang="en-US" dirty="0"/>
          </a:p>
        </p:txBody>
      </p:sp>
      <p:pic>
        <p:nvPicPr>
          <p:cNvPr id="6" name="Content Placeholder 5" descr="iCivics.tiff"/>
          <p:cNvPicPr>
            <a:picLocks noGrp="1" noChangeAspect="1"/>
          </p:cNvPicPr>
          <p:nvPr>
            <p:ph sz="half" idx="1"/>
          </p:nvPr>
        </p:nvPicPr>
        <p:blipFill rotWithShape="1">
          <a:blip r:embed="rId3">
            <a:extLst>
              <a:ext uri="{28A0092B-C50C-407E-A947-70E740481C1C}">
                <a14:useLocalDpi xmlns:a14="http://schemas.microsoft.com/office/drawing/2010/main" xmlns="" val="0"/>
              </a:ext>
            </a:extLst>
          </a:blip>
          <a:srcRect l="977" r="46130"/>
          <a:stretch/>
        </p:blipFill>
        <p:spPr>
          <a:xfrm>
            <a:off x="233298" y="966247"/>
            <a:ext cx="4241295" cy="3572430"/>
          </a:xfrm>
        </p:spPr>
      </p:pic>
      <p:pic>
        <p:nvPicPr>
          <p:cNvPr id="7" name="Content Placeholder 6" descr="Remission.tiff"/>
          <p:cNvPicPr>
            <a:picLocks noGrp="1" noChangeAspect="1"/>
          </p:cNvPicPr>
          <p:nvPr>
            <p:ph sz="half" idx="2"/>
          </p:nvPr>
        </p:nvPicPr>
        <p:blipFill rotWithShape="1">
          <a:blip r:embed="rId4">
            <a:extLst>
              <a:ext uri="{28A0092B-C50C-407E-A947-70E740481C1C}">
                <a14:useLocalDpi xmlns:a14="http://schemas.microsoft.com/office/drawing/2010/main" xmlns="" val="0"/>
              </a:ext>
            </a:extLst>
          </a:blip>
          <a:srcRect l="-1153" r="26588"/>
          <a:stretch/>
        </p:blipFill>
        <p:spPr>
          <a:xfrm rot="814365">
            <a:off x="4873566" y="1437197"/>
            <a:ext cx="4347820" cy="2808925"/>
          </a:xfrm>
        </p:spPr>
      </p:pic>
      <p:pic>
        <p:nvPicPr>
          <p:cNvPr id="10" name="Picture 9" descr="NYPL Find the Future.tif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92203" y="4633475"/>
            <a:ext cx="4789097" cy="2224525"/>
          </a:xfrm>
          <a:prstGeom prst="rect">
            <a:avLst/>
          </a:prstGeom>
        </p:spPr>
      </p:pic>
    </p:spTree>
    <p:extLst>
      <p:ext uri="{BB962C8B-B14F-4D97-AF65-F5344CB8AC3E}">
        <p14:creationId xmlns:p14="http://schemas.microsoft.com/office/powerpoint/2010/main" xmlns="" val="3248634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Games to Promote Health</a:t>
            </a:r>
            <a:endParaRPr lang="en-US" dirty="0"/>
          </a:p>
        </p:txBody>
      </p:sp>
      <p:pic>
        <p:nvPicPr>
          <p:cNvPr id="7" name="Content Placeholder 6" descr="SuperBetter.tiff"/>
          <p:cNvPicPr>
            <a:picLocks noGrp="1" noChangeAspect="1"/>
          </p:cNvPicPr>
          <p:nvPr>
            <p:ph idx="1"/>
          </p:nvPr>
        </p:nvPicPr>
        <p:blipFill>
          <a:blip r:embed="rId3">
            <a:extLst>
              <a:ext uri="{28A0092B-C50C-407E-A947-70E740481C1C}">
                <a14:useLocalDpi xmlns:a14="http://schemas.microsoft.com/office/drawing/2010/main" xmlns="" val="0"/>
              </a:ext>
            </a:extLst>
          </a:blip>
          <a:srcRect l="1891" r="1891"/>
          <a:stretch>
            <a:fillRect/>
          </a:stretch>
        </p:blipFill>
        <p:spPr/>
      </p:pic>
    </p:spTree>
    <p:extLst>
      <p:ext uri="{BB962C8B-B14F-4D97-AF65-F5344CB8AC3E}">
        <p14:creationId xmlns:p14="http://schemas.microsoft.com/office/powerpoint/2010/main" xmlns="" val="3229935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78455" y="181412"/>
            <a:ext cx="5541446" cy="5541446"/>
          </a:xfrm>
          <a:prstGeom prst="rect">
            <a:avLst/>
          </a:prstGeom>
        </p:spPr>
      </p:pic>
      <p:sp>
        <p:nvSpPr>
          <p:cNvPr id="6" name="TextBox 5"/>
          <p:cNvSpPr txBox="1"/>
          <p:nvPr/>
        </p:nvSpPr>
        <p:spPr>
          <a:xfrm>
            <a:off x="1192414" y="6012493"/>
            <a:ext cx="6350900" cy="461665"/>
          </a:xfrm>
          <a:prstGeom prst="rect">
            <a:avLst/>
          </a:prstGeom>
          <a:noFill/>
        </p:spPr>
        <p:txBody>
          <a:bodyPr wrap="square" rtlCol="0">
            <a:spAutoFit/>
          </a:bodyPr>
          <a:lstStyle/>
          <a:p>
            <a:pPr algn="ctr"/>
            <a:r>
              <a:rPr lang="en-US" sz="2400" dirty="0" smtClean="0"/>
              <a:t>http://</a:t>
            </a:r>
            <a:r>
              <a:rPr lang="en-US" sz="2400" dirty="0" err="1" smtClean="0"/>
              <a:t>janemcgonigal.com</a:t>
            </a:r>
            <a:endParaRPr lang="en-US" sz="2400" dirty="0"/>
          </a:p>
        </p:txBody>
      </p:sp>
    </p:spTree>
    <p:extLst>
      <p:ext uri="{BB962C8B-B14F-4D97-AF65-F5344CB8AC3E}">
        <p14:creationId xmlns:p14="http://schemas.microsoft.com/office/powerpoint/2010/main" xmlns="" val="1991411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extLst>
              <p:ext uri="{D42A27DB-BD31-4B8C-83A1-F6EECF244321}">
                <p14:modId xmlns:p14="http://schemas.microsoft.com/office/powerpoint/2010/main" xmlns="" val="2878533834"/>
              </p:ext>
            </p:extLst>
          </p:nvPr>
        </p:nvGraphicFramePr>
        <p:xfrm>
          <a:off x="457200" y="2798919"/>
          <a:ext cx="5237421" cy="3584418"/>
        </p:xfrm>
        <a:graphic>
          <a:graphicData uri="http://schemas.openxmlformats.org/drawingml/2006/chart">
            <c:chart xmlns:c="http://schemas.openxmlformats.org/drawingml/2006/chart" xmlns:r="http://schemas.openxmlformats.org/officeDocument/2006/relationships" r:id="rId2"/>
          </a:graphicData>
        </a:graphic>
      </p:graphicFrame>
      <p:sp>
        <p:nvSpPr>
          <p:cNvPr id="43028" name="WordArt 20"/>
          <p:cNvSpPr>
            <a:spLocks noChangeArrowheads="1" noChangeShapeType="1" noTextEdit="1"/>
          </p:cNvSpPr>
          <p:nvPr/>
        </p:nvSpPr>
        <p:spPr bwMode="auto">
          <a:xfrm rot="19637971">
            <a:off x="752466" y="2730940"/>
            <a:ext cx="2098675" cy="653169"/>
          </a:xfrm>
          <a:prstGeom prst="rect">
            <a:avLst/>
          </a:prstGeom>
          <a:extLst>
            <a:ext uri="{AF507438-7753-43e0-B8FC-AC1667EBCBE1}">
              <a14:hiddenEffects xmlns:a14="http://schemas.microsoft.com/office/drawing/2010/main" xmlns="">
                <a:effectLst/>
              </a14:hiddenEffects>
            </a:ext>
          </a:extLst>
        </p:spPr>
        <p:txBody>
          <a:bodyPr spcFirstLastPara="1" wrap="none" fromWordArt="1">
            <a:prstTxWarp prst="textArchUp">
              <a:avLst>
                <a:gd name="adj" fmla="val 10977395"/>
              </a:avLst>
            </a:prstTxWarp>
          </a:bodyPr>
          <a:lstStyle/>
          <a:p>
            <a:pPr algn="ctr"/>
            <a:r>
              <a:rPr lang="en-US" sz="3600" kern="10" dirty="0">
                <a:ln w="9525">
                  <a:solidFill>
                    <a:srgbClr val="FF0000"/>
                  </a:solidFill>
                  <a:round/>
                  <a:headEnd type="none" w="lg" len="lg"/>
                  <a:tailEnd type="none" w="lg" len="lg"/>
                </a:ln>
                <a:solidFill>
                  <a:srgbClr val="FF0000"/>
                </a:solidFill>
                <a:latin typeface="Trebuchet MS"/>
                <a:ea typeface="Trebuchet MS"/>
                <a:cs typeface="Trebuchet MS"/>
              </a:rPr>
              <a:t>Nutrition</a:t>
            </a:r>
          </a:p>
        </p:txBody>
      </p:sp>
      <p:sp>
        <p:nvSpPr>
          <p:cNvPr id="43015" name="Text Box 7"/>
          <p:cNvSpPr txBox="1">
            <a:spLocks noChangeArrowheads="1"/>
          </p:cNvSpPr>
          <p:nvPr/>
        </p:nvSpPr>
        <p:spPr bwMode="auto">
          <a:xfrm>
            <a:off x="4038600" y="2005013"/>
            <a:ext cx="5105400" cy="310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87338" indent="-287338">
              <a:defRPr>
                <a:solidFill>
                  <a:schemeClr val="tx1"/>
                </a:solidFill>
                <a:latin typeface="Arial" charset="0"/>
                <a:ea typeface="ＭＳ Ｐゴシック" charset="0"/>
              </a:defRPr>
            </a:lvl1pPr>
            <a:lvl2pPr marL="633413">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 typeface="Wingdings" charset="0"/>
              <a:buChar char="ü"/>
            </a:pPr>
            <a:r>
              <a:rPr lang="en-US" sz="2800" dirty="0">
                <a:latin typeface="Arial Narrow" charset="0"/>
              </a:rPr>
              <a:t>Increase OMEGA-3 fatty acids </a:t>
            </a:r>
          </a:p>
          <a:p>
            <a:pPr>
              <a:spcBef>
                <a:spcPct val="50000"/>
              </a:spcBef>
              <a:buFont typeface="Wingdings" charset="0"/>
              <a:buChar char="ü"/>
            </a:pPr>
            <a:r>
              <a:rPr lang="en-US" sz="2800" dirty="0">
                <a:latin typeface="Arial Narrow" charset="0"/>
              </a:rPr>
              <a:t>Decrease processed foods/bad fat</a:t>
            </a:r>
          </a:p>
          <a:p>
            <a:pPr>
              <a:spcBef>
                <a:spcPct val="50000"/>
              </a:spcBef>
              <a:buFont typeface="Wingdings" charset="0"/>
              <a:buChar char="ü"/>
            </a:pPr>
            <a:r>
              <a:rPr lang="en-US" sz="2800" dirty="0">
                <a:latin typeface="Arial Narrow" charset="0"/>
              </a:rPr>
              <a:t>Increase anti-oxidants</a:t>
            </a:r>
          </a:p>
          <a:p>
            <a:pPr>
              <a:spcBef>
                <a:spcPct val="50000"/>
              </a:spcBef>
              <a:buFont typeface="Wingdings" charset="0"/>
              <a:buChar char="ü"/>
            </a:pPr>
            <a:r>
              <a:rPr lang="en-US" sz="2800" dirty="0">
                <a:latin typeface="Arial Narrow" charset="0"/>
              </a:rPr>
              <a:t>Eat with utensils to reduce calories</a:t>
            </a:r>
          </a:p>
          <a:p>
            <a:pPr>
              <a:spcBef>
                <a:spcPct val="50000"/>
              </a:spcBef>
              <a:buFont typeface="Wingdings" charset="0"/>
              <a:buChar char="ü"/>
            </a:pPr>
            <a:endParaRPr lang="en-US" sz="2800" dirty="0">
              <a:latin typeface="Arial Narrow" charset="0"/>
            </a:endParaRPr>
          </a:p>
        </p:txBody>
      </p:sp>
      <p:sp>
        <p:nvSpPr>
          <p:cNvPr id="43039" name="Rectangle 31"/>
          <p:cNvSpPr>
            <a:spLocks noChangeArrowheads="1"/>
          </p:cNvSpPr>
          <p:nvPr/>
        </p:nvSpPr>
        <p:spPr bwMode="auto">
          <a:xfrm>
            <a:off x="457200" y="762000"/>
            <a:ext cx="8229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eaLnBrk="1" hangingPunct="1">
              <a:spcBef>
                <a:spcPct val="20000"/>
              </a:spcBef>
              <a:buClr>
                <a:schemeClr val="hlink"/>
              </a:buClr>
              <a:buSzPct val="70000"/>
              <a:buFont typeface="Wingdings" charset="0"/>
              <a:buNone/>
            </a:pPr>
            <a:r>
              <a:rPr lang="en-US" sz="3600"/>
              <a:t>Critical factors to your enriched environment</a:t>
            </a:r>
          </a:p>
        </p:txBody>
      </p:sp>
      <p:sp>
        <p:nvSpPr>
          <p:cNvPr id="43041" name="Text Box 33"/>
          <p:cNvSpPr txBox="1">
            <a:spLocks noChangeArrowheads="1"/>
          </p:cNvSpPr>
          <p:nvPr/>
        </p:nvSpPr>
        <p:spPr bwMode="auto">
          <a:xfrm>
            <a:off x="0" y="152400"/>
            <a:ext cx="9144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type="none" w="lg" len="lg"/>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smtClean="0"/>
              <a:t>Nutrition</a:t>
            </a:r>
            <a:endParaRPr lang="en-US" sz="3600" b="1" baseline="30000" dirty="0"/>
          </a:p>
        </p:txBody>
      </p:sp>
      <p:pic>
        <p:nvPicPr>
          <p:cNvPr id="13" name="Picture 2" descr="http://www.jamztrainings.com/pictures/Brain%20Food%20-%202.jpg"/>
          <p:cNvPicPr>
            <a:picLocks noChangeAspect="1" noChangeArrowheads="1"/>
          </p:cNvPicPr>
          <p:nvPr/>
        </p:nvPicPr>
        <p:blipFill>
          <a:blip r:embed="rId3" cstate="print"/>
          <a:stretch>
            <a:fillRect/>
          </a:stretch>
        </p:blipFill>
        <p:spPr bwMode="auto">
          <a:xfrm>
            <a:off x="4920651" y="4402302"/>
            <a:ext cx="2415286" cy="2363897"/>
          </a:xfrm>
          <a:prstGeom prst="rect">
            <a:avLst/>
          </a:prstGeom>
          <a:noFill/>
        </p:spPr>
      </p:pic>
    </p:spTree>
    <p:extLst>
      <p:ext uri="{BB962C8B-B14F-4D97-AF65-F5344CB8AC3E}">
        <p14:creationId xmlns:p14="http://schemas.microsoft.com/office/powerpoint/2010/main" xmlns="" val="3663383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1"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43028"/>
                                        </p:tgtEl>
                                        <p:attrNameLst>
                                          <p:attrName>style.visibility</p:attrName>
                                        </p:attrNameLst>
                                      </p:cBhvr>
                                      <p:to>
                                        <p:strVal val="visible"/>
                                      </p:to>
                                    </p:set>
                                    <p:anim calcmode="lin" valueType="num">
                                      <p:cBhvr>
                                        <p:cTn id="13" dur="2000" fill="hold"/>
                                        <p:tgtEl>
                                          <p:spTgt spid="43028"/>
                                        </p:tgtEl>
                                        <p:attrNameLst>
                                          <p:attrName>ppt_w</p:attrName>
                                        </p:attrNameLst>
                                      </p:cBhvr>
                                      <p:tavLst>
                                        <p:tav tm="0">
                                          <p:val>
                                            <p:fltVal val="0"/>
                                          </p:val>
                                        </p:tav>
                                        <p:tav tm="100000">
                                          <p:val>
                                            <p:strVal val="#ppt_w"/>
                                          </p:val>
                                        </p:tav>
                                      </p:tavLst>
                                    </p:anim>
                                    <p:anim calcmode="lin" valueType="num">
                                      <p:cBhvr>
                                        <p:cTn id="14" dur="2000" fill="hold"/>
                                        <p:tgtEl>
                                          <p:spTgt spid="43028"/>
                                        </p:tgtEl>
                                        <p:attrNameLst>
                                          <p:attrName>ppt_h</p:attrName>
                                        </p:attrNameLst>
                                      </p:cBhvr>
                                      <p:tavLst>
                                        <p:tav tm="0">
                                          <p:val>
                                            <p:fltVal val="0"/>
                                          </p:val>
                                        </p:tav>
                                        <p:tav tm="100000">
                                          <p:val>
                                            <p:strVal val="#ppt_h"/>
                                          </p:val>
                                        </p:tav>
                                      </p:tavLst>
                                    </p:anim>
                                    <p:anim calcmode="lin" valueType="num">
                                      <p:cBhvr>
                                        <p:cTn id="15" dur="2000" fill="hold"/>
                                        <p:tgtEl>
                                          <p:spTgt spid="43028"/>
                                        </p:tgtEl>
                                        <p:attrNameLst>
                                          <p:attrName>style.rotation</p:attrName>
                                        </p:attrNameLst>
                                      </p:cBhvr>
                                      <p:tavLst>
                                        <p:tav tm="0">
                                          <p:val>
                                            <p:fltVal val="90"/>
                                          </p:val>
                                        </p:tav>
                                        <p:tav tm="100000">
                                          <p:val>
                                            <p:fltVal val="0"/>
                                          </p:val>
                                        </p:tav>
                                      </p:tavLst>
                                    </p:anim>
                                    <p:animEffect transition="in" filter="fade">
                                      <p:cBhvr>
                                        <p:cTn id="16" dur="2000"/>
                                        <p:tgtEl>
                                          <p:spTgt spid="43028"/>
                                        </p:tgtEl>
                                      </p:cBhvr>
                                    </p:animEffect>
                                  </p:childTnLst>
                                </p:cTn>
                              </p:par>
                            </p:childTnLst>
                          </p:cTn>
                        </p:par>
                        <p:par>
                          <p:cTn id="17" fill="hold" nodeType="afterGroup">
                            <p:stCondLst>
                              <p:cond delay="2000"/>
                            </p:stCondLst>
                            <p:childTnLst>
                              <p:par>
                                <p:cTn id="18" presetID="8" presetClass="emph" presetSubtype="0" fill="hold" grpId="0" nodeType="afterEffect">
                                  <p:stCondLst>
                                    <p:cond delay="0"/>
                                  </p:stCondLst>
                                  <p:iterate type="lt">
                                    <p:tmPct val="0"/>
                                  </p:iterate>
                                  <p:childTnLst>
                                    <p:animRot by="21600000">
                                      <p:cBhvr>
                                        <p:cTn id="19" dur="2000" fill="hold"/>
                                        <p:tgtEl>
                                          <p:spTgt spid="2"/>
                                        </p:tgtEl>
                                        <p:attrNameLst>
                                          <p:attrName>r</p:attrName>
                                        </p:attrNameLst>
                                      </p:cBhvr>
                                    </p:animRot>
                                  </p:childTnLst>
                                </p:cTn>
                              </p:par>
                              <p:par>
                                <p:cTn id="20" presetID="8" presetClass="emph" presetSubtype="0" fill="hold" grpId="1" nodeType="withEffect">
                                  <p:stCondLst>
                                    <p:cond delay="0"/>
                                  </p:stCondLst>
                                  <p:iterate type="lt">
                                    <p:tmPct val="0"/>
                                  </p:iterate>
                                  <p:childTnLst>
                                    <p:animRot by="21600000">
                                      <p:cBhvr>
                                        <p:cTn id="21" dur="2000" fill="hold"/>
                                        <p:tgtEl>
                                          <p:spTgt spid="43028"/>
                                        </p:tgtEl>
                                        <p:attrNameLst>
                                          <p:attrName>r</p:attrName>
                                        </p:attrNameLst>
                                      </p:cBhvr>
                                    </p:animRot>
                                  </p:childTnLst>
                                </p:cTn>
                              </p:par>
                            </p:childTnLst>
                          </p:cTn>
                        </p:par>
                        <p:par>
                          <p:cTn id="22" fill="hold" nodeType="afterGroup">
                            <p:stCondLst>
                              <p:cond delay="4000"/>
                            </p:stCondLst>
                            <p:childTnLst>
                              <p:par>
                                <p:cTn id="23" presetID="47" presetClass="entr" presetSubtype="0" fill="hold" nodeType="afterEffect">
                                  <p:stCondLst>
                                    <p:cond delay="2000"/>
                                  </p:stCondLst>
                                  <p:childTnLst>
                                    <p:set>
                                      <p:cBhvr>
                                        <p:cTn id="24" dur="1" fill="hold">
                                          <p:stCondLst>
                                            <p:cond delay="0"/>
                                          </p:stCondLst>
                                        </p:cTn>
                                        <p:tgtEl>
                                          <p:spTgt spid="43015">
                                            <p:txEl>
                                              <p:pRg st="0" end="0"/>
                                            </p:txEl>
                                          </p:spTgt>
                                        </p:tgtEl>
                                        <p:attrNameLst>
                                          <p:attrName>style.visibility</p:attrName>
                                        </p:attrNameLst>
                                      </p:cBhvr>
                                      <p:to>
                                        <p:strVal val="visible"/>
                                      </p:to>
                                    </p:set>
                                    <p:animEffect transition="in" filter="fade">
                                      <p:cBhvr>
                                        <p:cTn id="25" dur="2000"/>
                                        <p:tgtEl>
                                          <p:spTgt spid="43015">
                                            <p:txEl>
                                              <p:pRg st="0" end="0"/>
                                            </p:txEl>
                                          </p:spTgt>
                                        </p:tgtEl>
                                      </p:cBhvr>
                                    </p:animEffect>
                                    <p:anim calcmode="lin" valueType="num">
                                      <p:cBhvr>
                                        <p:cTn id="26" dur="2000" fill="hold"/>
                                        <p:tgtEl>
                                          <p:spTgt spid="43015">
                                            <p:txEl>
                                              <p:pRg st="0" end="0"/>
                                            </p:txEl>
                                          </p:spTgt>
                                        </p:tgtEl>
                                        <p:attrNameLst>
                                          <p:attrName>ppt_x</p:attrName>
                                        </p:attrNameLst>
                                      </p:cBhvr>
                                      <p:tavLst>
                                        <p:tav tm="0">
                                          <p:val>
                                            <p:strVal val="#ppt_x"/>
                                          </p:val>
                                        </p:tav>
                                        <p:tav tm="100000">
                                          <p:val>
                                            <p:strVal val="#ppt_x"/>
                                          </p:val>
                                        </p:tav>
                                      </p:tavLst>
                                    </p:anim>
                                    <p:anim calcmode="lin" valueType="num">
                                      <p:cBhvr>
                                        <p:cTn id="27" dur="2000" fill="hold"/>
                                        <p:tgtEl>
                                          <p:spTgt spid="43015">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0"/>
                                  </p:stCondLst>
                                  <p:childTnLst>
                                    <p:set>
                                      <p:cBhvr>
                                        <p:cTn id="29" dur="1" fill="hold">
                                          <p:stCondLst>
                                            <p:cond delay="0"/>
                                          </p:stCondLst>
                                        </p:cTn>
                                        <p:tgtEl>
                                          <p:spTgt spid="43015">
                                            <p:txEl>
                                              <p:pRg st="1" end="1"/>
                                            </p:txEl>
                                          </p:spTgt>
                                        </p:tgtEl>
                                        <p:attrNameLst>
                                          <p:attrName>style.visibility</p:attrName>
                                        </p:attrNameLst>
                                      </p:cBhvr>
                                      <p:to>
                                        <p:strVal val="visible"/>
                                      </p:to>
                                    </p:set>
                                    <p:animEffect transition="in" filter="fade">
                                      <p:cBhvr>
                                        <p:cTn id="30" dur="2000"/>
                                        <p:tgtEl>
                                          <p:spTgt spid="43015">
                                            <p:txEl>
                                              <p:pRg st="1" end="1"/>
                                            </p:txEl>
                                          </p:spTgt>
                                        </p:tgtEl>
                                      </p:cBhvr>
                                    </p:animEffect>
                                    <p:anim calcmode="lin" valueType="num">
                                      <p:cBhvr>
                                        <p:cTn id="31" dur="2000" fill="hold"/>
                                        <p:tgtEl>
                                          <p:spTgt spid="43015">
                                            <p:txEl>
                                              <p:pRg st="1" end="1"/>
                                            </p:txEl>
                                          </p:spTgt>
                                        </p:tgtEl>
                                        <p:attrNameLst>
                                          <p:attrName>ppt_x</p:attrName>
                                        </p:attrNameLst>
                                      </p:cBhvr>
                                      <p:tavLst>
                                        <p:tav tm="0">
                                          <p:val>
                                            <p:strVal val="#ppt_x"/>
                                          </p:val>
                                        </p:tav>
                                        <p:tav tm="100000">
                                          <p:val>
                                            <p:strVal val="#ppt_x"/>
                                          </p:val>
                                        </p:tav>
                                      </p:tavLst>
                                    </p:anim>
                                    <p:anim calcmode="lin" valueType="num">
                                      <p:cBhvr>
                                        <p:cTn id="32" dur="2000" fill="hold"/>
                                        <p:tgtEl>
                                          <p:spTgt spid="43015">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000"/>
                                  </p:stCondLst>
                                  <p:childTnLst>
                                    <p:set>
                                      <p:cBhvr>
                                        <p:cTn id="34" dur="1" fill="hold">
                                          <p:stCondLst>
                                            <p:cond delay="0"/>
                                          </p:stCondLst>
                                        </p:cTn>
                                        <p:tgtEl>
                                          <p:spTgt spid="43015">
                                            <p:txEl>
                                              <p:pRg st="2" end="2"/>
                                            </p:txEl>
                                          </p:spTgt>
                                        </p:tgtEl>
                                        <p:attrNameLst>
                                          <p:attrName>style.visibility</p:attrName>
                                        </p:attrNameLst>
                                      </p:cBhvr>
                                      <p:to>
                                        <p:strVal val="visible"/>
                                      </p:to>
                                    </p:set>
                                    <p:animEffect transition="in" filter="fade">
                                      <p:cBhvr>
                                        <p:cTn id="35" dur="2000"/>
                                        <p:tgtEl>
                                          <p:spTgt spid="43015">
                                            <p:txEl>
                                              <p:pRg st="2" end="2"/>
                                            </p:txEl>
                                          </p:spTgt>
                                        </p:tgtEl>
                                      </p:cBhvr>
                                    </p:animEffect>
                                    <p:anim calcmode="lin" valueType="num">
                                      <p:cBhvr>
                                        <p:cTn id="36" dur="2000" fill="hold"/>
                                        <p:tgtEl>
                                          <p:spTgt spid="43015">
                                            <p:txEl>
                                              <p:pRg st="2" end="2"/>
                                            </p:txEl>
                                          </p:spTgt>
                                        </p:tgtEl>
                                        <p:attrNameLst>
                                          <p:attrName>ppt_x</p:attrName>
                                        </p:attrNameLst>
                                      </p:cBhvr>
                                      <p:tavLst>
                                        <p:tav tm="0">
                                          <p:val>
                                            <p:strVal val="#ppt_x"/>
                                          </p:val>
                                        </p:tav>
                                        <p:tav tm="100000">
                                          <p:val>
                                            <p:strVal val="#ppt_x"/>
                                          </p:val>
                                        </p:tav>
                                      </p:tavLst>
                                    </p:anim>
                                    <p:anim calcmode="lin" valueType="num">
                                      <p:cBhvr>
                                        <p:cTn id="37" dur="2000" fill="hold"/>
                                        <p:tgtEl>
                                          <p:spTgt spid="43015">
                                            <p:txEl>
                                              <p:pRg st="2" end="2"/>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2000"/>
                                  </p:stCondLst>
                                  <p:childTnLst>
                                    <p:set>
                                      <p:cBhvr>
                                        <p:cTn id="39" dur="1" fill="hold">
                                          <p:stCondLst>
                                            <p:cond delay="0"/>
                                          </p:stCondLst>
                                        </p:cTn>
                                        <p:tgtEl>
                                          <p:spTgt spid="43015">
                                            <p:txEl>
                                              <p:pRg st="3" end="3"/>
                                            </p:txEl>
                                          </p:spTgt>
                                        </p:tgtEl>
                                        <p:attrNameLst>
                                          <p:attrName>style.visibility</p:attrName>
                                        </p:attrNameLst>
                                      </p:cBhvr>
                                      <p:to>
                                        <p:strVal val="visible"/>
                                      </p:to>
                                    </p:set>
                                    <p:animEffect transition="in" filter="fade">
                                      <p:cBhvr>
                                        <p:cTn id="40" dur="2000"/>
                                        <p:tgtEl>
                                          <p:spTgt spid="43015">
                                            <p:txEl>
                                              <p:pRg st="3" end="3"/>
                                            </p:txEl>
                                          </p:spTgt>
                                        </p:tgtEl>
                                      </p:cBhvr>
                                    </p:animEffect>
                                    <p:anim calcmode="lin" valueType="num">
                                      <p:cBhvr>
                                        <p:cTn id="41" dur="2000" fill="hold"/>
                                        <p:tgtEl>
                                          <p:spTgt spid="43015">
                                            <p:txEl>
                                              <p:pRg st="3" end="3"/>
                                            </p:txEl>
                                          </p:spTgt>
                                        </p:tgtEl>
                                        <p:attrNameLst>
                                          <p:attrName>ppt_x</p:attrName>
                                        </p:attrNameLst>
                                      </p:cBhvr>
                                      <p:tavLst>
                                        <p:tav tm="0">
                                          <p:val>
                                            <p:strVal val="#ppt_x"/>
                                          </p:val>
                                        </p:tav>
                                        <p:tav tm="100000">
                                          <p:val>
                                            <p:strVal val="#ppt_x"/>
                                          </p:val>
                                        </p:tav>
                                      </p:tavLst>
                                    </p:anim>
                                    <p:anim calcmode="lin" valueType="num">
                                      <p:cBhvr>
                                        <p:cTn id="42" dur="2000" fill="hold"/>
                                        <p:tgtEl>
                                          <p:spTgt spid="430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P spid="43028" grpId="0" animBg="1"/>
      <p:bldP spid="430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xfrm>
            <a:off x="-33338" y="838200"/>
            <a:ext cx="8229601" cy="99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a:latin typeface="Verdana" charset="0"/>
              </a:rPr>
              <a:t>Blue Zones - Keys to Longevity</a:t>
            </a:r>
          </a:p>
        </p:txBody>
      </p:sp>
      <p:sp>
        <p:nvSpPr>
          <p:cNvPr id="33794" name="Rectangle 3"/>
          <p:cNvSpPr>
            <a:spLocks noGrp="1" noChangeArrowheads="1"/>
          </p:cNvSpPr>
          <p:nvPr>
            <p:ph type="body" sz="half" idx="2"/>
          </p:nvPr>
        </p:nvSpPr>
        <p:spPr bwMode="auto">
          <a:xfrm>
            <a:off x="4800600" y="1828800"/>
            <a:ext cx="3886200" cy="4297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endParaRPr lang="en-US" sz="2800" b="1">
              <a:latin typeface="Verdana" charset="0"/>
            </a:endParaRPr>
          </a:p>
          <a:p>
            <a:pPr>
              <a:lnSpc>
                <a:spcPct val="80000"/>
              </a:lnSpc>
            </a:pPr>
            <a:r>
              <a:rPr lang="en-US" sz="2800">
                <a:latin typeface="Verdana" charset="0"/>
              </a:rPr>
              <a:t>Move Naturally </a:t>
            </a:r>
          </a:p>
          <a:p>
            <a:pPr>
              <a:lnSpc>
                <a:spcPct val="80000"/>
              </a:lnSpc>
            </a:pPr>
            <a:endParaRPr lang="en-US" sz="2800">
              <a:latin typeface="Verdana" charset="0"/>
            </a:endParaRPr>
          </a:p>
          <a:p>
            <a:pPr>
              <a:lnSpc>
                <a:spcPct val="80000"/>
              </a:lnSpc>
            </a:pPr>
            <a:r>
              <a:rPr lang="en-US" sz="2800">
                <a:latin typeface="Verdana" charset="0"/>
              </a:rPr>
              <a:t>Right Outlook </a:t>
            </a:r>
          </a:p>
          <a:p>
            <a:pPr>
              <a:lnSpc>
                <a:spcPct val="80000"/>
              </a:lnSpc>
            </a:pPr>
            <a:endParaRPr lang="en-US" sz="2800">
              <a:latin typeface="Verdana" charset="0"/>
            </a:endParaRPr>
          </a:p>
          <a:p>
            <a:pPr>
              <a:lnSpc>
                <a:spcPct val="80000"/>
              </a:lnSpc>
            </a:pPr>
            <a:r>
              <a:rPr lang="en-US" sz="2800">
                <a:latin typeface="Verdana" charset="0"/>
              </a:rPr>
              <a:t>Eat Wisely </a:t>
            </a:r>
          </a:p>
          <a:p>
            <a:pPr>
              <a:lnSpc>
                <a:spcPct val="80000"/>
              </a:lnSpc>
            </a:pPr>
            <a:endParaRPr lang="en-US" sz="2800">
              <a:latin typeface="Verdana" charset="0"/>
            </a:endParaRPr>
          </a:p>
          <a:p>
            <a:pPr>
              <a:lnSpc>
                <a:spcPct val="80000"/>
              </a:lnSpc>
            </a:pPr>
            <a:r>
              <a:rPr lang="en-US" sz="2800">
                <a:latin typeface="Verdana" charset="0"/>
              </a:rPr>
              <a:t>Belong to the Right Tribe</a:t>
            </a:r>
            <a:r>
              <a:rPr lang="en-US" sz="1600">
                <a:latin typeface="Verdana" charset="0"/>
              </a:rPr>
              <a:t> </a:t>
            </a:r>
          </a:p>
        </p:txBody>
      </p:sp>
      <p:pic>
        <p:nvPicPr>
          <p:cNvPr id="129028" name="Picture 4" descr="Blue Zones- Power9 Pyramid"/>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457200" y="1541463"/>
            <a:ext cx="3810000" cy="4081462"/>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29029" name="Text Box 5"/>
          <p:cNvSpPr txBox="1">
            <a:spLocks noChangeArrowheads="1"/>
          </p:cNvSpPr>
          <p:nvPr/>
        </p:nvSpPr>
        <p:spPr bwMode="auto">
          <a:xfrm>
            <a:off x="304800" y="6324600"/>
            <a:ext cx="4343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a:cs typeface="+mn-cs"/>
              </a:rPr>
              <a:t>SOURCE: </a:t>
            </a:r>
            <a:r>
              <a:rPr lang="en-US" sz="1400">
                <a:cs typeface="+mn-cs"/>
              </a:rPr>
              <a:t>Dan Buettner, www.bluezones.com</a:t>
            </a:r>
          </a:p>
        </p:txBody>
      </p:sp>
    </p:spTree>
    <p:extLst>
      <p:ext uri="{BB962C8B-B14F-4D97-AF65-F5344CB8AC3E}">
        <p14:creationId xmlns:p14="http://schemas.microsoft.com/office/powerpoint/2010/main" xmlns="" val="35674351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denver public.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524000"/>
            <a:ext cx="3581400" cy="394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Content Placeholder 4" descr="Fresh City Life- Food.tiff"/>
          <p:cNvPicPr>
            <a:picLocks noGrp="1" noChangeAspect="1"/>
          </p:cNvPicPr>
          <p:nvPr>
            <p:ph sz="half" idx="2"/>
          </p:nvPr>
        </p:nvPicPr>
        <p:blipFill>
          <a:blip r:embed="rId4">
            <a:extLst>
              <a:ext uri="{28A0092B-C50C-407E-A947-70E740481C1C}">
                <a14:useLocalDpi xmlns:a14="http://schemas.microsoft.com/office/drawing/2010/main" xmlns="" val="0"/>
              </a:ext>
            </a:extLst>
          </a:blip>
          <a:srcRect l="22319" r="22319"/>
          <a:stretch>
            <a:fillRect/>
          </a:stretch>
        </p:blipFill>
        <p:spPr>
          <a:xfrm>
            <a:off x="4037582" y="723344"/>
            <a:ext cx="4535490" cy="5082816"/>
          </a:xfrm>
        </p:spPr>
      </p:pic>
    </p:spTree>
    <p:extLst>
      <p:ext uri="{BB962C8B-B14F-4D97-AF65-F5344CB8AC3E}">
        <p14:creationId xmlns:p14="http://schemas.microsoft.com/office/powerpoint/2010/main" xmlns="" val="397339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pic>
        <p:nvPicPr>
          <p:cNvPr id="6" name="Content Placeholder 5" descr="Fun Food Fest.tiff"/>
          <p:cNvPicPr>
            <a:picLocks noGrp="1" noChangeAspect="1"/>
          </p:cNvPicPr>
          <p:nvPr>
            <p:ph sz="half" idx="2"/>
          </p:nvPr>
        </p:nvPicPr>
        <p:blipFill rotWithShape="1">
          <a:blip r:embed="rId2">
            <a:extLst>
              <a:ext uri="{28A0092B-C50C-407E-A947-70E740481C1C}">
                <a14:useLocalDpi xmlns:a14="http://schemas.microsoft.com/office/drawing/2010/main" xmlns="" val="0"/>
              </a:ext>
            </a:extLst>
          </a:blip>
          <a:srcRect l="-1069" r="21007"/>
          <a:stretch/>
        </p:blipFill>
        <p:spPr>
          <a:xfrm>
            <a:off x="4495800" y="1417638"/>
            <a:ext cx="4648200" cy="4525963"/>
          </a:xfrm>
        </p:spPr>
      </p:pic>
      <p:pic>
        <p:nvPicPr>
          <p:cNvPr id="10" name="Content Placeholder 9" descr="bcpl-header-logo.png"/>
          <p:cNvPicPr>
            <a:picLocks noGrp="1" noChangeAspect="1"/>
          </p:cNvPicPr>
          <p:nvPr>
            <p:ph sz="half" idx="1"/>
          </p:nvPr>
        </p:nvPicPr>
        <p:blipFill rotWithShape="1">
          <a:blip r:embed="rId3">
            <a:extLst>
              <a:ext uri="{28A0092B-C50C-407E-A947-70E740481C1C}">
                <a14:useLocalDpi xmlns:a14="http://schemas.microsoft.com/office/drawing/2010/main" xmlns="" val="0"/>
              </a:ext>
            </a:extLst>
          </a:blip>
          <a:srcRect l="491" r="36003"/>
          <a:stretch/>
        </p:blipFill>
        <p:spPr>
          <a:xfrm>
            <a:off x="777661" y="1691688"/>
            <a:ext cx="4884631" cy="2413034"/>
          </a:xfrm>
        </p:spPr>
      </p:pic>
      <p:pic>
        <p:nvPicPr>
          <p:cNvPr id="11" name="Picture 2" descr="http://blog.myplainview.com/jenniferrankin/files/2009/10/food-moods1.JPG"/>
          <p:cNvPicPr>
            <a:picLocks noChangeAspect="1" noChangeArrowheads="1"/>
          </p:cNvPicPr>
          <p:nvPr/>
        </p:nvPicPr>
        <p:blipFill>
          <a:blip r:embed="rId4" cstate="print"/>
          <a:srcRect/>
          <a:stretch>
            <a:fillRect/>
          </a:stretch>
        </p:blipFill>
        <p:spPr bwMode="auto">
          <a:xfrm>
            <a:off x="960492" y="4384167"/>
            <a:ext cx="2193815" cy="2227055"/>
          </a:xfrm>
          <a:prstGeom prst="rect">
            <a:avLst/>
          </a:prstGeom>
          <a:noFill/>
        </p:spPr>
      </p:pic>
    </p:spTree>
    <p:extLst>
      <p:ext uri="{BB962C8B-B14F-4D97-AF65-F5344CB8AC3E}">
        <p14:creationId xmlns:p14="http://schemas.microsoft.com/office/powerpoint/2010/main" xmlns="" val="1664126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ext Box 7"/>
          <p:cNvSpPr txBox="1">
            <a:spLocks noChangeArrowheads="1"/>
          </p:cNvSpPr>
          <p:nvPr/>
        </p:nvSpPr>
        <p:spPr bwMode="auto">
          <a:xfrm>
            <a:off x="4800600" y="2138009"/>
            <a:ext cx="4191000" cy="415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31775" indent="-231775">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 typeface="Wingdings" charset="0"/>
              <a:buChar char="ü"/>
            </a:pPr>
            <a:r>
              <a:rPr lang="en-US" sz="2800" dirty="0">
                <a:latin typeface="Arial Narrow" charset="0"/>
              </a:rPr>
              <a:t>Learn relaxation procedures</a:t>
            </a:r>
          </a:p>
          <a:p>
            <a:pPr>
              <a:spcBef>
                <a:spcPct val="50000"/>
              </a:spcBef>
              <a:buFont typeface="Wingdings" charset="0"/>
              <a:buChar char="ü"/>
            </a:pPr>
            <a:r>
              <a:rPr lang="en-US" sz="2800" dirty="0">
                <a:latin typeface="Arial Narrow" charset="0"/>
              </a:rPr>
              <a:t>Learn how to meditate</a:t>
            </a:r>
          </a:p>
          <a:p>
            <a:pPr>
              <a:spcBef>
                <a:spcPct val="50000"/>
              </a:spcBef>
              <a:buFont typeface="Wingdings" charset="0"/>
              <a:buChar char="ü"/>
            </a:pPr>
            <a:r>
              <a:rPr lang="en-US" sz="2800" dirty="0">
                <a:latin typeface="Arial Narrow" charset="0"/>
              </a:rPr>
              <a:t>Pray daily</a:t>
            </a:r>
          </a:p>
          <a:p>
            <a:pPr>
              <a:spcBef>
                <a:spcPct val="50000"/>
              </a:spcBef>
              <a:buFont typeface="Wingdings" charset="0"/>
              <a:buChar char="ü"/>
            </a:pPr>
            <a:r>
              <a:rPr lang="en-US" sz="2800" dirty="0">
                <a:latin typeface="Arial Narrow" charset="0"/>
              </a:rPr>
              <a:t>Attend formal places of worship regularly</a:t>
            </a:r>
          </a:p>
          <a:p>
            <a:pPr>
              <a:spcBef>
                <a:spcPct val="50000"/>
              </a:spcBef>
              <a:buFont typeface="Wingdings" charset="0"/>
              <a:buChar char="ü"/>
            </a:pPr>
            <a:r>
              <a:rPr lang="en-US" sz="2800" dirty="0">
                <a:latin typeface="Arial Narrow" charset="0"/>
              </a:rPr>
              <a:t>Say NO!</a:t>
            </a:r>
          </a:p>
          <a:p>
            <a:pPr>
              <a:spcBef>
                <a:spcPct val="50000"/>
              </a:spcBef>
              <a:buFont typeface="Wingdings" charset="0"/>
              <a:buChar char="ü"/>
            </a:pPr>
            <a:r>
              <a:rPr lang="en-US" sz="2800" dirty="0">
                <a:latin typeface="Arial Narrow" charset="0"/>
              </a:rPr>
              <a:t>One family/group meal daily</a:t>
            </a:r>
          </a:p>
        </p:txBody>
      </p:sp>
      <p:sp>
        <p:nvSpPr>
          <p:cNvPr id="41993" name="AutoShape 9"/>
          <p:cNvSpPr>
            <a:spLocks noChangeArrowheads="1"/>
          </p:cNvSpPr>
          <p:nvPr/>
        </p:nvSpPr>
        <p:spPr bwMode="auto">
          <a:xfrm>
            <a:off x="2281140" y="2036127"/>
            <a:ext cx="1438453" cy="1514354"/>
          </a:xfrm>
          <a:prstGeom prst="octagon">
            <a:avLst>
              <a:gd name="adj" fmla="val 29287"/>
            </a:avLst>
          </a:prstGeom>
          <a:gradFill rotWithShape="0">
            <a:gsLst>
              <a:gs pos="0">
                <a:srgbClr val="FF7C80"/>
              </a:gs>
              <a:gs pos="100000">
                <a:srgbClr val="FF0000"/>
              </a:gs>
            </a:gsLst>
            <a:path path="shape">
              <a:fillToRect l="50000" t="50000" r="50000" b="50000"/>
            </a:path>
          </a:gradFill>
          <a:ln w="76200">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b="1" dirty="0">
                <a:latin typeface="Copperplate Gothic Bold" charset="0"/>
              </a:rPr>
              <a:t>Slow </a:t>
            </a:r>
          </a:p>
          <a:p>
            <a:pPr algn="ctr"/>
            <a:r>
              <a:rPr lang="en-US" sz="2400" b="1" dirty="0">
                <a:latin typeface="Copperplate Gothic Bold" charset="0"/>
              </a:rPr>
              <a:t>Down!</a:t>
            </a:r>
          </a:p>
        </p:txBody>
      </p:sp>
      <p:graphicFrame>
        <p:nvGraphicFramePr>
          <p:cNvPr id="2" name="Object 15"/>
          <p:cNvGraphicFramePr>
            <a:graphicFrameLocks noChangeAspect="1"/>
          </p:cNvGraphicFramePr>
          <p:nvPr>
            <p:extLst>
              <p:ext uri="{D42A27DB-BD31-4B8C-83A1-F6EECF244321}">
                <p14:modId xmlns:p14="http://schemas.microsoft.com/office/powerpoint/2010/main" xmlns="" val="278561964"/>
              </p:ext>
            </p:extLst>
          </p:nvPr>
        </p:nvGraphicFramePr>
        <p:xfrm>
          <a:off x="457200" y="2568918"/>
          <a:ext cx="6267050" cy="4289082"/>
        </p:xfrm>
        <a:graphic>
          <a:graphicData uri="http://schemas.openxmlformats.org/drawingml/2006/chart">
            <c:chart xmlns:c="http://schemas.openxmlformats.org/drawingml/2006/chart" xmlns:r="http://schemas.openxmlformats.org/officeDocument/2006/relationships" r:id="rId3"/>
          </a:graphicData>
        </a:graphic>
      </p:graphicFrame>
      <p:sp>
        <p:nvSpPr>
          <p:cNvPr id="42002" name="WordArt 18"/>
          <p:cNvSpPr>
            <a:spLocks noChangeArrowheads="1" noChangeShapeType="1" noTextEdit="1"/>
          </p:cNvSpPr>
          <p:nvPr/>
        </p:nvSpPr>
        <p:spPr bwMode="auto">
          <a:xfrm rot="3518365">
            <a:off x="275013" y="5102411"/>
            <a:ext cx="1981200" cy="685984"/>
          </a:xfrm>
          <a:prstGeom prst="rect">
            <a:avLst/>
          </a:prstGeom>
          <a:extLst>
            <a:ext uri="{AF507438-7753-43e0-B8FC-AC1667EBCBE1}">
              <a14:hiddenEffects xmlns:a14="http://schemas.microsoft.com/office/drawing/2010/main" xmlns="">
                <a:effectLst/>
              </a14:hiddenEffects>
            </a:ext>
          </a:extLst>
        </p:spPr>
        <p:txBody>
          <a:bodyPr spcFirstLastPara="1" wrap="none" fromWordArt="1">
            <a:prstTxWarp prst="textArchDown">
              <a:avLst>
                <a:gd name="adj" fmla="val 251924"/>
              </a:avLst>
            </a:prstTxWarp>
          </a:bodyPr>
          <a:lstStyle/>
          <a:p>
            <a:pPr algn="ctr"/>
            <a:r>
              <a:rPr lang="en-US" sz="3600" kern="10" dirty="0">
                <a:ln w="9525">
                  <a:solidFill>
                    <a:srgbClr val="800080"/>
                  </a:solidFill>
                  <a:round/>
                  <a:headEnd type="none" w="lg" len="lg"/>
                  <a:tailEnd type="none" w="lg" len="lg"/>
                </a:ln>
                <a:solidFill>
                  <a:srgbClr val="800080"/>
                </a:solidFill>
                <a:latin typeface="Trebuchet MS"/>
                <a:ea typeface="Trebuchet MS"/>
                <a:cs typeface="Trebuchet MS"/>
              </a:rPr>
              <a:t>Spirituality</a:t>
            </a:r>
          </a:p>
        </p:txBody>
      </p:sp>
      <p:grpSp>
        <p:nvGrpSpPr>
          <p:cNvPr id="42006" name="Group 22"/>
          <p:cNvGrpSpPr>
            <a:grpSpLocks/>
          </p:cNvGrpSpPr>
          <p:nvPr/>
        </p:nvGrpSpPr>
        <p:grpSpPr bwMode="auto">
          <a:xfrm>
            <a:off x="7670800" y="6210300"/>
            <a:ext cx="1422400" cy="593725"/>
            <a:chOff x="4832" y="3912"/>
            <a:chExt cx="896" cy="374"/>
          </a:xfrm>
        </p:grpSpPr>
        <p:pic>
          <p:nvPicPr>
            <p:cNvPr id="42007" name="Picture 23" descr="bd05199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28" y="3912"/>
              <a:ext cx="336" cy="286"/>
            </a:xfrm>
            <a:prstGeom prst="rect">
              <a:avLst/>
            </a:prstGeom>
            <a:noFill/>
            <a:extLst>
              <a:ext uri="{909E8E84-426E-40dd-AFC4-6F175D3DCCD1}">
                <a14:hiddenFill xmlns:a14="http://schemas.microsoft.com/office/drawing/2010/main" xmlns="">
                  <a:solidFill>
                    <a:srgbClr val="FFFFFF"/>
                  </a:solidFill>
                </a14:hiddenFill>
              </a:ext>
            </a:extLst>
          </p:spPr>
        </p:pic>
        <p:sp>
          <p:nvSpPr>
            <p:cNvPr id="42008" name="Text Box 24"/>
            <p:cNvSpPr txBox="1">
              <a:spLocks noChangeArrowheads="1"/>
            </p:cNvSpPr>
            <p:nvPr/>
          </p:nvSpPr>
          <p:spPr bwMode="auto">
            <a:xfrm>
              <a:off x="4832" y="4190"/>
              <a:ext cx="896"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r">
                <a:spcBef>
                  <a:spcPct val="50000"/>
                </a:spcBef>
              </a:pPr>
              <a:r>
                <a:rPr lang="en-US" sz="1000">
                  <a:solidFill>
                    <a:schemeClr val="hlink"/>
                  </a:solidFill>
                  <a:latin typeface="Arial Narrow" charset="0"/>
                </a:rPr>
                <a:t>Paul D. Nussbaum, Ph.D.</a:t>
              </a:r>
            </a:p>
          </p:txBody>
        </p:sp>
      </p:grpSp>
      <p:sp>
        <p:nvSpPr>
          <p:cNvPr id="42016" name="Rectangle 32"/>
          <p:cNvSpPr>
            <a:spLocks noChangeArrowheads="1"/>
          </p:cNvSpPr>
          <p:nvPr/>
        </p:nvSpPr>
        <p:spPr bwMode="auto">
          <a:xfrm>
            <a:off x="457200" y="762000"/>
            <a:ext cx="8229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eaLnBrk="1" hangingPunct="1">
              <a:spcBef>
                <a:spcPct val="20000"/>
              </a:spcBef>
              <a:buClr>
                <a:schemeClr val="hlink"/>
              </a:buClr>
              <a:buSzPct val="70000"/>
              <a:buFont typeface="Wingdings" charset="0"/>
              <a:buNone/>
            </a:pPr>
            <a:r>
              <a:rPr lang="en-US" sz="3600" dirty="0"/>
              <a:t>Critical factors to your enriched </a:t>
            </a:r>
            <a:r>
              <a:rPr lang="en-US" sz="3600" dirty="0" smtClean="0"/>
              <a:t>environment</a:t>
            </a:r>
          </a:p>
          <a:p>
            <a:pPr marL="342900" indent="-342900" algn="ctr" eaLnBrk="1" hangingPunct="1">
              <a:spcBef>
                <a:spcPct val="20000"/>
              </a:spcBef>
              <a:buClr>
                <a:schemeClr val="hlink"/>
              </a:buClr>
              <a:buSzPct val="70000"/>
              <a:buFont typeface="Wingdings" charset="0"/>
              <a:buNone/>
            </a:pPr>
            <a:endParaRPr lang="en-US" sz="3600" dirty="0"/>
          </a:p>
        </p:txBody>
      </p:sp>
      <p:sp>
        <p:nvSpPr>
          <p:cNvPr id="42018" name="Text Box 34"/>
          <p:cNvSpPr txBox="1">
            <a:spLocks noChangeArrowheads="1"/>
          </p:cNvSpPr>
          <p:nvPr/>
        </p:nvSpPr>
        <p:spPr bwMode="auto">
          <a:xfrm>
            <a:off x="0" y="152400"/>
            <a:ext cx="9144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type="none" w="lg" len="lg"/>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smtClean="0"/>
              <a:t>Spiritual Activity</a:t>
            </a:r>
            <a:endParaRPr lang="en-US" sz="3600" b="1" baseline="30000" dirty="0"/>
          </a:p>
        </p:txBody>
      </p:sp>
    </p:spTree>
    <p:extLst>
      <p:ext uri="{BB962C8B-B14F-4D97-AF65-F5344CB8AC3E}">
        <p14:creationId xmlns:p14="http://schemas.microsoft.com/office/powerpoint/2010/main" xmlns="" val="3032202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1"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42002"/>
                                        </p:tgtEl>
                                        <p:attrNameLst>
                                          <p:attrName>style.visibility</p:attrName>
                                        </p:attrNameLst>
                                      </p:cBhvr>
                                      <p:to>
                                        <p:strVal val="visible"/>
                                      </p:to>
                                    </p:set>
                                    <p:anim calcmode="lin" valueType="num">
                                      <p:cBhvr>
                                        <p:cTn id="13" dur="2000" fill="hold"/>
                                        <p:tgtEl>
                                          <p:spTgt spid="42002"/>
                                        </p:tgtEl>
                                        <p:attrNameLst>
                                          <p:attrName>ppt_w</p:attrName>
                                        </p:attrNameLst>
                                      </p:cBhvr>
                                      <p:tavLst>
                                        <p:tav tm="0">
                                          <p:val>
                                            <p:fltVal val="0"/>
                                          </p:val>
                                        </p:tav>
                                        <p:tav tm="100000">
                                          <p:val>
                                            <p:strVal val="#ppt_w"/>
                                          </p:val>
                                        </p:tav>
                                      </p:tavLst>
                                    </p:anim>
                                    <p:anim calcmode="lin" valueType="num">
                                      <p:cBhvr>
                                        <p:cTn id="14" dur="2000" fill="hold"/>
                                        <p:tgtEl>
                                          <p:spTgt spid="42002"/>
                                        </p:tgtEl>
                                        <p:attrNameLst>
                                          <p:attrName>ppt_h</p:attrName>
                                        </p:attrNameLst>
                                      </p:cBhvr>
                                      <p:tavLst>
                                        <p:tav tm="0">
                                          <p:val>
                                            <p:fltVal val="0"/>
                                          </p:val>
                                        </p:tav>
                                        <p:tav tm="100000">
                                          <p:val>
                                            <p:strVal val="#ppt_h"/>
                                          </p:val>
                                        </p:tav>
                                      </p:tavLst>
                                    </p:anim>
                                    <p:anim calcmode="lin" valueType="num">
                                      <p:cBhvr>
                                        <p:cTn id="15" dur="2000" fill="hold"/>
                                        <p:tgtEl>
                                          <p:spTgt spid="42002"/>
                                        </p:tgtEl>
                                        <p:attrNameLst>
                                          <p:attrName>style.rotation</p:attrName>
                                        </p:attrNameLst>
                                      </p:cBhvr>
                                      <p:tavLst>
                                        <p:tav tm="0">
                                          <p:val>
                                            <p:fltVal val="90"/>
                                          </p:val>
                                        </p:tav>
                                        <p:tav tm="100000">
                                          <p:val>
                                            <p:fltVal val="0"/>
                                          </p:val>
                                        </p:tav>
                                      </p:tavLst>
                                    </p:anim>
                                    <p:animEffect transition="in" filter="fade">
                                      <p:cBhvr>
                                        <p:cTn id="16" dur="2000"/>
                                        <p:tgtEl>
                                          <p:spTgt spid="42002"/>
                                        </p:tgtEl>
                                      </p:cBhvr>
                                    </p:animEffect>
                                  </p:childTnLst>
                                </p:cTn>
                              </p:par>
                            </p:childTnLst>
                          </p:cTn>
                        </p:par>
                        <p:par>
                          <p:cTn id="17" fill="hold" nodeType="afterGroup">
                            <p:stCondLst>
                              <p:cond delay="2000"/>
                            </p:stCondLst>
                            <p:childTnLst>
                              <p:par>
                                <p:cTn id="18" presetID="8" presetClass="emph" presetSubtype="0" fill="hold" grpId="0" nodeType="afterEffect">
                                  <p:stCondLst>
                                    <p:cond delay="0"/>
                                  </p:stCondLst>
                                  <p:iterate type="lt">
                                    <p:tmPct val="0"/>
                                  </p:iterate>
                                  <p:childTnLst>
                                    <p:animRot by="21600000">
                                      <p:cBhvr>
                                        <p:cTn id="19" dur="2000" fill="hold"/>
                                        <p:tgtEl>
                                          <p:spTgt spid="2"/>
                                        </p:tgtEl>
                                        <p:attrNameLst>
                                          <p:attrName>r</p:attrName>
                                        </p:attrNameLst>
                                      </p:cBhvr>
                                    </p:animRot>
                                  </p:childTnLst>
                                </p:cTn>
                              </p:par>
                              <p:par>
                                <p:cTn id="20" presetID="8" presetClass="emph" presetSubtype="0" fill="hold" grpId="1" nodeType="withEffect">
                                  <p:stCondLst>
                                    <p:cond delay="0"/>
                                  </p:stCondLst>
                                  <p:iterate type="lt">
                                    <p:tmPct val="0"/>
                                  </p:iterate>
                                  <p:childTnLst>
                                    <p:animRot by="21600000">
                                      <p:cBhvr>
                                        <p:cTn id="21" dur="2000" fill="hold"/>
                                        <p:tgtEl>
                                          <p:spTgt spid="42002"/>
                                        </p:tgtEl>
                                        <p:attrNameLst>
                                          <p:attrName>r</p:attrName>
                                        </p:attrNameLst>
                                      </p:cBhvr>
                                    </p:animRot>
                                  </p:childTnLst>
                                </p:cTn>
                              </p:par>
                            </p:childTnLst>
                          </p:cTn>
                        </p:par>
                        <p:par>
                          <p:cTn id="22" fill="hold" nodeType="afterGroup">
                            <p:stCondLst>
                              <p:cond delay="4000"/>
                            </p:stCondLst>
                            <p:childTnLst>
                              <p:par>
                                <p:cTn id="23" presetID="45" presetClass="entr" presetSubtype="0" fill="hold" grpId="0" nodeType="afterEffect">
                                  <p:stCondLst>
                                    <p:cond delay="0"/>
                                  </p:stCondLst>
                                  <p:iterate type="lt">
                                    <p:tmPct val="10000"/>
                                  </p:iterate>
                                  <p:childTnLst>
                                    <p:set>
                                      <p:cBhvr>
                                        <p:cTn id="24" dur="1" fill="hold">
                                          <p:stCondLst>
                                            <p:cond delay="0"/>
                                          </p:stCondLst>
                                        </p:cTn>
                                        <p:tgtEl>
                                          <p:spTgt spid="41993"/>
                                        </p:tgtEl>
                                        <p:attrNameLst>
                                          <p:attrName>style.visibility</p:attrName>
                                        </p:attrNameLst>
                                      </p:cBhvr>
                                      <p:to>
                                        <p:strVal val="visible"/>
                                      </p:to>
                                    </p:set>
                                    <p:animEffect transition="in" filter="fade">
                                      <p:cBhvr>
                                        <p:cTn id="25" dur="2000"/>
                                        <p:tgtEl>
                                          <p:spTgt spid="41993"/>
                                        </p:tgtEl>
                                      </p:cBhvr>
                                    </p:animEffect>
                                    <p:anim calcmode="lin" valueType="num">
                                      <p:cBhvr>
                                        <p:cTn id="26" dur="2000" fill="hold"/>
                                        <p:tgtEl>
                                          <p:spTgt spid="41993"/>
                                        </p:tgtEl>
                                        <p:attrNameLst>
                                          <p:attrName>ppt_w</p:attrName>
                                        </p:attrNameLst>
                                      </p:cBhvr>
                                      <p:tavLst>
                                        <p:tav tm="0" fmla="#ppt_w*sin(2.5*pi*$)">
                                          <p:val>
                                            <p:fltVal val="0"/>
                                          </p:val>
                                        </p:tav>
                                        <p:tav tm="100000">
                                          <p:val>
                                            <p:fltVal val="1"/>
                                          </p:val>
                                        </p:tav>
                                      </p:tavLst>
                                    </p:anim>
                                    <p:anim calcmode="lin" valueType="num">
                                      <p:cBhvr>
                                        <p:cTn id="27" dur="2000" fill="hold"/>
                                        <p:tgtEl>
                                          <p:spTgt spid="41993"/>
                                        </p:tgtEl>
                                        <p:attrNameLst>
                                          <p:attrName>ppt_h</p:attrName>
                                        </p:attrNameLst>
                                      </p:cBhvr>
                                      <p:tavLst>
                                        <p:tav tm="0">
                                          <p:val>
                                            <p:strVal val="#ppt_h"/>
                                          </p:val>
                                        </p:tav>
                                        <p:tav tm="100000">
                                          <p:val>
                                            <p:strVal val="#ppt_h"/>
                                          </p:val>
                                        </p:tav>
                                      </p:tavLst>
                                    </p:anim>
                                  </p:childTnLst>
                                </p:cTn>
                              </p:par>
                              <p:par>
                                <p:cTn id="28" presetID="47" presetClass="entr" presetSubtype="0" fill="hold" nodeType="withEffect">
                                  <p:stCondLst>
                                    <p:cond delay="0"/>
                                  </p:stCondLst>
                                  <p:childTnLst>
                                    <p:set>
                                      <p:cBhvr>
                                        <p:cTn id="29" dur="1" fill="hold">
                                          <p:stCondLst>
                                            <p:cond delay="0"/>
                                          </p:stCondLst>
                                        </p:cTn>
                                        <p:tgtEl>
                                          <p:spTgt spid="41991">
                                            <p:txEl>
                                              <p:pRg st="0" end="0"/>
                                            </p:txEl>
                                          </p:spTgt>
                                        </p:tgtEl>
                                        <p:attrNameLst>
                                          <p:attrName>style.visibility</p:attrName>
                                        </p:attrNameLst>
                                      </p:cBhvr>
                                      <p:to>
                                        <p:strVal val="visible"/>
                                      </p:to>
                                    </p:set>
                                    <p:animEffect transition="in" filter="fade">
                                      <p:cBhvr>
                                        <p:cTn id="30" dur="2000"/>
                                        <p:tgtEl>
                                          <p:spTgt spid="41991">
                                            <p:txEl>
                                              <p:pRg st="0" end="0"/>
                                            </p:txEl>
                                          </p:spTgt>
                                        </p:tgtEl>
                                      </p:cBhvr>
                                    </p:animEffect>
                                    <p:anim calcmode="lin" valueType="num">
                                      <p:cBhvr>
                                        <p:cTn id="31" dur="2000" fill="hold"/>
                                        <p:tgtEl>
                                          <p:spTgt spid="41991">
                                            <p:txEl>
                                              <p:pRg st="0" end="0"/>
                                            </p:txEl>
                                          </p:spTgt>
                                        </p:tgtEl>
                                        <p:attrNameLst>
                                          <p:attrName>ppt_x</p:attrName>
                                        </p:attrNameLst>
                                      </p:cBhvr>
                                      <p:tavLst>
                                        <p:tav tm="0">
                                          <p:val>
                                            <p:strVal val="#ppt_x"/>
                                          </p:val>
                                        </p:tav>
                                        <p:tav tm="100000">
                                          <p:val>
                                            <p:strVal val="#ppt_x"/>
                                          </p:val>
                                        </p:tav>
                                      </p:tavLst>
                                    </p:anim>
                                    <p:anim calcmode="lin" valueType="num">
                                      <p:cBhvr>
                                        <p:cTn id="32" dur="2000" fill="hold"/>
                                        <p:tgtEl>
                                          <p:spTgt spid="41991">
                                            <p:txEl>
                                              <p:pRg st="0" end="0"/>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41991">
                                            <p:txEl>
                                              <p:pRg st="1" end="1"/>
                                            </p:txEl>
                                          </p:spTgt>
                                        </p:tgtEl>
                                        <p:attrNameLst>
                                          <p:attrName>style.visibility</p:attrName>
                                        </p:attrNameLst>
                                      </p:cBhvr>
                                      <p:to>
                                        <p:strVal val="visible"/>
                                      </p:to>
                                    </p:set>
                                    <p:animEffect transition="in" filter="fade">
                                      <p:cBhvr>
                                        <p:cTn id="35" dur="2000"/>
                                        <p:tgtEl>
                                          <p:spTgt spid="41991">
                                            <p:txEl>
                                              <p:pRg st="1" end="1"/>
                                            </p:txEl>
                                          </p:spTgt>
                                        </p:tgtEl>
                                      </p:cBhvr>
                                    </p:animEffect>
                                    <p:anim calcmode="lin" valueType="num">
                                      <p:cBhvr>
                                        <p:cTn id="36" dur="2000" fill="hold"/>
                                        <p:tgtEl>
                                          <p:spTgt spid="41991">
                                            <p:txEl>
                                              <p:pRg st="1" end="1"/>
                                            </p:txEl>
                                          </p:spTgt>
                                        </p:tgtEl>
                                        <p:attrNameLst>
                                          <p:attrName>ppt_x</p:attrName>
                                        </p:attrNameLst>
                                      </p:cBhvr>
                                      <p:tavLst>
                                        <p:tav tm="0">
                                          <p:val>
                                            <p:strVal val="#ppt_x"/>
                                          </p:val>
                                        </p:tav>
                                        <p:tav tm="100000">
                                          <p:val>
                                            <p:strVal val="#ppt_x"/>
                                          </p:val>
                                        </p:tav>
                                      </p:tavLst>
                                    </p:anim>
                                    <p:anim calcmode="lin" valueType="num">
                                      <p:cBhvr>
                                        <p:cTn id="37" dur="2000" fill="hold"/>
                                        <p:tgtEl>
                                          <p:spTgt spid="41991">
                                            <p:txEl>
                                              <p:pRg st="1" end="1"/>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1991">
                                            <p:txEl>
                                              <p:pRg st="2" end="2"/>
                                            </p:txEl>
                                          </p:spTgt>
                                        </p:tgtEl>
                                        <p:attrNameLst>
                                          <p:attrName>style.visibility</p:attrName>
                                        </p:attrNameLst>
                                      </p:cBhvr>
                                      <p:to>
                                        <p:strVal val="visible"/>
                                      </p:to>
                                    </p:set>
                                    <p:animEffect transition="in" filter="fade">
                                      <p:cBhvr>
                                        <p:cTn id="40" dur="2000"/>
                                        <p:tgtEl>
                                          <p:spTgt spid="41991">
                                            <p:txEl>
                                              <p:pRg st="2" end="2"/>
                                            </p:txEl>
                                          </p:spTgt>
                                        </p:tgtEl>
                                      </p:cBhvr>
                                    </p:animEffect>
                                    <p:anim calcmode="lin" valueType="num">
                                      <p:cBhvr>
                                        <p:cTn id="41" dur="2000" fill="hold"/>
                                        <p:tgtEl>
                                          <p:spTgt spid="41991">
                                            <p:txEl>
                                              <p:pRg st="2" end="2"/>
                                            </p:txEl>
                                          </p:spTgt>
                                        </p:tgtEl>
                                        <p:attrNameLst>
                                          <p:attrName>ppt_x</p:attrName>
                                        </p:attrNameLst>
                                      </p:cBhvr>
                                      <p:tavLst>
                                        <p:tav tm="0">
                                          <p:val>
                                            <p:strVal val="#ppt_x"/>
                                          </p:val>
                                        </p:tav>
                                        <p:tav tm="100000">
                                          <p:val>
                                            <p:strVal val="#ppt_x"/>
                                          </p:val>
                                        </p:tav>
                                      </p:tavLst>
                                    </p:anim>
                                    <p:anim calcmode="lin" valueType="num">
                                      <p:cBhvr>
                                        <p:cTn id="42" dur="2000" fill="hold"/>
                                        <p:tgtEl>
                                          <p:spTgt spid="41991">
                                            <p:txEl>
                                              <p:pRg st="2" end="2"/>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1991">
                                            <p:txEl>
                                              <p:pRg st="3" end="3"/>
                                            </p:txEl>
                                          </p:spTgt>
                                        </p:tgtEl>
                                        <p:attrNameLst>
                                          <p:attrName>style.visibility</p:attrName>
                                        </p:attrNameLst>
                                      </p:cBhvr>
                                      <p:to>
                                        <p:strVal val="visible"/>
                                      </p:to>
                                    </p:set>
                                    <p:animEffect transition="in" filter="fade">
                                      <p:cBhvr>
                                        <p:cTn id="45" dur="2000"/>
                                        <p:tgtEl>
                                          <p:spTgt spid="41991">
                                            <p:txEl>
                                              <p:pRg st="3" end="3"/>
                                            </p:txEl>
                                          </p:spTgt>
                                        </p:tgtEl>
                                      </p:cBhvr>
                                    </p:animEffect>
                                    <p:anim calcmode="lin" valueType="num">
                                      <p:cBhvr>
                                        <p:cTn id="46" dur="2000" fill="hold"/>
                                        <p:tgtEl>
                                          <p:spTgt spid="41991">
                                            <p:txEl>
                                              <p:pRg st="3" end="3"/>
                                            </p:txEl>
                                          </p:spTgt>
                                        </p:tgtEl>
                                        <p:attrNameLst>
                                          <p:attrName>ppt_x</p:attrName>
                                        </p:attrNameLst>
                                      </p:cBhvr>
                                      <p:tavLst>
                                        <p:tav tm="0">
                                          <p:val>
                                            <p:strVal val="#ppt_x"/>
                                          </p:val>
                                        </p:tav>
                                        <p:tav tm="100000">
                                          <p:val>
                                            <p:strVal val="#ppt_x"/>
                                          </p:val>
                                        </p:tav>
                                      </p:tavLst>
                                    </p:anim>
                                    <p:anim calcmode="lin" valueType="num">
                                      <p:cBhvr>
                                        <p:cTn id="47" dur="2000" fill="hold"/>
                                        <p:tgtEl>
                                          <p:spTgt spid="41991">
                                            <p:txEl>
                                              <p:pRg st="3" end="3"/>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41991">
                                            <p:txEl>
                                              <p:pRg st="4" end="4"/>
                                            </p:txEl>
                                          </p:spTgt>
                                        </p:tgtEl>
                                        <p:attrNameLst>
                                          <p:attrName>style.visibility</p:attrName>
                                        </p:attrNameLst>
                                      </p:cBhvr>
                                      <p:to>
                                        <p:strVal val="visible"/>
                                      </p:to>
                                    </p:set>
                                    <p:animEffect transition="in" filter="fade">
                                      <p:cBhvr>
                                        <p:cTn id="50" dur="2000"/>
                                        <p:tgtEl>
                                          <p:spTgt spid="41991">
                                            <p:txEl>
                                              <p:pRg st="4" end="4"/>
                                            </p:txEl>
                                          </p:spTgt>
                                        </p:tgtEl>
                                      </p:cBhvr>
                                    </p:animEffect>
                                    <p:anim calcmode="lin" valueType="num">
                                      <p:cBhvr>
                                        <p:cTn id="51" dur="2000" fill="hold"/>
                                        <p:tgtEl>
                                          <p:spTgt spid="41991">
                                            <p:txEl>
                                              <p:pRg st="4" end="4"/>
                                            </p:txEl>
                                          </p:spTgt>
                                        </p:tgtEl>
                                        <p:attrNameLst>
                                          <p:attrName>ppt_x</p:attrName>
                                        </p:attrNameLst>
                                      </p:cBhvr>
                                      <p:tavLst>
                                        <p:tav tm="0">
                                          <p:val>
                                            <p:strVal val="#ppt_x"/>
                                          </p:val>
                                        </p:tav>
                                        <p:tav tm="100000">
                                          <p:val>
                                            <p:strVal val="#ppt_x"/>
                                          </p:val>
                                        </p:tav>
                                      </p:tavLst>
                                    </p:anim>
                                    <p:anim calcmode="lin" valueType="num">
                                      <p:cBhvr>
                                        <p:cTn id="52" dur="2000" fill="hold"/>
                                        <p:tgtEl>
                                          <p:spTgt spid="41991">
                                            <p:txEl>
                                              <p:pRg st="4" end="4"/>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41991">
                                            <p:txEl>
                                              <p:pRg st="5" end="5"/>
                                            </p:txEl>
                                          </p:spTgt>
                                        </p:tgtEl>
                                        <p:attrNameLst>
                                          <p:attrName>style.visibility</p:attrName>
                                        </p:attrNameLst>
                                      </p:cBhvr>
                                      <p:to>
                                        <p:strVal val="visible"/>
                                      </p:to>
                                    </p:set>
                                    <p:animEffect transition="in" filter="fade">
                                      <p:cBhvr>
                                        <p:cTn id="55" dur="2000"/>
                                        <p:tgtEl>
                                          <p:spTgt spid="41991">
                                            <p:txEl>
                                              <p:pRg st="5" end="5"/>
                                            </p:txEl>
                                          </p:spTgt>
                                        </p:tgtEl>
                                      </p:cBhvr>
                                    </p:animEffect>
                                    <p:anim calcmode="lin" valueType="num">
                                      <p:cBhvr>
                                        <p:cTn id="56" dur="2000" fill="hold"/>
                                        <p:tgtEl>
                                          <p:spTgt spid="41991">
                                            <p:txEl>
                                              <p:pRg st="5" end="5"/>
                                            </p:txEl>
                                          </p:spTgt>
                                        </p:tgtEl>
                                        <p:attrNameLst>
                                          <p:attrName>ppt_x</p:attrName>
                                        </p:attrNameLst>
                                      </p:cBhvr>
                                      <p:tavLst>
                                        <p:tav tm="0">
                                          <p:val>
                                            <p:strVal val="#ppt_x"/>
                                          </p:val>
                                        </p:tav>
                                        <p:tav tm="100000">
                                          <p:val>
                                            <p:strVal val="#ppt_x"/>
                                          </p:val>
                                        </p:tav>
                                      </p:tavLst>
                                    </p:anim>
                                    <p:anim calcmode="lin" valueType="num">
                                      <p:cBhvr>
                                        <p:cTn id="57" dur="2000" fill="hold"/>
                                        <p:tgtEl>
                                          <p:spTgt spid="419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Graphic spid="2" grpId="0">
        <p:bldAsOne/>
      </p:bldGraphic>
      <p:bldGraphic spid="2" grpId="1">
        <p:bldAsOne/>
      </p:bldGraphic>
      <p:bldP spid="42002" grpId="0" animBg="1"/>
      <p:bldP spid="4200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isdome at Work.tiff"/>
          <p:cNvPicPr>
            <a:picLocks noGrp="1" noChangeAspect="1"/>
          </p:cNvPicPr>
          <p:nvPr>
            <p:ph sz="half" idx="4294967295"/>
          </p:nvPr>
        </p:nvPicPr>
        <p:blipFill rotWithShape="1">
          <a:blip r:embed="rId2">
            <a:extLst>
              <a:ext uri="{28A0092B-C50C-407E-A947-70E740481C1C}">
                <a14:useLocalDpi xmlns:a14="http://schemas.microsoft.com/office/drawing/2010/main" xmlns="" val="0"/>
              </a:ext>
            </a:extLst>
          </a:blip>
          <a:srcRect l="5791" r="5267"/>
          <a:stretch/>
        </p:blipFill>
        <p:spPr>
          <a:xfrm>
            <a:off x="0" y="0"/>
            <a:ext cx="6807200" cy="3611563"/>
          </a:xfrm>
        </p:spPr>
      </p:pic>
      <p:pic>
        <p:nvPicPr>
          <p:cNvPr id="6"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t="12360"/>
          <a:stretch>
            <a:fillRect/>
          </a:stretch>
        </p:blipFill>
        <p:spPr bwMode="auto">
          <a:xfrm>
            <a:off x="0" y="4293769"/>
            <a:ext cx="9144001" cy="2564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114647" y="3924437"/>
            <a:ext cx="3162490" cy="400110"/>
          </a:xfrm>
          <a:prstGeom prst="rect">
            <a:avLst/>
          </a:prstGeom>
          <a:noFill/>
        </p:spPr>
        <p:txBody>
          <a:bodyPr wrap="square" rtlCol="0">
            <a:spAutoFit/>
          </a:bodyPr>
          <a:lstStyle/>
          <a:p>
            <a:r>
              <a:rPr lang="en-US" sz="2000" dirty="0" smtClean="0"/>
              <a:t>Multnomah County Library</a:t>
            </a:r>
            <a:endParaRPr lang="en-US" sz="2000" dirty="0"/>
          </a:p>
        </p:txBody>
      </p:sp>
    </p:spTree>
    <p:extLst>
      <p:ext uri="{BB962C8B-B14F-4D97-AF65-F5344CB8AC3E}">
        <p14:creationId xmlns:p14="http://schemas.microsoft.com/office/powerpoint/2010/main" xmlns="" val="1411955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RH-God4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5075" y="977843"/>
            <a:ext cx="3375025" cy="512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275736" y="977843"/>
            <a:ext cx="3552557" cy="5245246"/>
          </a:xfrm>
          <a:prstGeom prst="rect">
            <a:avLst/>
          </a:prstGeom>
        </p:spPr>
      </p:pic>
    </p:spTree>
    <p:extLst>
      <p:ext uri="{BB962C8B-B14F-4D97-AF65-F5344CB8AC3E}">
        <p14:creationId xmlns:p14="http://schemas.microsoft.com/office/powerpoint/2010/main" xmlns="" val="180888903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4294967295"/>
          </p:nvPr>
        </p:nvSpPr>
        <p:spPr>
          <a:xfrm>
            <a:off x="457200" y="1600200"/>
            <a:ext cx="8229600" cy="4525963"/>
          </a:xfrm>
          <a:prstGeom prst="rect">
            <a:avLst/>
          </a:prstGeo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ndParaRPr>
          </a:p>
        </p:txBody>
      </p:sp>
      <p:pic>
        <p:nvPicPr>
          <p:cNvPr id="2457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13" t="10648" r="7813" b="11838"/>
          <a:stretch>
            <a:fillRect/>
          </a:stretch>
        </p:blipFill>
        <p:spPr bwMode="auto">
          <a:xfrm>
            <a:off x="0" y="0"/>
            <a:ext cx="932767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9807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2598171259"/>
              </p:ext>
            </p:extLst>
          </p:nvPr>
        </p:nvGraphicFramePr>
        <p:xfrm>
          <a:off x="0" y="0"/>
          <a:ext cx="10394739" cy="5709078"/>
        </p:xfrm>
        <a:graphic>
          <a:graphicData uri="http://schemas.openxmlformats.org/presentationml/2006/ole">
            <p:oleObj spid="_x0000_s39958" name="Document" r:id="rId3" imgW="9651645" imgH="5600494" progId="Word.Document.12">
              <p:embed/>
            </p:oleObj>
          </a:graphicData>
        </a:graphic>
      </p:graphicFrame>
    </p:spTree>
    <p:extLst>
      <p:ext uri="{BB962C8B-B14F-4D97-AF65-F5344CB8AC3E}">
        <p14:creationId xmlns:p14="http://schemas.microsoft.com/office/powerpoint/2010/main" xmlns="" val="961342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Work Group Instructions</a:t>
            </a:r>
            <a:endParaRPr lang="en-US" dirty="0"/>
          </a:p>
        </p:txBody>
      </p:sp>
      <p:sp>
        <p:nvSpPr>
          <p:cNvPr id="7" name="Content Placeholder 6"/>
          <p:cNvSpPr>
            <a:spLocks noGrp="1"/>
          </p:cNvSpPr>
          <p:nvPr>
            <p:ph idx="1"/>
          </p:nvPr>
        </p:nvSpPr>
        <p:spPr>
          <a:xfrm>
            <a:off x="457200" y="1600200"/>
            <a:ext cx="8229600" cy="5008359"/>
          </a:xfrm>
        </p:spPr>
        <p:txBody>
          <a:bodyPr>
            <a:normAutofit fontScale="32500" lnSpcReduction="20000"/>
          </a:bodyPr>
          <a:lstStyle/>
          <a:p>
            <a:pPr marL="0" indent="0">
              <a:buNone/>
            </a:pPr>
            <a:endParaRPr lang="en-US" sz="5500" dirty="0"/>
          </a:p>
          <a:p>
            <a:pPr lvl="0"/>
            <a:r>
              <a:rPr lang="en-US" sz="5500" dirty="0"/>
              <a:t>Join a group focused on one of the five domains of the brain healthy lifestyle</a:t>
            </a:r>
            <a:r>
              <a:rPr lang="en-US" sz="5500" dirty="0" smtClean="0"/>
              <a:t>.</a:t>
            </a:r>
            <a:endParaRPr lang="en-US" sz="5500" dirty="0"/>
          </a:p>
          <a:p>
            <a:pPr marL="0" indent="0">
              <a:buNone/>
            </a:pPr>
            <a:endParaRPr lang="en-US" sz="5500" dirty="0"/>
          </a:p>
          <a:p>
            <a:pPr lvl="0"/>
            <a:r>
              <a:rPr lang="en-US" sz="5500" dirty="0"/>
              <a:t>Select a recorder and a reporter for the group.	</a:t>
            </a:r>
            <a:r>
              <a:rPr lang="en-US" sz="5500" b="1" dirty="0"/>
              <a:t>5 </a:t>
            </a:r>
            <a:r>
              <a:rPr lang="en-US" sz="5500" b="1" dirty="0" err="1" smtClean="0"/>
              <a:t>mins</a:t>
            </a:r>
            <a:endParaRPr lang="en-US" sz="5500" dirty="0"/>
          </a:p>
          <a:p>
            <a:pPr marL="0" indent="0">
              <a:buNone/>
            </a:pPr>
            <a:endParaRPr lang="en-US" sz="5500" dirty="0"/>
          </a:p>
          <a:p>
            <a:pPr lvl="0"/>
            <a:r>
              <a:rPr lang="en-US" sz="5500" dirty="0"/>
              <a:t>Identify/ define an outcome(s) that your Library as Brain Health Center seeks to achieve for your lifestyle domain.				</a:t>
            </a:r>
            <a:r>
              <a:rPr lang="en-US" sz="5500" b="1" dirty="0" smtClean="0"/>
              <a:t>10 </a:t>
            </a:r>
            <a:r>
              <a:rPr lang="en-US" sz="5500" b="1" dirty="0" err="1" smtClean="0"/>
              <a:t>mins</a:t>
            </a:r>
            <a:endParaRPr lang="en-US" sz="5500" dirty="0"/>
          </a:p>
          <a:p>
            <a:pPr marL="0" indent="0">
              <a:buNone/>
            </a:pPr>
            <a:endParaRPr lang="en-US" sz="5500" dirty="0"/>
          </a:p>
          <a:p>
            <a:pPr lvl="0"/>
            <a:r>
              <a:rPr lang="en-US" sz="5500" dirty="0"/>
              <a:t>Brainstorm and list the “resources” (see worksheet- collections, database, websites, web-based tools and games, partners, and programs/events) that will help you achieve the outcome(s) defined above.	</a:t>
            </a:r>
            <a:r>
              <a:rPr lang="en-US" sz="5500" b="1" dirty="0" smtClean="0"/>
              <a:t>35 </a:t>
            </a:r>
            <a:r>
              <a:rPr lang="en-US" sz="5500" b="1" dirty="0" err="1" smtClean="0"/>
              <a:t>mins</a:t>
            </a:r>
            <a:endParaRPr lang="en-US" sz="5500" dirty="0"/>
          </a:p>
          <a:p>
            <a:pPr marL="0" indent="0">
              <a:buNone/>
            </a:pPr>
            <a:endParaRPr lang="en-US" sz="5500" dirty="0"/>
          </a:p>
          <a:p>
            <a:pPr lvl="0"/>
            <a:r>
              <a:rPr lang="en-US" sz="5500" dirty="0"/>
              <a:t>Define the metrics by which you will measure your success/ progress in building your Library as Brain Health Center.				</a:t>
            </a:r>
            <a:r>
              <a:rPr lang="en-US" sz="5500" b="1" dirty="0"/>
              <a:t>10 </a:t>
            </a:r>
            <a:r>
              <a:rPr lang="en-US" sz="5500" b="1" dirty="0" err="1" smtClean="0"/>
              <a:t>mins</a:t>
            </a:r>
            <a:endParaRPr lang="en-US" sz="5500" dirty="0"/>
          </a:p>
          <a:p>
            <a:pPr marL="0" indent="0">
              <a:buNone/>
            </a:pPr>
            <a:endParaRPr lang="en-US" sz="5500" dirty="0"/>
          </a:p>
          <a:p>
            <a:pPr lvl="0"/>
            <a:r>
              <a:rPr lang="en-US" sz="5500" dirty="0"/>
              <a:t>Prepare your key findings, strategies, gaps and recommended next steps for presentation to the full group.					</a:t>
            </a:r>
            <a:r>
              <a:rPr lang="en-US" sz="5500" b="1" dirty="0" smtClean="0"/>
              <a:t>15 </a:t>
            </a:r>
            <a:r>
              <a:rPr lang="en-US" sz="5500" b="1" dirty="0" err="1" smtClean="0"/>
              <a:t>mins</a:t>
            </a:r>
            <a:r>
              <a:rPr lang="en-US" sz="5500" dirty="0"/>
              <a:t>	</a:t>
            </a:r>
          </a:p>
          <a:p>
            <a:endParaRPr lang="en-US" dirty="0"/>
          </a:p>
        </p:txBody>
      </p:sp>
    </p:spTree>
    <p:extLst>
      <p:ext uri="{BB962C8B-B14F-4D97-AF65-F5344CB8AC3E}">
        <p14:creationId xmlns:p14="http://schemas.microsoft.com/office/powerpoint/2010/main" xmlns="" val="3946237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idx="4294967295"/>
          </p:nvPr>
        </p:nvSpPr>
        <p:spPr/>
        <p:txBody>
          <a:bodyPr/>
          <a:lstStyle/>
          <a:p>
            <a:pPr>
              <a:defRPr/>
            </a:pPr>
            <a:r>
              <a:rPr lang="en-US">
                <a:latin typeface="Arial" charset="0"/>
              </a:rPr>
              <a:t>Questions? Aha</a:t>
            </a:r>
            <a:r>
              <a:rPr lang="ja-JP" altLang="en-US">
                <a:latin typeface="Arial" charset="0"/>
              </a:rPr>
              <a:t>’</a:t>
            </a:r>
            <a:r>
              <a:rPr lang="en-US" altLang="ja-JP">
                <a:latin typeface="Arial" charset="0"/>
              </a:rPr>
              <a:t>s!</a:t>
            </a:r>
            <a:endParaRPr lang="en-US">
              <a:latin typeface="Arial" charset="0"/>
            </a:endParaRPr>
          </a:p>
        </p:txBody>
      </p:sp>
      <p:pic>
        <p:nvPicPr>
          <p:cNvPr id="69634" name="Picture 7" descr="question-graphic"/>
          <p:cNvPicPr>
            <a:picLocks noGrp="1" noChangeAspect="1" noChangeArrowheads="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a:xfrm>
            <a:off x="457200" y="1849438"/>
            <a:ext cx="4038600" cy="4027487"/>
          </a:xfrm>
        </p:spPr>
      </p:pic>
      <p:pic>
        <p:nvPicPr>
          <p:cNvPr id="69635" name="Picture 8" descr="lightbulb_idea[1]"/>
          <p:cNvPicPr>
            <a:picLocks noGrp="1" noChangeAspect="1" noChangeArrowheads="1"/>
          </p:cNvPicPr>
          <p:nvPr>
            <p:ph sz="half" idx="4294967295"/>
          </p:nvPr>
        </p:nvPicPr>
        <p:blipFill>
          <a:blip r:embed="rId4">
            <a:extLst>
              <a:ext uri="{28A0092B-C50C-407E-A947-70E740481C1C}">
                <a14:useLocalDpi xmlns:a14="http://schemas.microsoft.com/office/drawing/2010/main" xmlns="" val="0"/>
              </a:ext>
            </a:extLst>
          </a:blip>
          <a:srcRect/>
          <a:stretch>
            <a:fillRect/>
          </a:stretch>
        </p:blipFill>
        <p:spPr>
          <a:xfrm>
            <a:off x="5448300" y="2643188"/>
            <a:ext cx="2438400" cy="2438400"/>
          </a:xfrm>
        </p:spPr>
      </p:pic>
    </p:spTree>
    <p:extLst>
      <p:ext uri="{BB962C8B-B14F-4D97-AF65-F5344CB8AC3E}">
        <p14:creationId xmlns:p14="http://schemas.microsoft.com/office/powerpoint/2010/main" xmlns="" val="45929421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atin typeface="Calibri" charset="0"/>
              </a:rPr>
              <a:t/>
            </a:r>
            <a:br>
              <a:rPr lang="en-US">
                <a:latin typeface="Calibri" charset="0"/>
              </a:rPr>
            </a:br>
            <a:r>
              <a:rPr lang="en-US">
                <a:latin typeface="Calibri" charset="0"/>
              </a:rPr>
              <a:t>For more information, </a:t>
            </a:r>
            <a:br>
              <a:rPr lang="en-US">
                <a:latin typeface="Calibri" charset="0"/>
              </a:rPr>
            </a:br>
            <a:r>
              <a:rPr lang="en-US">
                <a:latin typeface="Calibri" charset="0"/>
              </a:rPr>
              <a:t>please contact</a:t>
            </a:r>
          </a:p>
        </p:txBody>
      </p:sp>
      <p:sp>
        <p:nvSpPr>
          <p:cNvPr id="3" name="Subtitle 2"/>
          <p:cNvSpPr>
            <a:spLocks noGrp="1"/>
          </p:cNvSpPr>
          <p:nvPr>
            <p:ph type="subTitle" idx="1"/>
          </p:nvPr>
        </p:nvSpPr>
        <p:spPr/>
        <p:txBody>
          <a:bodyPr>
            <a:normAutofit fontScale="70000" lnSpcReduction="20000"/>
          </a:bodyPr>
          <a:lstStyle/>
          <a:p>
            <a:pPr eaLnBrk="1" fontAlgn="auto" hangingPunct="1">
              <a:spcAft>
                <a:spcPts val="0"/>
              </a:spcAft>
              <a:buFont typeface="Arial" pitchFamily="34" charset="0"/>
              <a:buNone/>
              <a:defRPr/>
            </a:pPr>
            <a:endParaRPr lang="en-US" dirty="0" smtClean="0">
              <a:ea typeface="+mn-ea"/>
              <a:cs typeface="+mn-cs"/>
            </a:endParaRPr>
          </a:p>
          <a:p>
            <a:pPr eaLnBrk="1" fontAlgn="auto" hangingPunct="1">
              <a:spcAft>
                <a:spcPts val="0"/>
              </a:spcAft>
              <a:buFont typeface="Arial" pitchFamily="34" charset="0"/>
              <a:buNone/>
              <a:defRPr/>
            </a:pPr>
            <a:r>
              <a:rPr lang="en-US" dirty="0" smtClean="0">
                <a:ea typeface="+mn-ea"/>
                <a:cs typeface="+mn-cs"/>
              </a:rPr>
              <a:t>Stephen Ristau</a:t>
            </a:r>
          </a:p>
          <a:p>
            <a:pPr eaLnBrk="1" fontAlgn="auto" hangingPunct="1">
              <a:spcAft>
                <a:spcPts val="0"/>
              </a:spcAft>
              <a:buFont typeface="Arial" pitchFamily="34" charset="0"/>
              <a:buNone/>
              <a:defRPr/>
            </a:pPr>
            <a:r>
              <a:rPr lang="en-US" dirty="0" err="1" smtClean="0">
                <a:ea typeface="+mn-ea"/>
                <a:cs typeface="+mn-cs"/>
              </a:rPr>
              <a:t>PurposeWork</a:t>
            </a:r>
            <a:endParaRPr lang="en-US" dirty="0" smtClean="0">
              <a:ea typeface="+mn-ea"/>
              <a:cs typeface="+mn-cs"/>
            </a:endParaRPr>
          </a:p>
          <a:p>
            <a:pPr eaLnBrk="1" fontAlgn="auto" hangingPunct="1">
              <a:spcAft>
                <a:spcPts val="0"/>
              </a:spcAft>
              <a:buFont typeface="Arial" pitchFamily="34" charset="0"/>
              <a:buNone/>
              <a:defRPr/>
            </a:pPr>
            <a:r>
              <a:rPr lang="en-US" dirty="0" smtClean="0">
                <a:ea typeface="+mn-ea"/>
                <a:cs typeface="+mn-cs"/>
                <a:hlinkClick r:id="rId2"/>
              </a:rPr>
              <a:t>stephenristau@gmail.com</a:t>
            </a:r>
            <a:endParaRPr lang="en-US" dirty="0" smtClean="0">
              <a:ea typeface="+mn-ea"/>
              <a:cs typeface="+mn-cs"/>
            </a:endParaRPr>
          </a:p>
          <a:p>
            <a:pPr eaLnBrk="1" fontAlgn="auto" hangingPunct="1">
              <a:spcAft>
                <a:spcPts val="0"/>
              </a:spcAft>
              <a:buFont typeface="Arial" pitchFamily="34" charset="0"/>
              <a:buNone/>
              <a:defRPr/>
            </a:pPr>
            <a:r>
              <a:rPr lang="en-US" dirty="0" smtClean="0">
                <a:ea typeface="+mn-ea"/>
                <a:cs typeface="+mn-cs"/>
              </a:rPr>
              <a:t>503-281-4305</a:t>
            </a:r>
          </a:p>
        </p:txBody>
      </p:sp>
      <p:pic>
        <p:nvPicPr>
          <p:cNvPr id="36867" name="Picture 1" descr="Mt Hood.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762000"/>
            <a:ext cx="3052763"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465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0" y="304800"/>
            <a:ext cx="9144000" cy="1143000"/>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sz="4000">
                <a:latin typeface="Arial" charset="0"/>
                <a:ea typeface="ＭＳ Ｐゴシック" charset="0"/>
              </a:rPr>
              <a:t>SIX P</a:t>
            </a:r>
            <a:r>
              <a:rPr lang="ja-JP" altLang="en-US" sz="4000">
                <a:latin typeface="Arial" charset="0"/>
                <a:ea typeface="ＭＳ Ｐゴシック" charset="0"/>
              </a:rPr>
              <a:t>’</a:t>
            </a:r>
            <a:r>
              <a:rPr lang="en-US" sz="4000">
                <a:latin typeface="Arial" charset="0"/>
                <a:ea typeface="ＭＳ Ｐゴシック" charset="0"/>
              </a:rPr>
              <a:t>s OF LIBRARY INNOVATION</a:t>
            </a:r>
          </a:p>
        </p:txBody>
      </p:sp>
      <p:sp>
        <p:nvSpPr>
          <p:cNvPr id="82947" name="Content Placeholder 2"/>
          <p:cNvSpPr>
            <a:spLocks noGrp="1"/>
          </p:cNvSpPr>
          <p:nvPr>
            <p:ph idx="4294967295"/>
          </p:nvPr>
        </p:nvSpPr>
        <p:spPr>
          <a:xfrm>
            <a:off x="533400" y="1600200"/>
            <a:ext cx="8229600" cy="4525963"/>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rPr>
              <a:t>Philosophy</a:t>
            </a:r>
          </a:p>
          <a:p>
            <a:pPr>
              <a:defRPr/>
            </a:pPr>
            <a:r>
              <a:rPr lang="en-US">
                <a:latin typeface="Arial" charset="0"/>
                <a:ea typeface="ＭＳ Ｐゴシック" charset="0"/>
              </a:rPr>
              <a:t>Partnerships</a:t>
            </a:r>
          </a:p>
          <a:p>
            <a:pPr>
              <a:defRPr/>
            </a:pPr>
            <a:r>
              <a:rPr lang="en-US">
                <a:latin typeface="Arial" charset="0"/>
                <a:ea typeface="ＭＳ Ｐゴシック" charset="0"/>
              </a:rPr>
              <a:t>Programs</a:t>
            </a:r>
          </a:p>
          <a:p>
            <a:pPr>
              <a:defRPr/>
            </a:pPr>
            <a:r>
              <a:rPr lang="en-US">
                <a:latin typeface="Arial" charset="0"/>
                <a:ea typeface="ＭＳ Ｐゴシック" charset="0"/>
              </a:rPr>
              <a:t>Place</a:t>
            </a:r>
          </a:p>
          <a:p>
            <a:pPr>
              <a:defRPr/>
            </a:pPr>
            <a:r>
              <a:rPr lang="en-US">
                <a:latin typeface="Arial" charset="0"/>
                <a:ea typeface="ＭＳ Ｐゴシック" charset="0"/>
              </a:rPr>
              <a:t>Promotion</a:t>
            </a:r>
          </a:p>
          <a:p>
            <a:pPr>
              <a:defRPr/>
            </a:pPr>
            <a:r>
              <a:rPr lang="en-US">
                <a:latin typeface="Arial" charset="0"/>
                <a:ea typeface="ＭＳ Ｐゴシック" charset="0"/>
              </a:rPr>
              <a:t>Position</a:t>
            </a:r>
          </a:p>
          <a:p>
            <a:pPr>
              <a:defRPr/>
            </a:pPr>
            <a:endParaRPr lang="en-US">
              <a:latin typeface="Arial" charset="0"/>
              <a:ea typeface="ＭＳ Ｐゴシック" charset="0"/>
            </a:endParaRPr>
          </a:p>
        </p:txBody>
      </p:sp>
      <p:pic>
        <p:nvPicPr>
          <p:cNvPr id="15363" name="Picture 4" descr="Week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05225" y="1600200"/>
            <a:ext cx="4048125" cy="403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3458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180" y="274638"/>
            <a:ext cx="7416620" cy="1143000"/>
          </a:xfrm>
        </p:spPr>
        <p:txBody>
          <a:bodyPr/>
          <a:lstStyle/>
          <a:p>
            <a:r>
              <a:rPr lang="en-US" dirty="0" smtClean="0"/>
              <a:t>Become a Brain Health Center</a:t>
            </a:r>
            <a:endParaRPr lang="en-US" dirty="0"/>
          </a:p>
        </p:txBody>
      </p:sp>
      <p:sp>
        <p:nvSpPr>
          <p:cNvPr id="3" name="Content Placeholder 2"/>
          <p:cNvSpPr>
            <a:spLocks noGrp="1"/>
          </p:cNvSpPr>
          <p:nvPr>
            <p:ph idx="1"/>
          </p:nvPr>
        </p:nvSpPr>
        <p:spPr>
          <a:xfrm>
            <a:off x="457200" y="1417638"/>
            <a:ext cx="8229600" cy="5242753"/>
          </a:xfrm>
        </p:spPr>
        <p:txBody>
          <a:bodyPr>
            <a:noAutofit/>
          </a:bodyPr>
          <a:lstStyle/>
          <a:p>
            <a:pPr lvl="0"/>
            <a:r>
              <a:rPr lang="en-US" sz="2200" dirty="0">
                <a:effectLst>
                  <a:outerShdw blurRad="69850" dist="43180" dir="5400000" sx="0" sy="0">
                    <a:srgbClr val="000000">
                      <a:alpha val="65000"/>
                    </a:srgbClr>
                  </a:outerShdw>
                </a:effectLst>
              </a:rPr>
              <a:t>Library staff </a:t>
            </a:r>
            <a:r>
              <a:rPr lang="en-US" sz="2200" dirty="0" smtClean="0">
                <a:effectLst>
                  <a:outerShdw blurRad="69850" dist="43180" dir="5400000" sx="0" sy="0">
                    <a:srgbClr val="000000">
                      <a:alpha val="65000"/>
                    </a:srgbClr>
                  </a:outerShdw>
                </a:effectLst>
              </a:rPr>
              <a:t>is trained </a:t>
            </a:r>
            <a:r>
              <a:rPr lang="en-US" sz="2200" dirty="0">
                <a:effectLst>
                  <a:outerShdw blurRad="69850" dist="43180" dir="5400000" sx="0" sy="0">
                    <a:srgbClr val="000000">
                      <a:alpha val="65000"/>
                    </a:srgbClr>
                  </a:outerShdw>
                </a:effectLst>
              </a:rPr>
              <a:t>to understand the basics of the human brain and the keys to a </a:t>
            </a:r>
            <a:r>
              <a:rPr lang="en-US" sz="2200" dirty="0" smtClean="0">
                <a:effectLst>
                  <a:outerShdw blurRad="69850" dist="43180" dir="5400000" sx="0" sy="0">
                    <a:srgbClr val="000000">
                      <a:alpha val="65000"/>
                    </a:srgbClr>
                  </a:outerShdw>
                </a:effectLst>
              </a:rPr>
              <a:t>brain healthy </a:t>
            </a:r>
            <a:r>
              <a:rPr lang="en-US" sz="2200" dirty="0">
                <a:effectLst>
                  <a:outerShdw blurRad="69850" dist="43180" dir="5400000" sx="0" sy="0">
                    <a:srgbClr val="000000">
                      <a:alpha val="65000"/>
                    </a:srgbClr>
                  </a:outerShdw>
                </a:effectLst>
              </a:rPr>
              <a:t>lifestyle.</a:t>
            </a:r>
            <a:endParaRPr lang="en-US" sz="2200" dirty="0"/>
          </a:p>
          <a:p>
            <a:pPr lvl="0"/>
            <a:r>
              <a:rPr lang="en-US" sz="2200" dirty="0">
                <a:effectLst>
                  <a:outerShdw blurRad="69850" dist="43180" dir="5400000" sx="0" sy="0">
                    <a:srgbClr val="000000">
                      <a:alpha val="65000"/>
                    </a:srgbClr>
                  </a:outerShdw>
                </a:effectLst>
              </a:rPr>
              <a:t>Library patrons complete a brain health lifestyle survey to </a:t>
            </a:r>
            <a:r>
              <a:rPr lang="en-US" sz="2200" dirty="0" smtClean="0">
                <a:effectLst>
                  <a:outerShdw blurRad="69850" dist="43180" dir="5400000" sx="0" sy="0">
                    <a:srgbClr val="000000">
                      <a:alpha val="65000"/>
                    </a:srgbClr>
                  </a:outerShdw>
                </a:effectLst>
              </a:rPr>
              <a:t>identify </a:t>
            </a:r>
            <a:r>
              <a:rPr lang="en-US" sz="2200" dirty="0">
                <a:effectLst>
                  <a:outerShdw blurRad="69850" dist="43180" dir="5400000" sx="0" sy="0">
                    <a:srgbClr val="000000">
                      <a:alpha val="65000"/>
                    </a:srgbClr>
                  </a:outerShdw>
                </a:effectLst>
              </a:rPr>
              <a:t>their </a:t>
            </a:r>
            <a:r>
              <a:rPr lang="en-US" sz="2200" dirty="0" smtClean="0">
                <a:effectLst>
                  <a:outerShdw blurRad="69850" dist="43180" dir="5400000" sx="0" sy="0">
                    <a:srgbClr val="000000">
                      <a:alpha val="65000"/>
                    </a:srgbClr>
                  </a:outerShdw>
                </a:effectLst>
              </a:rPr>
              <a:t>strengths/ </a:t>
            </a:r>
            <a:r>
              <a:rPr lang="en-US" sz="2200" dirty="0">
                <a:effectLst>
                  <a:outerShdw blurRad="69850" dist="43180" dir="5400000" sx="0" sy="0">
                    <a:srgbClr val="000000">
                      <a:alpha val="65000"/>
                    </a:srgbClr>
                  </a:outerShdw>
                </a:effectLst>
              </a:rPr>
              <a:t>weaknesses and design a brain health lifestyle plan.</a:t>
            </a:r>
            <a:endParaRPr lang="en-US" sz="2200" dirty="0"/>
          </a:p>
          <a:p>
            <a:pPr lvl="0"/>
            <a:r>
              <a:rPr lang="en-US" sz="2200" dirty="0">
                <a:effectLst>
                  <a:outerShdw blurRad="69850" dist="43180" dir="5400000" sx="0" sy="0">
                    <a:srgbClr val="000000">
                      <a:alpha val="65000"/>
                    </a:srgbClr>
                  </a:outerShdw>
                </a:effectLst>
              </a:rPr>
              <a:t>Library volunteers are trained </a:t>
            </a:r>
            <a:r>
              <a:rPr lang="en-US" sz="2200" dirty="0" smtClean="0">
                <a:effectLst>
                  <a:outerShdw blurRad="69850" dist="43180" dir="5400000" sx="0" sy="0">
                    <a:srgbClr val="000000">
                      <a:alpha val="65000"/>
                    </a:srgbClr>
                  </a:outerShdw>
                </a:effectLst>
              </a:rPr>
              <a:t>as </a:t>
            </a:r>
            <a:r>
              <a:rPr lang="en-US" sz="2200" dirty="0">
                <a:effectLst>
                  <a:outerShdw blurRad="69850" dist="43180" dir="5400000" sx="0" sy="0">
                    <a:srgbClr val="000000">
                      <a:alpha val="65000"/>
                    </a:srgbClr>
                  </a:outerShdw>
                </a:effectLst>
              </a:rPr>
              <a:t>“brain health ambassadors” to support patrons navigate their path to </a:t>
            </a:r>
            <a:r>
              <a:rPr lang="en-US" sz="2200" dirty="0" smtClean="0">
                <a:effectLst>
                  <a:outerShdw blurRad="69850" dist="43180" dir="5400000" sx="0" sy="0">
                    <a:srgbClr val="000000">
                      <a:alpha val="65000"/>
                    </a:srgbClr>
                  </a:outerShdw>
                </a:effectLst>
              </a:rPr>
              <a:t>healthier </a:t>
            </a:r>
            <a:r>
              <a:rPr lang="en-US" sz="2200" dirty="0">
                <a:effectLst>
                  <a:outerShdw blurRad="69850" dist="43180" dir="5400000" sx="0" sy="0">
                    <a:srgbClr val="000000">
                      <a:alpha val="65000"/>
                    </a:srgbClr>
                  </a:outerShdw>
                </a:effectLst>
              </a:rPr>
              <a:t>lifestyles.</a:t>
            </a:r>
            <a:endParaRPr lang="en-US" sz="2200" dirty="0"/>
          </a:p>
          <a:p>
            <a:pPr lvl="0"/>
            <a:r>
              <a:rPr lang="en-US" sz="2200" dirty="0">
                <a:effectLst>
                  <a:outerShdw blurRad="69850" dist="43180" dir="5400000" sx="0" sy="0">
                    <a:srgbClr val="000000">
                      <a:alpha val="65000"/>
                    </a:srgbClr>
                  </a:outerShdw>
                </a:effectLst>
              </a:rPr>
              <a:t>A kiosk of information </a:t>
            </a:r>
            <a:r>
              <a:rPr lang="en-US" sz="2200" dirty="0" smtClean="0">
                <a:effectLst>
                  <a:outerShdw blurRad="69850" dist="43180" dir="5400000" sx="0" sy="0">
                    <a:srgbClr val="000000">
                      <a:alpha val="65000"/>
                    </a:srgbClr>
                  </a:outerShdw>
                </a:effectLst>
              </a:rPr>
              <a:t>and interactive online resources and games </a:t>
            </a:r>
            <a:r>
              <a:rPr lang="en-US" sz="2200" dirty="0">
                <a:effectLst>
                  <a:outerShdw blurRad="69850" dist="43180" dir="5400000" sx="0" sy="0">
                    <a:srgbClr val="000000">
                      <a:alpha val="65000"/>
                    </a:srgbClr>
                  </a:outerShdw>
                </a:effectLst>
              </a:rPr>
              <a:t>on brain health promotion is accessible to patrons.</a:t>
            </a:r>
            <a:endParaRPr lang="en-US" sz="2200" dirty="0"/>
          </a:p>
          <a:p>
            <a:pPr lvl="0"/>
            <a:r>
              <a:rPr lang="en-US" sz="2200" dirty="0">
                <a:effectLst>
                  <a:outerShdw blurRad="69850" dist="43180" dir="5400000" sx="0" sy="0">
                    <a:srgbClr val="000000">
                      <a:alpha val="65000"/>
                    </a:srgbClr>
                  </a:outerShdw>
                </a:effectLst>
              </a:rPr>
              <a:t>The library’s existing resources and programs can be designated within one of the five brain health lifestyle domains.</a:t>
            </a:r>
            <a:endParaRPr lang="en-US" sz="2200" dirty="0"/>
          </a:p>
          <a:p>
            <a:pPr lvl="0"/>
            <a:r>
              <a:rPr lang="en-US" sz="2200" dirty="0">
                <a:effectLst>
                  <a:outerShdw blurRad="69850" dist="43180" dir="5400000" sx="0" sy="0">
                    <a:srgbClr val="000000">
                      <a:alpha val="65000"/>
                    </a:srgbClr>
                  </a:outerShdw>
                </a:effectLst>
              </a:rPr>
              <a:t>Outcome measures are tracked over time.</a:t>
            </a:r>
            <a:endParaRPr lang="en-US" sz="2200" dirty="0"/>
          </a:p>
          <a:p>
            <a:pPr lvl="0"/>
            <a:r>
              <a:rPr lang="en-US" sz="2200" dirty="0">
                <a:effectLst>
                  <a:outerShdw blurRad="69850" dist="43180" dir="5400000" sx="0" sy="0">
                    <a:srgbClr val="000000">
                      <a:alpha val="65000"/>
                    </a:srgbClr>
                  </a:outerShdw>
                </a:effectLst>
              </a:rPr>
              <a:t>Funding opportunities help the program become self-sustaining.</a:t>
            </a:r>
            <a:endParaRPr lang="en-US" sz="2200" dirty="0"/>
          </a:p>
          <a:p>
            <a:pPr lvl="0"/>
            <a:r>
              <a:rPr lang="en-US" sz="2200" dirty="0" smtClean="0">
                <a:effectLst>
                  <a:outerShdw blurRad="69850" dist="43180" dir="5400000" sx="0" sy="0">
                    <a:srgbClr val="000000">
                      <a:alpha val="65000"/>
                    </a:srgbClr>
                  </a:outerShdw>
                </a:effectLst>
              </a:rPr>
              <a:t>Content experts assist </a:t>
            </a:r>
            <a:r>
              <a:rPr lang="en-US" sz="2200" dirty="0">
                <a:effectLst>
                  <a:outerShdw blurRad="69850" dist="43180" dir="5400000" sx="0" sy="0">
                    <a:srgbClr val="000000">
                      <a:alpha val="65000"/>
                    </a:srgbClr>
                  </a:outerShdw>
                </a:effectLst>
              </a:rPr>
              <a:t>with the development, </a:t>
            </a:r>
            <a:r>
              <a:rPr lang="en-US" sz="2200" dirty="0" smtClean="0">
                <a:effectLst>
                  <a:outerShdw blurRad="69850" dist="43180" dir="5400000" sx="0" sy="0">
                    <a:srgbClr val="000000">
                      <a:alpha val="65000"/>
                    </a:srgbClr>
                  </a:outerShdw>
                </a:effectLst>
              </a:rPr>
              <a:t>branding, </a:t>
            </a:r>
            <a:r>
              <a:rPr lang="en-US" sz="2200" dirty="0">
                <a:effectLst>
                  <a:outerShdw blurRad="69850" dist="43180" dir="5400000" sx="0" sy="0">
                    <a:srgbClr val="000000">
                      <a:alpha val="65000"/>
                    </a:srgbClr>
                  </a:outerShdw>
                </a:effectLst>
              </a:rPr>
              <a:t>training, and measurement of the brain health lifestyle program</a:t>
            </a:r>
            <a:r>
              <a:rPr lang="en-US" sz="2200" dirty="0" smtClean="0">
                <a:effectLst>
                  <a:outerShdw blurRad="69850" dist="43180" dir="5400000" sx="0" sy="0">
                    <a:srgbClr val="000000">
                      <a:alpha val="65000"/>
                    </a:srgbClr>
                  </a:outerShdw>
                </a:effectLst>
              </a:rPr>
              <a:t>.</a:t>
            </a:r>
            <a:endParaRPr lang="en-US" sz="2200" dirty="0"/>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81454" y="274638"/>
            <a:ext cx="1270180" cy="978218"/>
          </a:xfrm>
          <a:prstGeom prst="rect">
            <a:avLst/>
          </a:prstGeom>
          <a:noFill/>
          <a:ln>
            <a:noFill/>
          </a:ln>
        </p:spPr>
      </p:pic>
    </p:spTree>
    <p:extLst>
      <p:ext uri="{BB962C8B-B14F-4D97-AF65-F5344CB8AC3E}">
        <p14:creationId xmlns:p14="http://schemas.microsoft.com/office/powerpoint/2010/main" xmlns="" val="1702255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0" name="Rectangle 22"/>
          <p:cNvSpPr>
            <a:spLocks noChangeArrowheads="1"/>
          </p:cNvSpPr>
          <p:nvPr/>
        </p:nvSpPr>
        <p:spPr bwMode="auto">
          <a:xfrm>
            <a:off x="457200" y="762000"/>
            <a:ext cx="8229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eaLnBrk="1" hangingPunct="1">
              <a:spcBef>
                <a:spcPct val="20000"/>
              </a:spcBef>
              <a:buClr>
                <a:schemeClr val="hlink"/>
              </a:buClr>
              <a:buSzPct val="70000"/>
              <a:buFont typeface="Wingdings" charset="0"/>
              <a:buNone/>
            </a:pPr>
            <a:r>
              <a:rPr lang="en-US" sz="3600"/>
              <a:t>Critical factors to your enriched environment</a:t>
            </a:r>
          </a:p>
        </p:txBody>
      </p:sp>
      <p:sp>
        <p:nvSpPr>
          <p:cNvPr id="53277" name="Text Box 29"/>
          <p:cNvSpPr txBox="1">
            <a:spLocks noChangeArrowheads="1"/>
          </p:cNvSpPr>
          <p:nvPr/>
        </p:nvSpPr>
        <p:spPr bwMode="auto">
          <a:xfrm>
            <a:off x="0" y="152400"/>
            <a:ext cx="9144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type="none" w="lg" len="lg"/>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smtClean="0"/>
              <a:t>Physical Activity</a:t>
            </a:r>
            <a:endParaRPr lang="en-US" sz="3600" b="1" baseline="30000" dirty="0"/>
          </a:p>
        </p:txBody>
      </p:sp>
      <p:sp>
        <p:nvSpPr>
          <p:cNvPr id="6" name="Title 5"/>
          <p:cNvSpPr>
            <a:spLocks noGrp="1"/>
          </p:cNvSpPr>
          <p:nvPr>
            <p:ph type="title"/>
          </p:nvPr>
        </p:nvSpPr>
        <p:spPr/>
        <p:txBody>
          <a:bodyPr/>
          <a:lstStyle/>
          <a:p>
            <a:endParaRPr lang="en-US" dirty="0"/>
          </a:p>
        </p:txBody>
      </p:sp>
      <p:pic>
        <p:nvPicPr>
          <p:cNvPr id="9" name="Content Placeholder 8" descr="gym.jpg"/>
          <p:cNvPicPr>
            <a:picLocks noGrp="1" noChangeAspect="1"/>
          </p:cNvPicPr>
          <p:nvPr>
            <p:ph sz="half" idx="1"/>
          </p:nvPr>
        </p:nvPicPr>
        <p:blipFill>
          <a:blip r:embed="rId3">
            <a:extLst>
              <a:ext uri="{28A0092B-C50C-407E-A947-70E740481C1C}">
                <a14:useLocalDpi xmlns:a14="http://schemas.microsoft.com/office/drawing/2010/main" xmlns="" val="0"/>
              </a:ext>
            </a:extLst>
          </a:blip>
          <a:srcRect l="21069" r="21069"/>
          <a:stretch>
            <a:fillRect/>
          </a:stretch>
        </p:blipFill>
        <p:spPr>
          <a:xfrm>
            <a:off x="457200" y="2185292"/>
            <a:ext cx="3794015" cy="4251862"/>
          </a:xfrm>
        </p:spPr>
      </p:pic>
      <p:sp>
        <p:nvSpPr>
          <p:cNvPr id="8" name="Text Placeholder 7"/>
          <p:cNvSpPr>
            <a:spLocks noGrp="1"/>
          </p:cNvSpPr>
          <p:nvPr>
            <p:ph type="body" sz="half" idx="2"/>
          </p:nvPr>
        </p:nvSpPr>
        <p:spPr>
          <a:xfrm>
            <a:off x="4625194" y="1874301"/>
            <a:ext cx="4038600" cy="5060191"/>
          </a:xfrm>
        </p:spPr>
        <p:txBody>
          <a:bodyPr>
            <a:normAutofit/>
          </a:bodyPr>
          <a:lstStyle/>
          <a:p>
            <a:pPr>
              <a:spcBef>
                <a:spcPct val="50000"/>
              </a:spcBef>
              <a:buFont typeface="Wingdings" charset="0"/>
              <a:buChar char="ü"/>
            </a:pPr>
            <a:r>
              <a:rPr lang="en-US" dirty="0" smtClean="0">
                <a:latin typeface="Arial Narrow" charset="0"/>
              </a:rPr>
              <a:t>Walk 10,000 steps daily</a:t>
            </a:r>
          </a:p>
          <a:p>
            <a:pPr>
              <a:spcBef>
                <a:spcPct val="50000"/>
              </a:spcBef>
              <a:buFont typeface="Wingdings" charset="0"/>
              <a:buChar char="ü"/>
            </a:pPr>
            <a:r>
              <a:rPr lang="en-US" dirty="0" smtClean="0">
                <a:latin typeface="Arial Narrow" charset="0"/>
              </a:rPr>
              <a:t>Dance</a:t>
            </a:r>
          </a:p>
          <a:p>
            <a:pPr>
              <a:spcBef>
                <a:spcPct val="50000"/>
              </a:spcBef>
              <a:buFont typeface="Wingdings" charset="0"/>
              <a:buChar char="ü"/>
            </a:pPr>
            <a:r>
              <a:rPr lang="en-US" dirty="0" smtClean="0">
                <a:latin typeface="Arial Narrow" charset="0"/>
              </a:rPr>
              <a:t>Knit</a:t>
            </a:r>
          </a:p>
          <a:p>
            <a:pPr>
              <a:spcBef>
                <a:spcPct val="50000"/>
              </a:spcBef>
              <a:buFont typeface="Wingdings" charset="0"/>
              <a:buChar char="ü"/>
            </a:pPr>
            <a:r>
              <a:rPr lang="en-US" dirty="0" smtClean="0">
                <a:latin typeface="Arial Narrow" charset="0"/>
              </a:rPr>
              <a:t>Garden</a:t>
            </a:r>
          </a:p>
          <a:p>
            <a:pPr>
              <a:spcBef>
                <a:spcPct val="50000"/>
              </a:spcBef>
              <a:buFont typeface="Wingdings" charset="0"/>
              <a:buChar char="ü"/>
            </a:pPr>
            <a:r>
              <a:rPr lang="en-US" dirty="0" smtClean="0">
                <a:latin typeface="Arial Narrow" charset="0"/>
              </a:rPr>
              <a:t>Write with non-dominant hand</a:t>
            </a:r>
          </a:p>
          <a:p>
            <a:pPr>
              <a:spcBef>
                <a:spcPct val="50000"/>
              </a:spcBef>
              <a:buFont typeface="Wingdings" charset="0"/>
              <a:buChar char="ü"/>
            </a:pPr>
            <a:r>
              <a:rPr lang="en-US" dirty="0" smtClean="0">
                <a:latin typeface="Arial Narrow" charset="0"/>
              </a:rPr>
              <a:t>Aerobic Exercise</a:t>
            </a:r>
          </a:p>
          <a:p>
            <a:endParaRPr lang="en-US" dirty="0"/>
          </a:p>
        </p:txBody>
      </p:sp>
    </p:spTree>
    <p:extLst>
      <p:ext uri="{BB962C8B-B14F-4D97-AF65-F5344CB8AC3E}">
        <p14:creationId xmlns:p14="http://schemas.microsoft.com/office/powerpoint/2010/main" xmlns="" val="31469735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Promoting Brain Health</a:t>
            </a:r>
            <a:endParaRPr lang="en-US" dirty="0"/>
          </a:p>
        </p:txBody>
      </p:sp>
      <p:pic>
        <p:nvPicPr>
          <p:cNvPr id="9" name="Content Placeholder 8" descr="logo_2.jpg"/>
          <p:cNvPicPr>
            <a:picLocks noGrp="1" noChangeAspect="1"/>
          </p:cNvPicPr>
          <p:nvPr>
            <p:ph sz="half" idx="1"/>
          </p:nvPr>
        </p:nvPicPr>
        <p:blipFill>
          <a:blip r:embed="rId3">
            <a:extLst>
              <a:ext uri="{28A0092B-C50C-407E-A947-70E740481C1C}">
                <a14:useLocalDpi xmlns:a14="http://schemas.microsoft.com/office/drawing/2010/main" xmlns="" val="0"/>
              </a:ext>
            </a:extLst>
          </a:blip>
          <a:srcRect l="5384" r="5384"/>
          <a:stretch>
            <a:fillRect/>
          </a:stretch>
        </p:blipFill>
        <p:spPr/>
      </p:pic>
      <p:pic>
        <p:nvPicPr>
          <p:cNvPr id="10" name="Content Placeholder 9" descr="Fresno.jpg"/>
          <p:cNvPicPr>
            <a:picLocks noGrp="1" noChangeAspect="1"/>
          </p:cNvPicPr>
          <p:nvPr>
            <p:ph sz="half" idx="2"/>
          </p:nvPr>
        </p:nvPicPr>
        <p:blipFill rotWithShape="1">
          <a:blip r:embed="rId4">
            <a:extLst>
              <a:ext uri="{28A0092B-C50C-407E-A947-70E740481C1C}">
                <a14:useLocalDpi xmlns:a14="http://schemas.microsoft.com/office/drawing/2010/main" xmlns="" val="0"/>
              </a:ext>
            </a:extLst>
          </a:blip>
          <a:srcRect t="13755" b="13755"/>
          <a:stretch/>
        </p:blipFill>
        <p:spPr>
          <a:xfrm>
            <a:off x="4648200" y="1600200"/>
            <a:ext cx="4038600" cy="4775116"/>
          </a:xfrm>
        </p:spPr>
      </p:pic>
    </p:spTree>
    <p:extLst>
      <p:ext uri="{BB962C8B-B14F-4D97-AF65-F5344CB8AC3E}">
        <p14:creationId xmlns:p14="http://schemas.microsoft.com/office/powerpoint/2010/main" xmlns="" val="1908878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a:xfrm>
            <a:off x="533400" y="0"/>
            <a:ext cx="8229600" cy="1143000"/>
          </a:xfrm>
        </p:spPr>
        <p:txBody>
          <a:bodyPr anchor="b"/>
          <a:lstStyle/>
          <a:p>
            <a:pPr eaLnBrk="1" hangingPunct="1"/>
            <a:r>
              <a:rPr lang="en-US" sz="4000">
                <a:latin typeface="Verdana" charset="0"/>
              </a:rPr>
              <a:t>Alameda Public Library</a:t>
            </a:r>
          </a:p>
        </p:txBody>
      </p:sp>
      <p:sp>
        <p:nvSpPr>
          <p:cNvPr id="86018" name="Content Placeholder 6"/>
          <p:cNvSpPr>
            <a:spLocks noGrp="1"/>
          </p:cNvSpPr>
          <p:nvPr>
            <p:ph sz="quarter" idx="4294967295"/>
          </p:nvPr>
        </p:nvSpPr>
        <p:spPr>
          <a:xfrm>
            <a:off x="1447800" y="1905000"/>
            <a:ext cx="2667000" cy="3810000"/>
          </a:xfrm>
        </p:spPr>
        <p:txBody>
          <a:bodyPr/>
          <a:lstStyle/>
          <a:p>
            <a:pPr marL="469900" indent="-469900">
              <a:buClr>
                <a:srgbClr val="FF6619"/>
              </a:buClr>
              <a:buFontTx/>
              <a:buNone/>
            </a:pPr>
            <a:r>
              <a:rPr lang="en-US" sz="2400">
                <a:latin typeface="Arial" charset="0"/>
              </a:rPr>
              <a:t>BE HEALTHY:</a:t>
            </a:r>
          </a:p>
          <a:p>
            <a:pPr marL="469900" indent="-469900">
              <a:buClr>
                <a:srgbClr val="FF6619"/>
              </a:buClr>
            </a:pPr>
            <a:r>
              <a:rPr lang="en-US" sz="2400">
                <a:latin typeface="Arial" charset="0"/>
              </a:rPr>
              <a:t>Physically</a:t>
            </a:r>
          </a:p>
          <a:p>
            <a:pPr marL="469900" indent="-469900">
              <a:buClr>
                <a:srgbClr val="FF6619"/>
              </a:buClr>
            </a:pPr>
            <a:r>
              <a:rPr lang="en-US" sz="2400">
                <a:latin typeface="Arial" charset="0"/>
              </a:rPr>
              <a:t>Mentally</a:t>
            </a:r>
          </a:p>
          <a:p>
            <a:pPr marL="469900" indent="-469900">
              <a:buClr>
                <a:srgbClr val="FF6619"/>
              </a:buClr>
            </a:pPr>
            <a:r>
              <a:rPr lang="en-US" sz="2400">
                <a:latin typeface="Arial" charset="0"/>
              </a:rPr>
              <a:t>Financially</a:t>
            </a:r>
          </a:p>
          <a:p>
            <a:pPr marL="469900" indent="-469900">
              <a:buClr>
                <a:srgbClr val="FF6619"/>
              </a:buClr>
            </a:pPr>
            <a:r>
              <a:rPr lang="en-US" sz="2400">
                <a:latin typeface="Arial" charset="0"/>
              </a:rPr>
              <a:t>Socially</a:t>
            </a:r>
          </a:p>
          <a:p>
            <a:pPr marL="469900" indent="-469900">
              <a:buClr>
                <a:srgbClr val="FF6619"/>
              </a:buClr>
            </a:pPr>
            <a:r>
              <a:rPr lang="en-US" sz="2400">
                <a:latin typeface="Arial" charset="0"/>
              </a:rPr>
              <a:t>Spiritually</a:t>
            </a:r>
          </a:p>
        </p:txBody>
      </p:sp>
      <p:graphicFrame>
        <p:nvGraphicFramePr>
          <p:cNvPr id="86019" name="Object 2"/>
          <p:cNvGraphicFramePr>
            <a:graphicFrameLocks noChangeAspect="1"/>
          </p:cNvGraphicFramePr>
          <p:nvPr/>
        </p:nvGraphicFramePr>
        <p:xfrm>
          <a:off x="3657600" y="1143000"/>
          <a:ext cx="4238625" cy="5486400"/>
        </p:xfrm>
        <a:graphic>
          <a:graphicData uri="http://schemas.openxmlformats.org/presentationml/2006/ole">
            <p:oleObj spid="_x0000_s31770" name="Acrobat Document" r:id="rId4" imgW="7779960" imgH="10051560" progId="AcroExch.Document.7">
              <p:embed/>
            </p:oleObj>
          </a:graphicData>
        </a:graphic>
      </p:graphicFrame>
    </p:spTree>
    <p:extLst>
      <p:ext uri="{BB962C8B-B14F-4D97-AF65-F5344CB8AC3E}">
        <p14:creationId xmlns:p14="http://schemas.microsoft.com/office/powerpoint/2010/main" xmlns="" val="1884904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228600" y="2493963"/>
            <a:ext cx="4648200" cy="3297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87338" indent="-287338">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 typeface="Wingdings" charset="0"/>
              <a:buChar char="ü"/>
            </a:pPr>
            <a:r>
              <a:rPr lang="en-US" sz="2800">
                <a:latin typeface="Arial Narrow" charset="0"/>
              </a:rPr>
              <a:t>Remain integrated &amp; involved</a:t>
            </a:r>
          </a:p>
          <a:p>
            <a:pPr>
              <a:spcBef>
                <a:spcPct val="50000"/>
              </a:spcBef>
              <a:buFont typeface="Wingdings" charset="0"/>
              <a:buChar char="ü"/>
            </a:pPr>
            <a:r>
              <a:rPr lang="en-US" sz="2800">
                <a:latin typeface="Arial Narrow" charset="0"/>
              </a:rPr>
              <a:t>Develop hobbies</a:t>
            </a:r>
          </a:p>
          <a:p>
            <a:pPr>
              <a:spcBef>
                <a:spcPct val="50000"/>
              </a:spcBef>
              <a:buFont typeface="Wingdings" charset="0"/>
              <a:buChar char="ü"/>
            </a:pPr>
            <a:r>
              <a:rPr lang="en-US" sz="2800">
                <a:latin typeface="Arial Narrow" charset="0"/>
              </a:rPr>
              <a:t>Build friendship &amp; family networks</a:t>
            </a:r>
          </a:p>
          <a:p>
            <a:pPr>
              <a:spcBef>
                <a:spcPct val="50000"/>
              </a:spcBef>
              <a:buFont typeface="Wingdings" charset="0"/>
              <a:buChar char="ü"/>
            </a:pPr>
            <a:r>
              <a:rPr lang="en-US" sz="2800">
                <a:latin typeface="Arial Narrow" charset="0"/>
              </a:rPr>
              <a:t>Do not retire – maintain meaning/role</a:t>
            </a:r>
          </a:p>
        </p:txBody>
      </p:sp>
      <p:graphicFrame>
        <p:nvGraphicFramePr>
          <p:cNvPr id="51217" name="Object 17"/>
          <p:cNvGraphicFramePr>
            <a:graphicFrameLocks noChangeAspect="1"/>
          </p:cNvGraphicFramePr>
          <p:nvPr>
            <p:extLst>
              <p:ext uri="{D42A27DB-BD31-4B8C-83A1-F6EECF244321}">
                <p14:modId xmlns:p14="http://schemas.microsoft.com/office/powerpoint/2010/main" xmlns="" val="2050268324"/>
              </p:ext>
            </p:extLst>
          </p:nvPr>
        </p:nvGraphicFramePr>
        <p:xfrm>
          <a:off x="1114425" y="2006600"/>
          <a:ext cx="6788150" cy="4672013"/>
        </p:xfrm>
        <a:graphic>
          <a:graphicData uri="http://schemas.openxmlformats.org/presentationml/2006/ole">
            <p:oleObj spid="_x0000_s40979" name="Chart" r:id="rId3" imgW="6096000" imgH="4064040" progId="MSGraph.Chart.8">
              <p:embed followColorScheme="full"/>
            </p:oleObj>
          </a:graphicData>
        </a:graphic>
      </p:graphicFrame>
      <p:sp>
        <p:nvSpPr>
          <p:cNvPr id="51218" name="WordArt 18"/>
          <p:cNvSpPr>
            <a:spLocks noChangeArrowheads="1" noChangeShapeType="1" noTextEdit="1"/>
          </p:cNvSpPr>
          <p:nvPr/>
        </p:nvSpPr>
        <p:spPr bwMode="auto">
          <a:xfrm rot="1553931">
            <a:off x="4673600" y="2614613"/>
            <a:ext cx="2403475" cy="809625"/>
          </a:xfrm>
          <a:prstGeom prst="rect">
            <a:avLst/>
          </a:prstGeom>
          <a:extLst>
            <a:ext uri="{AF507438-7753-43e0-B8FC-AC1667EBCBE1}">
              <a14:hiddenEffects xmlns:a14="http://schemas.microsoft.com/office/drawing/2010/main" xmlns="">
                <a:effectLst/>
              </a14:hiddenEffects>
            </a:ext>
          </a:extLst>
        </p:spPr>
        <p:txBody>
          <a:bodyPr spcFirstLastPara="1" wrap="none" fromWordArt="1">
            <a:prstTxWarp prst="textArchUp">
              <a:avLst>
                <a:gd name="adj" fmla="val 11069443"/>
              </a:avLst>
            </a:prstTxWarp>
          </a:bodyPr>
          <a:lstStyle/>
          <a:p>
            <a:pPr algn="ctr"/>
            <a:r>
              <a:rPr lang="en-US" sz="3600" kern="10">
                <a:ln w="9525">
                  <a:solidFill>
                    <a:srgbClr val="008000"/>
                  </a:solidFill>
                  <a:round/>
                  <a:headEnd type="none" w="lg" len="lg"/>
                  <a:tailEnd type="none" w="lg" len="lg"/>
                </a:ln>
                <a:solidFill>
                  <a:srgbClr val="008000"/>
                </a:solidFill>
                <a:latin typeface="Trebuchet MS"/>
                <a:ea typeface="Trebuchet MS"/>
                <a:cs typeface="Trebuchet MS"/>
              </a:rPr>
              <a:t>Socialization</a:t>
            </a:r>
          </a:p>
        </p:txBody>
      </p:sp>
      <p:sp>
        <p:nvSpPr>
          <p:cNvPr id="51227" name="Rectangle 27"/>
          <p:cNvSpPr>
            <a:spLocks noChangeArrowheads="1"/>
          </p:cNvSpPr>
          <p:nvPr/>
        </p:nvSpPr>
        <p:spPr bwMode="auto">
          <a:xfrm>
            <a:off x="457200" y="762000"/>
            <a:ext cx="8229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eaLnBrk="1" hangingPunct="1">
              <a:spcBef>
                <a:spcPct val="20000"/>
              </a:spcBef>
              <a:buClr>
                <a:schemeClr val="hlink"/>
              </a:buClr>
              <a:buSzPct val="70000"/>
              <a:buFont typeface="Wingdings" charset="0"/>
              <a:buNone/>
            </a:pPr>
            <a:r>
              <a:rPr lang="en-US" sz="3600"/>
              <a:t>Critical factors to your enriched environment</a:t>
            </a:r>
          </a:p>
        </p:txBody>
      </p:sp>
      <p:sp>
        <p:nvSpPr>
          <p:cNvPr id="51228" name="Text Box 28"/>
          <p:cNvSpPr txBox="1">
            <a:spLocks noChangeArrowheads="1"/>
          </p:cNvSpPr>
          <p:nvPr/>
        </p:nvSpPr>
        <p:spPr bwMode="auto">
          <a:xfrm>
            <a:off x="0" y="152400"/>
            <a:ext cx="9144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type="none" w="lg" len="lg"/>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smtClean="0"/>
              <a:t>Socialization</a:t>
            </a:r>
            <a:endParaRPr lang="en-US" sz="3600" b="1" baseline="30000" dirty="0"/>
          </a:p>
        </p:txBody>
      </p:sp>
      <p:pic>
        <p:nvPicPr>
          <p:cNvPr id="10" name="Picture 7" descr="women3.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383457" y="4430782"/>
            <a:ext cx="2562564" cy="2427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07751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1217"/>
                                        </p:tgtEl>
                                        <p:attrNameLst>
                                          <p:attrName>style.visibility</p:attrName>
                                        </p:attrNameLst>
                                      </p:cBhvr>
                                      <p:to>
                                        <p:strVal val="visible"/>
                                      </p:to>
                                    </p:set>
                                    <p:anim calcmode="lin" valueType="num">
                                      <p:cBhvr>
                                        <p:cTn id="7" dur="2000" fill="hold"/>
                                        <p:tgtEl>
                                          <p:spTgt spid="51217"/>
                                        </p:tgtEl>
                                        <p:attrNameLst>
                                          <p:attrName>ppt_w</p:attrName>
                                        </p:attrNameLst>
                                      </p:cBhvr>
                                      <p:tavLst>
                                        <p:tav tm="0">
                                          <p:val>
                                            <p:fltVal val="0"/>
                                          </p:val>
                                        </p:tav>
                                        <p:tav tm="100000">
                                          <p:val>
                                            <p:strVal val="#ppt_w"/>
                                          </p:val>
                                        </p:tav>
                                      </p:tavLst>
                                    </p:anim>
                                    <p:anim calcmode="lin" valueType="num">
                                      <p:cBhvr>
                                        <p:cTn id="8" dur="2000" fill="hold"/>
                                        <p:tgtEl>
                                          <p:spTgt spid="51217"/>
                                        </p:tgtEl>
                                        <p:attrNameLst>
                                          <p:attrName>ppt_h</p:attrName>
                                        </p:attrNameLst>
                                      </p:cBhvr>
                                      <p:tavLst>
                                        <p:tav tm="0">
                                          <p:val>
                                            <p:fltVal val="0"/>
                                          </p:val>
                                        </p:tav>
                                        <p:tav tm="100000">
                                          <p:val>
                                            <p:strVal val="#ppt_h"/>
                                          </p:val>
                                        </p:tav>
                                      </p:tavLst>
                                    </p:anim>
                                    <p:anim calcmode="lin" valueType="num">
                                      <p:cBhvr>
                                        <p:cTn id="9" dur="2000" fill="hold"/>
                                        <p:tgtEl>
                                          <p:spTgt spid="51217"/>
                                        </p:tgtEl>
                                        <p:attrNameLst>
                                          <p:attrName>style.rotation</p:attrName>
                                        </p:attrNameLst>
                                      </p:cBhvr>
                                      <p:tavLst>
                                        <p:tav tm="0">
                                          <p:val>
                                            <p:fltVal val="90"/>
                                          </p:val>
                                        </p:tav>
                                        <p:tav tm="100000">
                                          <p:val>
                                            <p:fltVal val="0"/>
                                          </p:val>
                                        </p:tav>
                                      </p:tavLst>
                                    </p:anim>
                                    <p:animEffect transition="in" filter="fade">
                                      <p:cBhvr>
                                        <p:cTn id="10" dur="2000"/>
                                        <p:tgtEl>
                                          <p:spTgt spid="5121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1218"/>
                                        </p:tgtEl>
                                        <p:attrNameLst>
                                          <p:attrName>style.visibility</p:attrName>
                                        </p:attrNameLst>
                                      </p:cBhvr>
                                      <p:to>
                                        <p:strVal val="visible"/>
                                      </p:to>
                                    </p:set>
                                    <p:anim calcmode="lin" valueType="num">
                                      <p:cBhvr>
                                        <p:cTn id="13" dur="2000" fill="hold"/>
                                        <p:tgtEl>
                                          <p:spTgt spid="51218"/>
                                        </p:tgtEl>
                                        <p:attrNameLst>
                                          <p:attrName>ppt_w</p:attrName>
                                        </p:attrNameLst>
                                      </p:cBhvr>
                                      <p:tavLst>
                                        <p:tav tm="0">
                                          <p:val>
                                            <p:fltVal val="0"/>
                                          </p:val>
                                        </p:tav>
                                        <p:tav tm="100000">
                                          <p:val>
                                            <p:strVal val="#ppt_w"/>
                                          </p:val>
                                        </p:tav>
                                      </p:tavLst>
                                    </p:anim>
                                    <p:anim calcmode="lin" valueType="num">
                                      <p:cBhvr>
                                        <p:cTn id="14" dur="2000" fill="hold"/>
                                        <p:tgtEl>
                                          <p:spTgt spid="51218"/>
                                        </p:tgtEl>
                                        <p:attrNameLst>
                                          <p:attrName>ppt_h</p:attrName>
                                        </p:attrNameLst>
                                      </p:cBhvr>
                                      <p:tavLst>
                                        <p:tav tm="0">
                                          <p:val>
                                            <p:fltVal val="0"/>
                                          </p:val>
                                        </p:tav>
                                        <p:tav tm="100000">
                                          <p:val>
                                            <p:strVal val="#ppt_h"/>
                                          </p:val>
                                        </p:tav>
                                      </p:tavLst>
                                    </p:anim>
                                    <p:anim calcmode="lin" valueType="num">
                                      <p:cBhvr>
                                        <p:cTn id="15" dur="2000" fill="hold"/>
                                        <p:tgtEl>
                                          <p:spTgt spid="51218"/>
                                        </p:tgtEl>
                                        <p:attrNameLst>
                                          <p:attrName>style.rotation</p:attrName>
                                        </p:attrNameLst>
                                      </p:cBhvr>
                                      <p:tavLst>
                                        <p:tav tm="0">
                                          <p:val>
                                            <p:fltVal val="90"/>
                                          </p:val>
                                        </p:tav>
                                        <p:tav tm="100000">
                                          <p:val>
                                            <p:fltVal val="0"/>
                                          </p:val>
                                        </p:tav>
                                      </p:tavLst>
                                    </p:anim>
                                    <p:animEffect transition="in" filter="fade">
                                      <p:cBhvr>
                                        <p:cTn id="16" dur="2000"/>
                                        <p:tgtEl>
                                          <p:spTgt spid="51218"/>
                                        </p:tgtEl>
                                      </p:cBhvr>
                                    </p:animEffect>
                                  </p:childTnLst>
                                </p:cTn>
                              </p:par>
                            </p:childTnLst>
                          </p:cTn>
                        </p:par>
                        <p:par>
                          <p:cTn id="17" fill="hold" nodeType="afterGroup">
                            <p:stCondLst>
                              <p:cond delay="2000"/>
                            </p:stCondLst>
                            <p:childTnLst>
                              <p:par>
                                <p:cTn id="18" presetID="8" presetClass="emph" presetSubtype="0" fill="hold" grpId="1" nodeType="afterEffect">
                                  <p:stCondLst>
                                    <p:cond delay="0"/>
                                  </p:stCondLst>
                                  <p:iterate type="lt">
                                    <p:tmPct val="0"/>
                                  </p:iterate>
                                  <p:childTnLst>
                                    <p:animRot by="21600000">
                                      <p:cBhvr>
                                        <p:cTn id="19" dur="2000" fill="hold"/>
                                        <p:tgtEl>
                                          <p:spTgt spid="51217"/>
                                        </p:tgtEl>
                                        <p:attrNameLst>
                                          <p:attrName>r</p:attrName>
                                        </p:attrNameLst>
                                      </p:cBhvr>
                                    </p:animRot>
                                  </p:childTnLst>
                                </p:cTn>
                              </p:par>
                              <p:par>
                                <p:cTn id="20" presetID="8" presetClass="emph" presetSubtype="0" fill="hold" grpId="1" nodeType="withEffect">
                                  <p:stCondLst>
                                    <p:cond delay="0"/>
                                  </p:stCondLst>
                                  <p:iterate type="lt">
                                    <p:tmPct val="0"/>
                                  </p:iterate>
                                  <p:childTnLst>
                                    <p:animRot by="21600000">
                                      <p:cBhvr>
                                        <p:cTn id="21" dur="2000" fill="hold"/>
                                        <p:tgtEl>
                                          <p:spTgt spid="51218"/>
                                        </p:tgtEl>
                                        <p:attrNameLst>
                                          <p:attrName>r</p:attrName>
                                        </p:attrNameLst>
                                      </p:cBhvr>
                                    </p:animRot>
                                  </p:childTnLst>
                                </p:cTn>
                              </p:par>
                            </p:childTnLst>
                          </p:cTn>
                        </p:par>
                        <p:par>
                          <p:cTn id="22" fill="hold" nodeType="afterGroup">
                            <p:stCondLst>
                              <p:cond delay="4000"/>
                            </p:stCondLst>
                            <p:childTnLst>
                              <p:par>
                                <p:cTn id="23" presetID="47" presetClass="entr" presetSubtype="0" fill="hold" nodeType="afterEffect">
                                  <p:stCondLst>
                                    <p:cond delay="2000"/>
                                  </p:stCondLst>
                                  <p:childTnLst>
                                    <p:set>
                                      <p:cBhvr>
                                        <p:cTn id="24" dur="1" fill="hold">
                                          <p:stCondLst>
                                            <p:cond delay="0"/>
                                          </p:stCondLst>
                                        </p:cTn>
                                        <p:tgtEl>
                                          <p:spTgt spid="51207">
                                            <p:txEl>
                                              <p:pRg st="0" end="0"/>
                                            </p:txEl>
                                          </p:spTgt>
                                        </p:tgtEl>
                                        <p:attrNameLst>
                                          <p:attrName>style.visibility</p:attrName>
                                        </p:attrNameLst>
                                      </p:cBhvr>
                                      <p:to>
                                        <p:strVal val="visible"/>
                                      </p:to>
                                    </p:set>
                                    <p:animEffect transition="in" filter="fade">
                                      <p:cBhvr>
                                        <p:cTn id="25" dur="2000"/>
                                        <p:tgtEl>
                                          <p:spTgt spid="51207">
                                            <p:txEl>
                                              <p:pRg st="0" end="0"/>
                                            </p:txEl>
                                          </p:spTgt>
                                        </p:tgtEl>
                                      </p:cBhvr>
                                    </p:animEffect>
                                    <p:anim calcmode="lin" valueType="num">
                                      <p:cBhvr>
                                        <p:cTn id="26" dur="2000" fill="hold"/>
                                        <p:tgtEl>
                                          <p:spTgt spid="51207">
                                            <p:txEl>
                                              <p:pRg st="0" end="0"/>
                                            </p:txEl>
                                          </p:spTgt>
                                        </p:tgtEl>
                                        <p:attrNameLst>
                                          <p:attrName>ppt_x</p:attrName>
                                        </p:attrNameLst>
                                      </p:cBhvr>
                                      <p:tavLst>
                                        <p:tav tm="0">
                                          <p:val>
                                            <p:strVal val="#ppt_x"/>
                                          </p:val>
                                        </p:tav>
                                        <p:tav tm="100000">
                                          <p:val>
                                            <p:strVal val="#ppt_x"/>
                                          </p:val>
                                        </p:tav>
                                      </p:tavLst>
                                    </p:anim>
                                    <p:anim calcmode="lin" valueType="num">
                                      <p:cBhvr>
                                        <p:cTn id="27" dur="2000" fill="hold"/>
                                        <p:tgtEl>
                                          <p:spTgt spid="51207">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0"/>
                                  </p:stCondLst>
                                  <p:childTnLst>
                                    <p:set>
                                      <p:cBhvr>
                                        <p:cTn id="29" dur="1" fill="hold">
                                          <p:stCondLst>
                                            <p:cond delay="0"/>
                                          </p:stCondLst>
                                        </p:cTn>
                                        <p:tgtEl>
                                          <p:spTgt spid="51207">
                                            <p:txEl>
                                              <p:pRg st="1" end="1"/>
                                            </p:txEl>
                                          </p:spTgt>
                                        </p:tgtEl>
                                        <p:attrNameLst>
                                          <p:attrName>style.visibility</p:attrName>
                                        </p:attrNameLst>
                                      </p:cBhvr>
                                      <p:to>
                                        <p:strVal val="visible"/>
                                      </p:to>
                                    </p:set>
                                    <p:animEffect transition="in" filter="fade">
                                      <p:cBhvr>
                                        <p:cTn id="30" dur="2000"/>
                                        <p:tgtEl>
                                          <p:spTgt spid="51207">
                                            <p:txEl>
                                              <p:pRg st="1" end="1"/>
                                            </p:txEl>
                                          </p:spTgt>
                                        </p:tgtEl>
                                      </p:cBhvr>
                                    </p:animEffect>
                                    <p:anim calcmode="lin" valueType="num">
                                      <p:cBhvr>
                                        <p:cTn id="31" dur="2000" fill="hold"/>
                                        <p:tgtEl>
                                          <p:spTgt spid="51207">
                                            <p:txEl>
                                              <p:pRg st="1" end="1"/>
                                            </p:txEl>
                                          </p:spTgt>
                                        </p:tgtEl>
                                        <p:attrNameLst>
                                          <p:attrName>ppt_x</p:attrName>
                                        </p:attrNameLst>
                                      </p:cBhvr>
                                      <p:tavLst>
                                        <p:tav tm="0">
                                          <p:val>
                                            <p:strVal val="#ppt_x"/>
                                          </p:val>
                                        </p:tav>
                                        <p:tav tm="100000">
                                          <p:val>
                                            <p:strVal val="#ppt_x"/>
                                          </p:val>
                                        </p:tav>
                                      </p:tavLst>
                                    </p:anim>
                                    <p:anim calcmode="lin" valueType="num">
                                      <p:cBhvr>
                                        <p:cTn id="32" dur="2000" fill="hold"/>
                                        <p:tgtEl>
                                          <p:spTgt spid="51207">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000"/>
                                  </p:stCondLst>
                                  <p:childTnLst>
                                    <p:set>
                                      <p:cBhvr>
                                        <p:cTn id="34" dur="1" fill="hold">
                                          <p:stCondLst>
                                            <p:cond delay="0"/>
                                          </p:stCondLst>
                                        </p:cTn>
                                        <p:tgtEl>
                                          <p:spTgt spid="51207">
                                            <p:txEl>
                                              <p:pRg st="2" end="2"/>
                                            </p:txEl>
                                          </p:spTgt>
                                        </p:tgtEl>
                                        <p:attrNameLst>
                                          <p:attrName>style.visibility</p:attrName>
                                        </p:attrNameLst>
                                      </p:cBhvr>
                                      <p:to>
                                        <p:strVal val="visible"/>
                                      </p:to>
                                    </p:set>
                                    <p:animEffect transition="in" filter="fade">
                                      <p:cBhvr>
                                        <p:cTn id="35" dur="2000"/>
                                        <p:tgtEl>
                                          <p:spTgt spid="51207">
                                            <p:txEl>
                                              <p:pRg st="2" end="2"/>
                                            </p:txEl>
                                          </p:spTgt>
                                        </p:tgtEl>
                                      </p:cBhvr>
                                    </p:animEffect>
                                    <p:anim calcmode="lin" valueType="num">
                                      <p:cBhvr>
                                        <p:cTn id="36" dur="2000" fill="hold"/>
                                        <p:tgtEl>
                                          <p:spTgt spid="51207">
                                            <p:txEl>
                                              <p:pRg st="2" end="2"/>
                                            </p:txEl>
                                          </p:spTgt>
                                        </p:tgtEl>
                                        <p:attrNameLst>
                                          <p:attrName>ppt_x</p:attrName>
                                        </p:attrNameLst>
                                      </p:cBhvr>
                                      <p:tavLst>
                                        <p:tav tm="0">
                                          <p:val>
                                            <p:strVal val="#ppt_x"/>
                                          </p:val>
                                        </p:tav>
                                        <p:tav tm="100000">
                                          <p:val>
                                            <p:strVal val="#ppt_x"/>
                                          </p:val>
                                        </p:tav>
                                      </p:tavLst>
                                    </p:anim>
                                    <p:anim calcmode="lin" valueType="num">
                                      <p:cBhvr>
                                        <p:cTn id="37" dur="2000" fill="hold"/>
                                        <p:tgtEl>
                                          <p:spTgt spid="51207">
                                            <p:txEl>
                                              <p:pRg st="2" end="2"/>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2000"/>
                                  </p:stCondLst>
                                  <p:childTnLst>
                                    <p:set>
                                      <p:cBhvr>
                                        <p:cTn id="39" dur="1" fill="hold">
                                          <p:stCondLst>
                                            <p:cond delay="0"/>
                                          </p:stCondLst>
                                        </p:cTn>
                                        <p:tgtEl>
                                          <p:spTgt spid="51207">
                                            <p:txEl>
                                              <p:pRg st="3" end="3"/>
                                            </p:txEl>
                                          </p:spTgt>
                                        </p:tgtEl>
                                        <p:attrNameLst>
                                          <p:attrName>style.visibility</p:attrName>
                                        </p:attrNameLst>
                                      </p:cBhvr>
                                      <p:to>
                                        <p:strVal val="visible"/>
                                      </p:to>
                                    </p:set>
                                    <p:animEffect transition="in" filter="fade">
                                      <p:cBhvr>
                                        <p:cTn id="40" dur="2000"/>
                                        <p:tgtEl>
                                          <p:spTgt spid="51207">
                                            <p:txEl>
                                              <p:pRg st="3" end="3"/>
                                            </p:txEl>
                                          </p:spTgt>
                                        </p:tgtEl>
                                      </p:cBhvr>
                                    </p:animEffect>
                                    <p:anim calcmode="lin" valueType="num">
                                      <p:cBhvr>
                                        <p:cTn id="41" dur="2000" fill="hold"/>
                                        <p:tgtEl>
                                          <p:spTgt spid="51207">
                                            <p:txEl>
                                              <p:pRg st="3" end="3"/>
                                            </p:txEl>
                                          </p:spTgt>
                                        </p:tgtEl>
                                        <p:attrNameLst>
                                          <p:attrName>ppt_x</p:attrName>
                                        </p:attrNameLst>
                                      </p:cBhvr>
                                      <p:tavLst>
                                        <p:tav tm="0">
                                          <p:val>
                                            <p:strVal val="#ppt_x"/>
                                          </p:val>
                                        </p:tav>
                                        <p:tav tm="100000">
                                          <p:val>
                                            <p:strVal val="#ppt_x"/>
                                          </p:val>
                                        </p:tav>
                                      </p:tavLst>
                                    </p:anim>
                                    <p:anim calcmode="lin" valueType="num">
                                      <p:cBhvr>
                                        <p:cTn id="42" dur="2000" fill="hold"/>
                                        <p:tgtEl>
                                          <p:spTgt spid="512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17" grpId="0"/>
      <p:bldOleChart spid="51217" grpId="1"/>
      <p:bldP spid="51218" grpId="0" animBg="1"/>
      <p:bldP spid="512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and Purpose</a:t>
            </a:r>
            <a:endParaRPr lang="en-US" dirty="0"/>
          </a:p>
        </p:txBody>
      </p:sp>
      <p:pic>
        <p:nvPicPr>
          <p:cNvPr id="5" name="Content Placeholder 4" descr="Get Involved- Pocatello.tiff"/>
          <p:cNvPicPr>
            <a:picLocks noGrp="1" noChangeAspect="1"/>
          </p:cNvPicPr>
          <p:nvPr>
            <p:ph sz="half" idx="1"/>
          </p:nvPr>
        </p:nvPicPr>
        <p:blipFill rotWithShape="1">
          <a:blip r:embed="rId3">
            <a:extLst>
              <a:ext uri="{28A0092B-C50C-407E-A947-70E740481C1C}">
                <a14:useLocalDpi xmlns:a14="http://schemas.microsoft.com/office/drawing/2010/main" xmlns="" val="0"/>
              </a:ext>
            </a:extLst>
          </a:blip>
          <a:srcRect l="3118" r="35148"/>
          <a:stretch/>
        </p:blipFill>
        <p:spPr>
          <a:xfrm>
            <a:off x="195398" y="1417638"/>
            <a:ext cx="5544408" cy="4525963"/>
          </a:xfrm>
        </p:spPr>
      </p:pic>
      <p:sp>
        <p:nvSpPr>
          <p:cNvPr id="4" name="Text Placeholder 3"/>
          <p:cNvSpPr>
            <a:spLocks noGrp="1"/>
          </p:cNvSpPr>
          <p:nvPr>
            <p:ph type="body" sz="half" idx="2"/>
          </p:nvPr>
        </p:nvSpPr>
        <p:spPr>
          <a:xfrm>
            <a:off x="6008477" y="1600200"/>
            <a:ext cx="2946994" cy="4525963"/>
          </a:xfrm>
        </p:spPr>
        <p:txBody>
          <a:bodyPr>
            <a:normAutofit fontScale="92500" lnSpcReduction="20000"/>
          </a:bodyPr>
          <a:lstStyle/>
          <a:p>
            <a:r>
              <a:rPr lang="en-US" dirty="0"/>
              <a:t>Social connections mitigate the effects of  cognitive </a:t>
            </a:r>
            <a:r>
              <a:rPr lang="en-US" dirty="0" smtClean="0"/>
              <a:t>pathology</a:t>
            </a:r>
          </a:p>
          <a:p>
            <a:r>
              <a:rPr lang="en-US" dirty="0"/>
              <a:t>Sense of purpose enhances daily living and mobility </a:t>
            </a:r>
          </a:p>
        </p:txBody>
      </p:sp>
      <p:sp>
        <p:nvSpPr>
          <p:cNvPr id="6" name="TextBox 5"/>
          <p:cNvSpPr txBox="1"/>
          <p:nvPr/>
        </p:nvSpPr>
        <p:spPr>
          <a:xfrm>
            <a:off x="806015" y="6183571"/>
            <a:ext cx="4671989" cy="523220"/>
          </a:xfrm>
          <a:prstGeom prst="rect">
            <a:avLst/>
          </a:prstGeom>
          <a:noFill/>
        </p:spPr>
        <p:txBody>
          <a:bodyPr wrap="square" rtlCol="0">
            <a:spAutoFit/>
          </a:bodyPr>
          <a:lstStyle/>
          <a:p>
            <a:r>
              <a:rPr lang="en-US" sz="2800" dirty="0" err="1" smtClean="0"/>
              <a:t>Libraries.volunteermatch.org</a:t>
            </a:r>
            <a:endParaRPr lang="en-US" sz="2800" dirty="0"/>
          </a:p>
        </p:txBody>
      </p:sp>
    </p:spTree>
    <p:extLst>
      <p:ext uri="{BB962C8B-B14F-4D97-AF65-F5344CB8AC3E}">
        <p14:creationId xmlns:p14="http://schemas.microsoft.com/office/powerpoint/2010/main" xmlns="" val="11915571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1234</TotalTime>
  <Words>1390</Words>
  <Application>Microsoft Office PowerPoint</Application>
  <PresentationFormat>On-screen Show (4:3)</PresentationFormat>
  <Paragraphs>187</Paragraphs>
  <Slides>29</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Office Theme</vt:lpstr>
      <vt:lpstr>Acrobat Document</vt:lpstr>
      <vt:lpstr>Microsoft Graph Chart</vt:lpstr>
      <vt:lpstr>Document</vt:lpstr>
      <vt:lpstr>A Framework to Become a Brain Health Center</vt:lpstr>
      <vt:lpstr>Blue Zones - Keys to Longevity</vt:lpstr>
      <vt:lpstr>SIX P’s OF LIBRARY INNOVATION</vt:lpstr>
      <vt:lpstr>Become a Brain Health Center</vt:lpstr>
      <vt:lpstr>Slide 5</vt:lpstr>
      <vt:lpstr>Promoting Brain Health</vt:lpstr>
      <vt:lpstr>Alameda Public Library</vt:lpstr>
      <vt:lpstr>Slide 8</vt:lpstr>
      <vt:lpstr>Socialization and Purpose</vt:lpstr>
      <vt:lpstr>Slide 10</vt:lpstr>
      <vt:lpstr>Slide 11</vt:lpstr>
      <vt:lpstr>Slide 12</vt:lpstr>
      <vt:lpstr>Slide 13</vt:lpstr>
      <vt:lpstr>Slide 14</vt:lpstr>
      <vt:lpstr>Mental Stimulation</vt:lpstr>
      <vt:lpstr>Gaming</vt:lpstr>
      <vt:lpstr>Games to Promote Health</vt:lpstr>
      <vt:lpstr>Slide 18</vt:lpstr>
      <vt:lpstr>Slide 19</vt:lpstr>
      <vt:lpstr>Slide 20</vt:lpstr>
      <vt:lpstr>Nutrition</vt:lpstr>
      <vt:lpstr>Slide 22</vt:lpstr>
      <vt:lpstr>Slide 23</vt:lpstr>
      <vt:lpstr>Slide 24</vt:lpstr>
      <vt:lpstr>Slide 25</vt:lpstr>
      <vt:lpstr>Slide 26</vt:lpstr>
      <vt:lpstr>Work Group Instructions</vt:lpstr>
      <vt:lpstr>Questions? Aha’s!</vt:lpstr>
      <vt:lpstr> For more information,  please 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Ristau</dc:creator>
  <cp:lastModifiedBy>sue.walker</cp:lastModifiedBy>
  <cp:revision>44</cp:revision>
  <cp:lastPrinted>2012-10-03T13:31:15Z</cp:lastPrinted>
  <dcterms:created xsi:type="dcterms:W3CDTF">2012-10-02T16:46:56Z</dcterms:created>
  <dcterms:modified xsi:type="dcterms:W3CDTF">2012-10-25T20:14:12Z</dcterms:modified>
</cp:coreProperties>
</file>