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9"/>
  </p:notesMasterIdLst>
  <p:sldIdLst>
    <p:sldId id="318" r:id="rId2"/>
    <p:sldId id="319" r:id="rId3"/>
    <p:sldId id="320" r:id="rId4"/>
    <p:sldId id="409" r:id="rId5"/>
    <p:sldId id="405" r:id="rId6"/>
    <p:sldId id="407" r:id="rId7"/>
    <p:sldId id="408" r:id="rId8"/>
    <p:sldId id="321" r:id="rId9"/>
    <p:sldId id="402" r:id="rId10"/>
    <p:sldId id="322" r:id="rId11"/>
    <p:sldId id="323" r:id="rId12"/>
    <p:sldId id="324" r:id="rId13"/>
    <p:sldId id="325" r:id="rId14"/>
    <p:sldId id="326" r:id="rId15"/>
    <p:sldId id="327" r:id="rId16"/>
    <p:sldId id="328" r:id="rId17"/>
    <p:sldId id="329" r:id="rId18"/>
    <p:sldId id="330" r:id="rId19"/>
    <p:sldId id="410" r:id="rId20"/>
    <p:sldId id="351" r:id="rId21"/>
    <p:sldId id="398" r:id="rId22"/>
    <p:sldId id="411" r:id="rId23"/>
    <p:sldId id="412" r:id="rId24"/>
    <p:sldId id="413" r:id="rId25"/>
    <p:sldId id="414" r:id="rId26"/>
    <p:sldId id="415" r:id="rId27"/>
    <p:sldId id="331" r:id="rId28"/>
    <p:sldId id="416" r:id="rId29"/>
    <p:sldId id="341" r:id="rId30"/>
    <p:sldId id="342" r:id="rId31"/>
    <p:sldId id="343" r:id="rId32"/>
    <p:sldId id="344" r:id="rId33"/>
    <p:sldId id="345" r:id="rId34"/>
    <p:sldId id="346" r:id="rId35"/>
    <p:sldId id="347" r:id="rId36"/>
    <p:sldId id="348" r:id="rId37"/>
    <p:sldId id="350" r:id="rId38"/>
  </p:sldIdLst>
  <p:sldSz cx="12192000" cy="6858000"/>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2621" autoAdjust="0"/>
  </p:normalViewPr>
  <p:slideViewPr>
    <p:cSldViewPr snapToGrid="0">
      <p:cViewPr varScale="1">
        <p:scale>
          <a:sx n="82" d="100"/>
          <a:sy n="82" d="100"/>
        </p:scale>
        <p:origin x="720" y="77"/>
      </p:cViewPr>
      <p:guideLst/>
    </p:cSldViewPr>
  </p:slideViewPr>
  <p:outlineViewPr>
    <p:cViewPr>
      <p:scale>
        <a:sx n="33" d="100"/>
        <a:sy n="33" d="100"/>
      </p:scale>
      <p:origin x="0" y="-18581"/>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2898E286-3652-4F5A-83A2-D9B537D247C3}" type="datetimeFigureOut">
              <a:rPr lang="en-US" smtClean="0"/>
              <a:t>8/11/2015</a:t>
            </a:fld>
            <a:endParaRPr lang="en-US"/>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0B780D71-FAA6-4DED-9C01-8E1079D74283}" type="slidenum">
              <a:rPr lang="en-US" smtClean="0"/>
              <a:t>‹#›</a:t>
            </a:fld>
            <a:endParaRPr lang="en-US"/>
          </a:p>
        </p:txBody>
      </p:sp>
    </p:spTree>
    <p:extLst>
      <p:ext uri="{BB962C8B-B14F-4D97-AF65-F5344CB8AC3E}">
        <p14:creationId xmlns:p14="http://schemas.microsoft.com/office/powerpoint/2010/main" val="2615644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1122" indent="-288893">
              <a:defRPr>
                <a:solidFill>
                  <a:schemeClr val="tx1"/>
                </a:solidFill>
                <a:latin typeface="Arial" panose="020B0604020202020204" pitchFamily="34" charset="0"/>
                <a:cs typeface="Arial" panose="020B0604020202020204" pitchFamily="34" charset="0"/>
              </a:defRPr>
            </a:lvl2pPr>
            <a:lvl3pPr marL="1155573" indent="-231115">
              <a:defRPr>
                <a:solidFill>
                  <a:schemeClr val="tx1"/>
                </a:solidFill>
                <a:latin typeface="Arial" panose="020B0604020202020204" pitchFamily="34" charset="0"/>
                <a:cs typeface="Arial" panose="020B0604020202020204" pitchFamily="34" charset="0"/>
              </a:defRPr>
            </a:lvl3pPr>
            <a:lvl4pPr marL="1617802" indent="-231115">
              <a:defRPr>
                <a:solidFill>
                  <a:schemeClr val="tx1"/>
                </a:solidFill>
                <a:latin typeface="Arial" panose="020B0604020202020204" pitchFamily="34" charset="0"/>
                <a:cs typeface="Arial" panose="020B0604020202020204" pitchFamily="34" charset="0"/>
              </a:defRPr>
            </a:lvl4pPr>
            <a:lvl5pPr marL="2080031" indent="-231115">
              <a:defRPr>
                <a:solidFill>
                  <a:schemeClr val="tx1"/>
                </a:solidFill>
                <a:latin typeface="Arial" panose="020B0604020202020204" pitchFamily="34" charset="0"/>
                <a:cs typeface="Arial" panose="020B0604020202020204" pitchFamily="34" charset="0"/>
              </a:defRPr>
            </a:lvl5pPr>
            <a:lvl6pPr marL="2542261"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4490"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6719"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8948"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5DD14AD-5FF7-4631-B6A2-327EEE12AB13}" type="slidenum">
              <a:rPr lang="en-US" altLang="en-US" smtClean="0"/>
              <a:pPr/>
              <a:t>1</a:t>
            </a:fld>
            <a:endParaRPr lang="en-US" altLang="en-US" smtClean="0"/>
          </a:p>
        </p:txBody>
      </p:sp>
    </p:spTree>
    <p:extLst>
      <p:ext uri="{BB962C8B-B14F-4D97-AF65-F5344CB8AC3E}">
        <p14:creationId xmlns:p14="http://schemas.microsoft.com/office/powerpoint/2010/main" val="4123743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However, </a:t>
            </a:r>
            <a:r>
              <a:rPr lang="en-US" altLang="en-US" baseline="0" dirty="0" smtClean="0"/>
              <a:t>The Common Core State Standards take a broader view of information text, to include most of nonfiction.  And there are some gray areas between the narrower definition and the CCSS definition.  </a:t>
            </a:r>
          </a:p>
          <a:p>
            <a:endParaRPr lang="en-US" altLang="en-US" baseline="0" dirty="0" smtClean="0"/>
          </a:p>
          <a:p>
            <a:r>
              <a:rPr lang="en-US" altLang="en-US" baseline="0" dirty="0" smtClean="0"/>
              <a:t>Use Amazing Giant Wild Animals: informational text all the way.  Has a variety of texts, realistic pictures, captions, labels, table of contents, maps, lists!  It is fabulous informational text.</a:t>
            </a:r>
          </a:p>
          <a:p>
            <a:r>
              <a:rPr lang="en-US" altLang="en-US" baseline="0" dirty="0" smtClean="0"/>
              <a:t>Star Stuff is top notch non-fiction about Carl Sagan.  Very much a biography with some space and science stuff in there.</a:t>
            </a:r>
          </a:p>
          <a:p>
            <a:endParaRPr lang="en-US" altLang="en-US" baseline="0" dirty="0" smtClean="0"/>
          </a:p>
          <a:p>
            <a:r>
              <a:rPr lang="en-US" altLang="en-US" baseline="0" dirty="0" smtClean="0"/>
              <a:t>But The Right Word falls somewhere in the middle.  It is about Roget and the development of the Thesaurus.  It is heavy on the biographical information, but it also covers how a “thing,” the Thesaurus, came about.  It has a bibliography, cites its sources, It is a </a:t>
            </a:r>
            <a:r>
              <a:rPr lang="en-US" altLang="en-US" baseline="0" dirty="0" err="1" smtClean="0"/>
              <a:t>Sibert</a:t>
            </a:r>
            <a:r>
              <a:rPr lang="en-US" altLang="en-US" baseline="0" dirty="0" smtClean="0"/>
              <a:t> winner and a Caldecott Honor book.  I would certainly include it in my elementary school collection and promote it as informational text.</a:t>
            </a:r>
            <a:endParaRPr lang="en-US" altLang="en-US" dirty="0"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1122" indent="-288893">
              <a:defRPr>
                <a:solidFill>
                  <a:schemeClr val="tx1"/>
                </a:solidFill>
                <a:latin typeface="Arial" panose="020B0604020202020204" pitchFamily="34" charset="0"/>
                <a:cs typeface="Arial" panose="020B0604020202020204" pitchFamily="34" charset="0"/>
              </a:defRPr>
            </a:lvl2pPr>
            <a:lvl3pPr marL="1155573" indent="-231115">
              <a:defRPr>
                <a:solidFill>
                  <a:schemeClr val="tx1"/>
                </a:solidFill>
                <a:latin typeface="Arial" panose="020B0604020202020204" pitchFamily="34" charset="0"/>
                <a:cs typeface="Arial" panose="020B0604020202020204" pitchFamily="34" charset="0"/>
              </a:defRPr>
            </a:lvl3pPr>
            <a:lvl4pPr marL="1617802" indent="-231115">
              <a:defRPr>
                <a:solidFill>
                  <a:schemeClr val="tx1"/>
                </a:solidFill>
                <a:latin typeface="Arial" panose="020B0604020202020204" pitchFamily="34" charset="0"/>
                <a:cs typeface="Arial" panose="020B0604020202020204" pitchFamily="34" charset="0"/>
              </a:defRPr>
            </a:lvl4pPr>
            <a:lvl5pPr marL="2080031" indent="-231115">
              <a:defRPr>
                <a:solidFill>
                  <a:schemeClr val="tx1"/>
                </a:solidFill>
                <a:latin typeface="Arial" panose="020B0604020202020204" pitchFamily="34" charset="0"/>
                <a:cs typeface="Arial" panose="020B0604020202020204" pitchFamily="34" charset="0"/>
              </a:defRPr>
            </a:lvl5pPr>
            <a:lvl6pPr marL="2542261"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4490"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6719"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8948"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4BCB50E-855A-40EA-851E-36028B023BEA}" type="slidenum">
              <a:rPr lang="en-US" altLang="en-US" smtClean="0"/>
              <a:pPr/>
              <a:t>10</a:t>
            </a:fld>
            <a:endParaRPr lang="en-US" altLang="en-US" smtClean="0"/>
          </a:p>
        </p:txBody>
      </p:sp>
    </p:spTree>
    <p:extLst>
      <p:ext uri="{BB962C8B-B14F-4D97-AF65-F5344CB8AC3E}">
        <p14:creationId xmlns:p14="http://schemas.microsoft.com/office/powerpoint/2010/main" val="2752581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Why</a:t>
            </a:r>
            <a:r>
              <a:rPr lang="en-US" altLang="en-US" baseline="0" dirty="0" smtClean="0"/>
              <a:t> is it important to have all of this nonfiction and informational text available to our students?</a:t>
            </a:r>
          </a:p>
          <a:p>
            <a:endParaRPr lang="en-US" altLang="en-US" baseline="0" dirty="0" smtClean="0"/>
          </a:p>
          <a:p>
            <a:r>
              <a:rPr lang="en-US" altLang="en-US" baseline="0" dirty="0" smtClean="0"/>
              <a:t>To start, the first shift of the Idaho Core Standards says “Students will build knowledge and academic language through a balance of content rich, complex nonfiction and literary texts.”  For our youngest students, that means about a 50/50 split between informational and literary text.  And keep in mind that they will be getting some of that 50% of informational text in their classroom work.</a:t>
            </a:r>
          </a:p>
          <a:p>
            <a:endParaRPr lang="en-US" altLang="en-US" baseline="0" dirty="0" smtClean="0"/>
          </a:p>
          <a:p>
            <a:r>
              <a:rPr lang="en-US" altLang="en-US" baseline="0" dirty="0" smtClean="0"/>
              <a:t>Next, Shift Two says students will participate in Reading/Writing/Speaking that is grounded in evidence from the text across the curriculum.  In order to support that, they need to become skilled at reading texts with evidence, not just opinion and narrative.</a:t>
            </a:r>
          </a:p>
          <a:p>
            <a:endParaRPr lang="en-US" altLang="en-US" baseline="0" dirty="0" smtClean="0"/>
          </a:p>
          <a:p>
            <a:endParaRPr lang="en-US" altLang="en-US" baseline="0" dirty="0" smtClean="0"/>
          </a:p>
          <a:p>
            <a:r>
              <a:rPr lang="en-US" altLang="en-US" baseline="0" dirty="0" smtClean="0"/>
              <a:t>Plus, kids love it!</a:t>
            </a:r>
            <a:endParaRPr lang="en-US" altLang="en-US" dirty="0"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1122" indent="-288893">
              <a:defRPr>
                <a:solidFill>
                  <a:schemeClr val="tx1"/>
                </a:solidFill>
                <a:latin typeface="Arial" panose="020B0604020202020204" pitchFamily="34" charset="0"/>
                <a:cs typeface="Arial" panose="020B0604020202020204" pitchFamily="34" charset="0"/>
              </a:defRPr>
            </a:lvl2pPr>
            <a:lvl3pPr marL="1155573" indent="-231115">
              <a:defRPr>
                <a:solidFill>
                  <a:schemeClr val="tx1"/>
                </a:solidFill>
                <a:latin typeface="Arial" panose="020B0604020202020204" pitchFamily="34" charset="0"/>
                <a:cs typeface="Arial" panose="020B0604020202020204" pitchFamily="34" charset="0"/>
              </a:defRPr>
            </a:lvl3pPr>
            <a:lvl4pPr marL="1617802" indent="-231115">
              <a:defRPr>
                <a:solidFill>
                  <a:schemeClr val="tx1"/>
                </a:solidFill>
                <a:latin typeface="Arial" panose="020B0604020202020204" pitchFamily="34" charset="0"/>
                <a:cs typeface="Arial" panose="020B0604020202020204" pitchFamily="34" charset="0"/>
              </a:defRPr>
            </a:lvl4pPr>
            <a:lvl5pPr marL="2080031" indent="-231115">
              <a:defRPr>
                <a:solidFill>
                  <a:schemeClr val="tx1"/>
                </a:solidFill>
                <a:latin typeface="Arial" panose="020B0604020202020204" pitchFamily="34" charset="0"/>
                <a:cs typeface="Arial" panose="020B0604020202020204" pitchFamily="34" charset="0"/>
              </a:defRPr>
            </a:lvl5pPr>
            <a:lvl6pPr marL="2542261"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4490"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6719"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8948"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74A2A9C-7BEE-4434-8F52-C43CDC916B97}" type="slidenum">
              <a:rPr lang="en-US" altLang="en-US" smtClean="0"/>
              <a:pPr/>
              <a:t>11</a:t>
            </a:fld>
            <a:endParaRPr lang="en-US" altLang="en-US" smtClean="0"/>
          </a:p>
        </p:txBody>
      </p:sp>
    </p:spTree>
    <p:extLst>
      <p:ext uri="{BB962C8B-B14F-4D97-AF65-F5344CB8AC3E}">
        <p14:creationId xmlns:p14="http://schemas.microsoft.com/office/powerpoint/2010/main" val="235046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Young kids want</a:t>
            </a:r>
            <a:r>
              <a:rPr lang="en-US" altLang="en-US" baseline="0" dirty="0" smtClean="0"/>
              <a:t> to know about real things.  Animals, sports, ballet, science, planets, colors, numbers.  They are motivated to read nonfiction because they are super interested.</a:t>
            </a:r>
            <a:endParaRPr lang="en-US" altLang="en-US" dirty="0"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1122" indent="-288893">
              <a:defRPr>
                <a:solidFill>
                  <a:schemeClr val="tx1"/>
                </a:solidFill>
                <a:latin typeface="Arial" panose="020B0604020202020204" pitchFamily="34" charset="0"/>
                <a:cs typeface="Arial" panose="020B0604020202020204" pitchFamily="34" charset="0"/>
              </a:defRPr>
            </a:lvl2pPr>
            <a:lvl3pPr marL="1155573" indent="-231115">
              <a:defRPr>
                <a:solidFill>
                  <a:schemeClr val="tx1"/>
                </a:solidFill>
                <a:latin typeface="Arial" panose="020B0604020202020204" pitchFamily="34" charset="0"/>
                <a:cs typeface="Arial" panose="020B0604020202020204" pitchFamily="34" charset="0"/>
              </a:defRPr>
            </a:lvl3pPr>
            <a:lvl4pPr marL="1617802" indent="-231115">
              <a:defRPr>
                <a:solidFill>
                  <a:schemeClr val="tx1"/>
                </a:solidFill>
                <a:latin typeface="Arial" panose="020B0604020202020204" pitchFamily="34" charset="0"/>
                <a:cs typeface="Arial" panose="020B0604020202020204" pitchFamily="34" charset="0"/>
              </a:defRPr>
            </a:lvl4pPr>
            <a:lvl5pPr marL="2080031" indent="-231115">
              <a:defRPr>
                <a:solidFill>
                  <a:schemeClr val="tx1"/>
                </a:solidFill>
                <a:latin typeface="Arial" panose="020B0604020202020204" pitchFamily="34" charset="0"/>
                <a:cs typeface="Arial" panose="020B0604020202020204" pitchFamily="34" charset="0"/>
              </a:defRPr>
            </a:lvl5pPr>
            <a:lvl6pPr marL="2542261"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4490"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6719"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8948"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77CEFCE-6FF3-488D-9130-8D92B38B2823}" type="slidenum">
              <a:rPr lang="en-US" altLang="en-US" smtClean="0"/>
              <a:pPr/>
              <a:t>12</a:t>
            </a:fld>
            <a:endParaRPr lang="en-US" altLang="en-US" smtClean="0"/>
          </a:p>
        </p:txBody>
      </p:sp>
    </p:spTree>
    <p:extLst>
      <p:ext uri="{BB962C8B-B14F-4D97-AF65-F5344CB8AC3E}">
        <p14:creationId xmlns:p14="http://schemas.microsoft.com/office/powerpoint/2010/main" val="1708500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Along those lines, different</a:t>
            </a:r>
            <a:r>
              <a:rPr lang="en-US" altLang="en-US" baseline="0" dirty="0" smtClean="0"/>
              <a:t> kids are interested in different things.  </a:t>
            </a:r>
            <a:r>
              <a:rPr lang="en-US" altLang="en-US" dirty="0" smtClean="0"/>
              <a:t>We probably didn’t need a study to</a:t>
            </a:r>
            <a:r>
              <a:rPr lang="en-US" altLang="en-US" baseline="0" dirty="0" smtClean="0"/>
              <a:t> tell us that different kids have different reading interests and if they like reading about a topic, they are likely to want to read more about it.  Even without data to verify, we can observe this every day in our libraries.</a:t>
            </a:r>
            <a:endParaRPr lang="en-US" altLang="en-US" dirty="0"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1122" indent="-288893">
              <a:defRPr>
                <a:solidFill>
                  <a:schemeClr val="tx1"/>
                </a:solidFill>
                <a:latin typeface="Arial" panose="020B0604020202020204" pitchFamily="34" charset="0"/>
                <a:cs typeface="Arial" panose="020B0604020202020204" pitchFamily="34" charset="0"/>
              </a:defRPr>
            </a:lvl2pPr>
            <a:lvl3pPr marL="1155573" indent="-231115">
              <a:defRPr>
                <a:solidFill>
                  <a:schemeClr val="tx1"/>
                </a:solidFill>
                <a:latin typeface="Arial" panose="020B0604020202020204" pitchFamily="34" charset="0"/>
                <a:cs typeface="Arial" panose="020B0604020202020204" pitchFamily="34" charset="0"/>
              </a:defRPr>
            </a:lvl3pPr>
            <a:lvl4pPr marL="1617802" indent="-231115">
              <a:defRPr>
                <a:solidFill>
                  <a:schemeClr val="tx1"/>
                </a:solidFill>
                <a:latin typeface="Arial" panose="020B0604020202020204" pitchFamily="34" charset="0"/>
                <a:cs typeface="Arial" panose="020B0604020202020204" pitchFamily="34" charset="0"/>
              </a:defRPr>
            </a:lvl4pPr>
            <a:lvl5pPr marL="2080031" indent="-231115">
              <a:defRPr>
                <a:solidFill>
                  <a:schemeClr val="tx1"/>
                </a:solidFill>
                <a:latin typeface="Arial" panose="020B0604020202020204" pitchFamily="34" charset="0"/>
                <a:cs typeface="Arial" panose="020B0604020202020204" pitchFamily="34" charset="0"/>
              </a:defRPr>
            </a:lvl5pPr>
            <a:lvl6pPr marL="2542261"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4490"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6719"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8948"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D1E4FF2-A8FF-4DB0-8AA2-92F66D2484BE}" type="slidenum">
              <a:rPr lang="en-US" altLang="en-US" smtClean="0"/>
              <a:pPr/>
              <a:t>13</a:t>
            </a:fld>
            <a:endParaRPr lang="en-US" altLang="en-US" smtClean="0"/>
          </a:p>
        </p:txBody>
      </p:sp>
    </p:spTree>
    <p:extLst>
      <p:ext uri="{BB962C8B-B14F-4D97-AF65-F5344CB8AC3E}">
        <p14:creationId xmlns:p14="http://schemas.microsoft.com/office/powerpoint/2010/main" val="3436494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Nonfiction of all types, including informational texts can be the very stuff that appeals</a:t>
            </a:r>
            <a:r>
              <a:rPr lang="en-US" altLang="en-US" baseline="0" dirty="0" smtClean="0"/>
              <a:t> to those reluctant readers.  Lots of boys find their passion for reading in nonfiction.</a:t>
            </a:r>
          </a:p>
          <a:p>
            <a:endParaRPr lang="en-US" altLang="en-US" baseline="0" dirty="0" smtClean="0"/>
          </a:p>
          <a:p>
            <a:r>
              <a:rPr lang="en-US" altLang="en-US" baseline="0" dirty="0" smtClean="0"/>
              <a:t>Like those World Records books – can you keep those on the shelves?  </a:t>
            </a:r>
            <a:endParaRPr lang="en-US" altLang="en-US" dirty="0"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1122" indent="-288893">
              <a:defRPr>
                <a:solidFill>
                  <a:schemeClr val="tx1"/>
                </a:solidFill>
                <a:latin typeface="Arial" panose="020B0604020202020204" pitchFamily="34" charset="0"/>
                <a:cs typeface="Arial" panose="020B0604020202020204" pitchFamily="34" charset="0"/>
              </a:defRPr>
            </a:lvl2pPr>
            <a:lvl3pPr marL="1155573" indent="-231115">
              <a:defRPr>
                <a:solidFill>
                  <a:schemeClr val="tx1"/>
                </a:solidFill>
                <a:latin typeface="Arial" panose="020B0604020202020204" pitchFamily="34" charset="0"/>
                <a:cs typeface="Arial" panose="020B0604020202020204" pitchFamily="34" charset="0"/>
              </a:defRPr>
            </a:lvl3pPr>
            <a:lvl4pPr marL="1617802" indent="-231115">
              <a:defRPr>
                <a:solidFill>
                  <a:schemeClr val="tx1"/>
                </a:solidFill>
                <a:latin typeface="Arial" panose="020B0604020202020204" pitchFamily="34" charset="0"/>
                <a:cs typeface="Arial" panose="020B0604020202020204" pitchFamily="34" charset="0"/>
              </a:defRPr>
            </a:lvl4pPr>
            <a:lvl5pPr marL="2080031" indent="-231115">
              <a:defRPr>
                <a:solidFill>
                  <a:schemeClr val="tx1"/>
                </a:solidFill>
                <a:latin typeface="Arial" panose="020B0604020202020204" pitchFamily="34" charset="0"/>
                <a:cs typeface="Arial" panose="020B0604020202020204" pitchFamily="34" charset="0"/>
              </a:defRPr>
            </a:lvl5pPr>
            <a:lvl6pPr marL="2542261"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4490"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6719"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8948"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27D48E1-284D-45E0-A661-916FD7B465C7}" type="slidenum">
              <a:rPr lang="en-US" altLang="en-US" smtClean="0"/>
              <a:pPr/>
              <a:t>14</a:t>
            </a:fld>
            <a:endParaRPr lang="en-US" altLang="en-US" smtClean="0"/>
          </a:p>
        </p:txBody>
      </p:sp>
    </p:spTree>
    <p:extLst>
      <p:ext uri="{BB962C8B-B14F-4D97-AF65-F5344CB8AC3E}">
        <p14:creationId xmlns:p14="http://schemas.microsoft.com/office/powerpoint/2010/main" val="2462616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Informational text helps</a:t>
            </a:r>
            <a:r>
              <a:rPr lang="en-US" altLang="en-US" baseline="0" dirty="0" smtClean="0"/>
              <a:t> kids practice those comprehension strategies that are connected with the text structures we talked about earlier.</a:t>
            </a:r>
          </a:p>
          <a:p>
            <a:endParaRPr lang="en-US" altLang="en-US" baseline="0" dirty="0" smtClean="0"/>
          </a:p>
          <a:p>
            <a:r>
              <a:rPr lang="en-US" altLang="en-US" baseline="0" dirty="0" smtClean="0"/>
              <a:t>Helps kids learn about the world around them and the world that is not immediately around them.</a:t>
            </a:r>
          </a:p>
          <a:p>
            <a:endParaRPr lang="en-US" altLang="en-US" baseline="0" dirty="0" smtClean="0"/>
          </a:p>
          <a:p>
            <a:r>
              <a:rPr lang="en-US" altLang="en-US" baseline="0" dirty="0" smtClean="0"/>
              <a:t>Kids can also connect science to everyday lives and, through books, see all kinds of people in those careers.  They might see someone who looks like them in a career they hadn’t considered.</a:t>
            </a:r>
            <a:endParaRPr lang="en-US" altLang="en-US" dirty="0"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1122" indent="-288893">
              <a:defRPr>
                <a:solidFill>
                  <a:schemeClr val="tx1"/>
                </a:solidFill>
                <a:latin typeface="Arial" panose="020B0604020202020204" pitchFamily="34" charset="0"/>
                <a:cs typeface="Arial" panose="020B0604020202020204" pitchFamily="34" charset="0"/>
              </a:defRPr>
            </a:lvl2pPr>
            <a:lvl3pPr marL="1155573" indent="-231115">
              <a:defRPr>
                <a:solidFill>
                  <a:schemeClr val="tx1"/>
                </a:solidFill>
                <a:latin typeface="Arial" panose="020B0604020202020204" pitchFamily="34" charset="0"/>
                <a:cs typeface="Arial" panose="020B0604020202020204" pitchFamily="34" charset="0"/>
              </a:defRPr>
            </a:lvl3pPr>
            <a:lvl4pPr marL="1617802" indent="-231115">
              <a:defRPr>
                <a:solidFill>
                  <a:schemeClr val="tx1"/>
                </a:solidFill>
                <a:latin typeface="Arial" panose="020B0604020202020204" pitchFamily="34" charset="0"/>
                <a:cs typeface="Arial" panose="020B0604020202020204" pitchFamily="34" charset="0"/>
              </a:defRPr>
            </a:lvl4pPr>
            <a:lvl5pPr marL="2080031" indent="-231115">
              <a:defRPr>
                <a:solidFill>
                  <a:schemeClr val="tx1"/>
                </a:solidFill>
                <a:latin typeface="Arial" panose="020B0604020202020204" pitchFamily="34" charset="0"/>
                <a:cs typeface="Arial" panose="020B0604020202020204" pitchFamily="34" charset="0"/>
              </a:defRPr>
            </a:lvl5pPr>
            <a:lvl6pPr marL="2542261"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4490"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6719"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8948"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FE5026A-6EF9-4C22-9D77-E6D086E748F1}" type="slidenum">
              <a:rPr lang="en-US" altLang="en-US" smtClean="0"/>
              <a:pPr/>
              <a:t>15</a:t>
            </a:fld>
            <a:endParaRPr lang="en-US" altLang="en-US" smtClean="0"/>
          </a:p>
        </p:txBody>
      </p:sp>
    </p:spTree>
    <p:extLst>
      <p:ext uri="{BB962C8B-B14F-4D97-AF65-F5344CB8AC3E}">
        <p14:creationId xmlns:p14="http://schemas.microsoft.com/office/powerpoint/2010/main" val="29225695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Vocabulary and language building</a:t>
            </a:r>
            <a:r>
              <a:rPr lang="en-US" altLang="en-US" baseline="0" dirty="0" smtClean="0"/>
              <a:t> is a huge reason for young children to read informational texts.  There are rare and technical words in them, and since good informational texts for young readers have realistic pictures and captions, kids can infer the meanings of the words.  Cool!</a:t>
            </a:r>
            <a:endParaRPr lang="en-US" altLang="en-US" dirty="0"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1122" indent="-288893">
              <a:defRPr>
                <a:solidFill>
                  <a:schemeClr val="tx1"/>
                </a:solidFill>
                <a:latin typeface="Arial" panose="020B0604020202020204" pitchFamily="34" charset="0"/>
                <a:cs typeface="Arial" panose="020B0604020202020204" pitchFamily="34" charset="0"/>
              </a:defRPr>
            </a:lvl2pPr>
            <a:lvl3pPr marL="1155573" indent="-231115">
              <a:defRPr>
                <a:solidFill>
                  <a:schemeClr val="tx1"/>
                </a:solidFill>
                <a:latin typeface="Arial" panose="020B0604020202020204" pitchFamily="34" charset="0"/>
                <a:cs typeface="Arial" panose="020B0604020202020204" pitchFamily="34" charset="0"/>
              </a:defRPr>
            </a:lvl3pPr>
            <a:lvl4pPr marL="1617802" indent="-231115">
              <a:defRPr>
                <a:solidFill>
                  <a:schemeClr val="tx1"/>
                </a:solidFill>
                <a:latin typeface="Arial" panose="020B0604020202020204" pitchFamily="34" charset="0"/>
                <a:cs typeface="Arial" panose="020B0604020202020204" pitchFamily="34" charset="0"/>
              </a:defRPr>
            </a:lvl4pPr>
            <a:lvl5pPr marL="2080031" indent="-231115">
              <a:defRPr>
                <a:solidFill>
                  <a:schemeClr val="tx1"/>
                </a:solidFill>
                <a:latin typeface="Arial" panose="020B0604020202020204" pitchFamily="34" charset="0"/>
                <a:cs typeface="Arial" panose="020B0604020202020204" pitchFamily="34" charset="0"/>
              </a:defRPr>
            </a:lvl5pPr>
            <a:lvl6pPr marL="2542261"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4490"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6719"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8948"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D797BF3-9013-4B5C-B22F-C354CD4314F4}" type="slidenum">
              <a:rPr lang="en-US" altLang="en-US" smtClean="0"/>
              <a:pPr/>
              <a:t>16</a:t>
            </a:fld>
            <a:endParaRPr lang="en-US" altLang="en-US" smtClean="0"/>
          </a:p>
        </p:txBody>
      </p:sp>
    </p:spTree>
    <p:extLst>
      <p:ext uri="{BB962C8B-B14F-4D97-AF65-F5344CB8AC3E}">
        <p14:creationId xmlns:p14="http://schemas.microsoft.com/office/powerpoint/2010/main" val="40039096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More reading of informational text, (but not just informational text) means kids are building</a:t>
            </a:r>
            <a:r>
              <a:rPr lang="en-US" altLang="en-US" baseline="0" dirty="0" smtClean="0"/>
              <a:t> background knowledge, which makes comprehension easier.  It is always easier to understand and remember the meaning of a text when we have background knowledge and familiarity with the terms used for that subject.</a:t>
            </a:r>
          </a:p>
          <a:p>
            <a:endParaRPr lang="en-US" altLang="en-US" baseline="0" dirty="0" smtClean="0"/>
          </a:p>
          <a:p>
            <a:r>
              <a:rPr lang="en-US" altLang="en-US" baseline="0" dirty="0" smtClean="0"/>
              <a:t>Teachers and parents can talk with the students more about what they’ve read.  While out and about they can identify eggs, butterflies and seeds, and other things they may have read about.  It helps the new vocabulary stick.</a:t>
            </a:r>
            <a:endParaRPr lang="en-US" altLang="en-US" dirty="0"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1122" indent="-288893">
              <a:defRPr>
                <a:solidFill>
                  <a:schemeClr val="tx1"/>
                </a:solidFill>
                <a:latin typeface="Arial" panose="020B0604020202020204" pitchFamily="34" charset="0"/>
                <a:cs typeface="Arial" panose="020B0604020202020204" pitchFamily="34" charset="0"/>
              </a:defRPr>
            </a:lvl2pPr>
            <a:lvl3pPr marL="1155573" indent="-231115">
              <a:defRPr>
                <a:solidFill>
                  <a:schemeClr val="tx1"/>
                </a:solidFill>
                <a:latin typeface="Arial" panose="020B0604020202020204" pitchFamily="34" charset="0"/>
                <a:cs typeface="Arial" panose="020B0604020202020204" pitchFamily="34" charset="0"/>
              </a:defRPr>
            </a:lvl3pPr>
            <a:lvl4pPr marL="1617802" indent="-231115">
              <a:defRPr>
                <a:solidFill>
                  <a:schemeClr val="tx1"/>
                </a:solidFill>
                <a:latin typeface="Arial" panose="020B0604020202020204" pitchFamily="34" charset="0"/>
                <a:cs typeface="Arial" panose="020B0604020202020204" pitchFamily="34" charset="0"/>
              </a:defRPr>
            </a:lvl4pPr>
            <a:lvl5pPr marL="2080031" indent="-231115">
              <a:defRPr>
                <a:solidFill>
                  <a:schemeClr val="tx1"/>
                </a:solidFill>
                <a:latin typeface="Arial" panose="020B0604020202020204" pitchFamily="34" charset="0"/>
                <a:cs typeface="Arial" panose="020B0604020202020204" pitchFamily="34" charset="0"/>
              </a:defRPr>
            </a:lvl5pPr>
            <a:lvl6pPr marL="2542261"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4490"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6719"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8948"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04F7487-4919-43C8-84FB-3CFB97AD5805}" type="slidenum">
              <a:rPr lang="en-US" altLang="en-US" smtClean="0"/>
              <a:pPr/>
              <a:t>17</a:t>
            </a:fld>
            <a:endParaRPr lang="en-US" altLang="en-US" smtClean="0"/>
          </a:p>
        </p:txBody>
      </p:sp>
    </p:spTree>
    <p:extLst>
      <p:ext uri="{BB962C8B-B14F-4D97-AF65-F5344CB8AC3E}">
        <p14:creationId xmlns:p14="http://schemas.microsoft.com/office/powerpoint/2010/main" val="24670298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Early vocabulary</a:t>
            </a:r>
            <a:r>
              <a:rPr lang="en-US" altLang="en-US" baseline="0" dirty="0" smtClean="0"/>
              <a:t> building helps with reading to learn in the upper grades and into adulthood.  Everyday we have to read and understand all kinds of different texts.</a:t>
            </a:r>
          </a:p>
          <a:p>
            <a:endParaRPr lang="en-US" altLang="en-US" baseline="0" dirty="0" smtClean="0"/>
          </a:p>
          <a:p>
            <a:r>
              <a:rPr lang="en-US" altLang="en-US" baseline="0" dirty="0" smtClean="0"/>
              <a:t>Think about what you read yesterday.  How much was informational text?  Who read the newspaper or a magazine article?  Who followed a recipe?  Read the nutritional information on a box of cereal?</a:t>
            </a:r>
          </a:p>
          <a:p>
            <a:endParaRPr lang="en-US" altLang="en-US" baseline="0" dirty="0" smtClean="0"/>
          </a:p>
          <a:p>
            <a:r>
              <a:rPr lang="en-US" altLang="en-US" baseline="0" dirty="0" smtClean="0"/>
              <a:t>96% of text on the WWW is expository.  Some of my most used sites:  </a:t>
            </a:r>
            <a:r>
              <a:rPr lang="en-US" altLang="en-US" baseline="0" dirty="0" err="1" smtClean="0"/>
              <a:t>imdb</a:t>
            </a:r>
            <a:r>
              <a:rPr lang="en-US" altLang="en-US" baseline="0" dirty="0" smtClean="0"/>
              <a:t>, Wikipedia, blogs.  I don’t read literature online.  </a:t>
            </a:r>
          </a:p>
          <a:p>
            <a:endParaRPr lang="en-US" altLang="en-US" baseline="0" dirty="0" smtClean="0"/>
          </a:p>
          <a:p>
            <a:r>
              <a:rPr lang="en-US" altLang="en-US" baseline="0" dirty="0" smtClean="0"/>
              <a:t>If your students are interested in STEM careers, they will have to be really good at reading informational text.</a:t>
            </a:r>
            <a:endParaRPr lang="en-US" altLang="en-US" dirty="0"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1122" indent="-288893">
              <a:defRPr>
                <a:solidFill>
                  <a:schemeClr val="tx1"/>
                </a:solidFill>
                <a:latin typeface="Arial" panose="020B0604020202020204" pitchFamily="34" charset="0"/>
                <a:cs typeface="Arial" panose="020B0604020202020204" pitchFamily="34" charset="0"/>
              </a:defRPr>
            </a:lvl2pPr>
            <a:lvl3pPr marL="1155573" indent="-231115">
              <a:defRPr>
                <a:solidFill>
                  <a:schemeClr val="tx1"/>
                </a:solidFill>
                <a:latin typeface="Arial" panose="020B0604020202020204" pitchFamily="34" charset="0"/>
                <a:cs typeface="Arial" panose="020B0604020202020204" pitchFamily="34" charset="0"/>
              </a:defRPr>
            </a:lvl3pPr>
            <a:lvl4pPr marL="1617802" indent="-231115">
              <a:defRPr>
                <a:solidFill>
                  <a:schemeClr val="tx1"/>
                </a:solidFill>
                <a:latin typeface="Arial" panose="020B0604020202020204" pitchFamily="34" charset="0"/>
                <a:cs typeface="Arial" panose="020B0604020202020204" pitchFamily="34" charset="0"/>
              </a:defRPr>
            </a:lvl4pPr>
            <a:lvl5pPr marL="2080031" indent="-231115">
              <a:defRPr>
                <a:solidFill>
                  <a:schemeClr val="tx1"/>
                </a:solidFill>
                <a:latin typeface="Arial" panose="020B0604020202020204" pitchFamily="34" charset="0"/>
                <a:cs typeface="Arial" panose="020B0604020202020204" pitchFamily="34" charset="0"/>
              </a:defRPr>
            </a:lvl5pPr>
            <a:lvl6pPr marL="2542261"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4490"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6719"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8948"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42DE9E-5AAA-4F0D-9038-609D8D1FADAD}" type="slidenum">
              <a:rPr lang="en-US" altLang="en-US" smtClean="0"/>
              <a:pPr/>
              <a:t>18</a:t>
            </a:fld>
            <a:endParaRPr lang="en-US" altLang="en-US" smtClean="0"/>
          </a:p>
        </p:txBody>
      </p:sp>
    </p:spTree>
    <p:extLst>
      <p:ext uri="{BB962C8B-B14F-4D97-AF65-F5344CB8AC3E}">
        <p14:creationId xmlns:p14="http://schemas.microsoft.com/office/powerpoint/2010/main" val="29717596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 have the characteristics of</a:t>
            </a:r>
            <a:r>
              <a:rPr lang="en-US" baseline="0" dirty="0" smtClean="0"/>
              <a:t> informational text and nonfiction, we know what it is and we know why we want it.  And there are a lot of wonderful materials out there, but how do we identify the best ones, and the materials that maybe aren’t so good.  But how do we know if those materials are worth our precious, hard-earned book dollars?  </a:t>
            </a:r>
          </a:p>
          <a:p>
            <a:r>
              <a:rPr lang="en-US" baseline="0" dirty="0" smtClean="0"/>
              <a:t>We can start with sources we trust like award winners.  </a:t>
            </a:r>
          </a:p>
          <a:p>
            <a:r>
              <a:rPr lang="en-US" baseline="0" dirty="0" smtClean="0"/>
              <a:t>What are some of your favorites for the younger kids?</a:t>
            </a:r>
            <a:endParaRPr lang="en-US" dirty="0"/>
          </a:p>
        </p:txBody>
      </p:sp>
      <p:sp>
        <p:nvSpPr>
          <p:cNvPr id="4" name="Slide Number Placeholder 3"/>
          <p:cNvSpPr>
            <a:spLocks noGrp="1"/>
          </p:cNvSpPr>
          <p:nvPr>
            <p:ph type="sldNum" sz="quarter" idx="10"/>
          </p:nvPr>
        </p:nvSpPr>
        <p:spPr/>
        <p:txBody>
          <a:bodyPr/>
          <a:lstStyle/>
          <a:p>
            <a:fld id="{0B780D71-FAA6-4DED-9C01-8E1079D74283}" type="slidenum">
              <a:rPr lang="en-US" smtClean="0"/>
              <a:t>19</a:t>
            </a:fld>
            <a:endParaRPr lang="en-US"/>
          </a:p>
        </p:txBody>
      </p:sp>
    </p:spTree>
    <p:extLst>
      <p:ext uri="{BB962C8B-B14F-4D97-AF65-F5344CB8AC3E}">
        <p14:creationId xmlns:p14="http://schemas.microsoft.com/office/powerpoint/2010/main" val="17100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Not all nonfiction is informational text.  Informational</a:t>
            </a:r>
            <a:r>
              <a:rPr lang="en-US" altLang="en-US" baseline="0" dirty="0" smtClean="0"/>
              <a:t> text is a subset of nonfiction.</a:t>
            </a:r>
            <a:endParaRPr lang="en-US" altLang="en-US" dirty="0"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1122" indent="-288893">
              <a:defRPr>
                <a:solidFill>
                  <a:schemeClr val="tx1"/>
                </a:solidFill>
                <a:latin typeface="Arial" panose="020B0604020202020204" pitchFamily="34" charset="0"/>
                <a:cs typeface="Arial" panose="020B0604020202020204" pitchFamily="34" charset="0"/>
              </a:defRPr>
            </a:lvl2pPr>
            <a:lvl3pPr marL="1155573" indent="-231115">
              <a:defRPr>
                <a:solidFill>
                  <a:schemeClr val="tx1"/>
                </a:solidFill>
                <a:latin typeface="Arial" panose="020B0604020202020204" pitchFamily="34" charset="0"/>
                <a:cs typeface="Arial" panose="020B0604020202020204" pitchFamily="34" charset="0"/>
              </a:defRPr>
            </a:lvl3pPr>
            <a:lvl4pPr marL="1617802" indent="-231115">
              <a:defRPr>
                <a:solidFill>
                  <a:schemeClr val="tx1"/>
                </a:solidFill>
                <a:latin typeface="Arial" panose="020B0604020202020204" pitchFamily="34" charset="0"/>
                <a:cs typeface="Arial" panose="020B0604020202020204" pitchFamily="34" charset="0"/>
              </a:defRPr>
            </a:lvl4pPr>
            <a:lvl5pPr marL="2080031" indent="-231115">
              <a:defRPr>
                <a:solidFill>
                  <a:schemeClr val="tx1"/>
                </a:solidFill>
                <a:latin typeface="Arial" panose="020B0604020202020204" pitchFamily="34" charset="0"/>
                <a:cs typeface="Arial" panose="020B0604020202020204" pitchFamily="34" charset="0"/>
              </a:defRPr>
            </a:lvl5pPr>
            <a:lvl6pPr marL="2542261"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4490"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6719"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8948"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8967263-AB4D-40D8-B9F3-7997CF07F74C}" type="slidenum">
              <a:rPr lang="en-US" altLang="en-US" smtClean="0"/>
              <a:pPr/>
              <a:t>2</a:t>
            </a:fld>
            <a:endParaRPr lang="en-US" altLang="en-US" smtClean="0"/>
          </a:p>
        </p:txBody>
      </p:sp>
    </p:spTree>
    <p:extLst>
      <p:ext uri="{BB962C8B-B14F-4D97-AF65-F5344CB8AC3E}">
        <p14:creationId xmlns:p14="http://schemas.microsoft.com/office/powerpoint/2010/main" val="41131286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And here is a newer award to check out.  </a:t>
            </a:r>
          </a:p>
          <a:p>
            <a:endParaRPr lang="en-US" altLang="en-US" dirty="0" smtClean="0"/>
          </a:p>
          <a:p>
            <a:r>
              <a:rPr lang="en-US" altLang="en-US" dirty="0" smtClean="0"/>
              <a:t>What are some of your favorite</a:t>
            </a:r>
            <a:r>
              <a:rPr lang="en-US" altLang="en-US" baseline="0" dirty="0" smtClean="0"/>
              <a:t>s?</a:t>
            </a:r>
            <a:endParaRPr lang="en-US" altLang="en-US" dirty="0"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1122" indent="-288893">
              <a:defRPr>
                <a:solidFill>
                  <a:schemeClr val="tx1"/>
                </a:solidFill>
                <a:latin typeface="Arial" panose="020B0604020202020204" pitchFamily="34" charset="0"/>
                <a:cs typeface="Arial" panose="020B0604020202020204" pitchFamily="34" charset="0"/>
              </a:defRPr>
            </a:lvl2pPr>
            <a:lvl3pPr marL="1155573" indent="-231115">
              <a:defRPr>
                <a:solidFill>
                  <a:schemeClr val="tx1"/>
                </a:solidFill>
                <a:latin typeface="Arial" panose="020B0604020202020204" pitchFamily="34" charset="0"/>
                <a:cs typeface="Arial" panose="020B0604020202020204" pitchFamily="34" charset="0"/>
              </a:defRPr>
            </a:lvl3pPr>
            <a:lvl4pPr marL="1617802" indent="-231115">
              <a:defRPr>
                <a:solidFill>
                  <a:schemeClr val="tx1"/>
                </a:solidFill>
                <a:latin typeface="Arial" panose="020B0604020202020204" pitchFamily="34" charset="0"/>
                <a:cs typeface="Arial" panose="020B0604020202020204" pitchFamily="34" charset="0"/>
              </a:defRPr>
            </a:lvl4pPr>
            <a:lvl5pPr marL="2080031" indent="-231115">
              <a:defRPr>
                <a:solidFill>
                  <a:schemeClr val="tx1"/>
                </a:solidFill>
                <a:latin typeface="Arial" panose="020B0604020202020204" pitchFamily="34" charset="0"/>
                <a:cs typeface="Arial" panose="020B0604020202020204" pitchFamily="34" charset="0"/>
              </a:defRPr>
            </a:lvl5pPr>
            <a:lvl6pPr marL="2542261"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4490"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6719"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8948"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FE3F8FE-668B-4125-8025-D2E3965A34EB}" type="slidenum">
              <a:rPr lang="en-US" altLang="en-US" smtClean="0">
                <a:solidFill>
                  <a:prstClr val="black"/>
                </a:solidFill>
              </a:rPr>
              <a:pPr/>
              <a:t>20</a:t>
            </a:fld>
            <a:endParaRPr lang="en-US" altLang="en-US" smtClean="0">
              <a:solidFill>
                <a:prstClr val="black"/>
              </a:solidFill>
            </a:endParaRPr>
          </a:p>
        </p:txBody>
      </p:sp>
    </p:spTree>
    <p:extLst>
      <p:ext uri="{BB962C8B-B14F-4D97-AF65-F5344CB8AC3E}">
        <p14:creationId xmlns:p14="http://schemas.microsoft.com/office/powerpoint/2010/main" val="10631248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reliable publishers.</a:t>
            </a:r>
            <a:r>
              <a:rPr lang="en-US" baseline="0" dirty="0" smtClean="0"/>
              <a:t>  Are there others you really like?</a:t>
            </a:r>
            <a:endParaRPr lang="en-US" dirty="0"/>
          </a:p>
        </p:txBody>
      </p:sp>
      <p:sp>
        <p:nvSpPr>
          <p:cNvPr id="4" name="Slide Number Placeholder 3"/>
          <p:cNvSpPr>
            <a:spLocks noGrp="1"/>
          </p:cNvSpPr>
          <p:nvPr>
            <p:ph type="sldNum" sz="quarter" idx="10"/>
          </p:nvPr>
        </p:nvSpPr>
        <p:spPr/>
        <p:txBody>
          <a:bodyPr/>
          <a:lstStyle/>
          <a:p>
            <a:fld id="{0B780D71-FAA6-4DED-9C01-8E1079D74283}" type="slidenum">
              <a:rPr lang="en-US" smtClean="0"/>
              <a:t>21</a:t>
            </a:fld>
            <a:endParaRPr lang="en-US"/>
          </a:p>
        </p:txBody>
      </p:sp>
    </p:spTree>
    <p:extLst>
      <p:ext uri="{BB962C8B-B14F-4D97-AF65-F5344CB8AC3E}">
        <p14:creationId xmlns:p14="http://schemas.microsoft.com/office/powerpoint/2010/main" val="34033206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about after we exhaust our tried and true sources?  There are wonderful</a:t>
            </a:r>
            <a:r>
              <a:rPr lang="en-US" baseline="0" dirty="0" smtClean="0"/>
              <a:t> titles available that are not award winners.  We’ll quickly go through a checklist to help identify good informational texts.  I borrowed this checklist from Lynn Johnson, who has all this available on a website right here.</a:t>
            </a:r>
            <a:endParaRPr lang="en-US" dirty="0"/>
          </a:p>
        </p:txBody>
      </p:sp>
      <p:sp>
        <p:nvSpPr>
          <p:cNvPr id="4" name="Slide Number Placeholder 3"/>
          <p:cNvSpPr>
            <a:spLocks noGrp="1"/>
          </p:cNvSpPr>
          <p:nvPr>
            <p:ph type="sldNum" sz="quarter" idx="10"/>
          </p:nvPr>
        </p:nvSpPr>
        <p:spPr/>
        <p:txBody>
          <a:bodyPr/>
          <a:lstStyle/>
          <a:p>
            <a:fld id="{0B780D71-FAA6-4DED-9C01-8E1079D74283}" type="slidenum">
              <a:rPr lang="en-US" smtClean="0"/>
              <a:t>22</a:t>
            </a:fld>
            <a:endParaRPr lang="en-US"/>
          </a:p>
        </p:txBody>
      </p:sp>
    </p:spTree>
    <p:extLst>
      <p:ext uri="{BB962C8B-B14F-4D97-AF65-F5344CB8AC3E}">
        <p14:creationId xmlns:p14="http://schemas.microsoft.com/office/powerpoint/2010/main" val="37572348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the page easy to read and understand.</a:t>
            </a:r>
            <a:r>
              <a:rPr lang="en-US" baseline="0" dirty="0" smtClean="0"/>
              <a:t>  Does it flow well?</a:t>
            </a:r>
          </a:p>
          <a:p>
            <a:r>
              <a:rPr lang="en-US" baseline="0" dirty="0" smtClean="0"/>
              <a:t>Can you easily find the sources of the information?</a:t>
            </a:r>
            <a:endParaRPr lang="en-US" dirty="0"/>
          </a:p>
        </p:txBody>
      </p:sp>
      <p:sp>
        <p:nvSpPr>
          <p:cNvPr id="4" name="Slide Number Placeholder 3"/>
          <p:cNvSpPr>
            <a:spLocks noGrp="1"/>
          </p:cNvSpPr>
          <p:nvPr>
            <p:ph type="sldNum" sz="quarter" idx="10"/>
          </p:nvPr>
        </p:nvSpPr>
        <p:spPr/>
        <p:txBody>
          <a:bodyPr/>
          <a:lstStyle/>
          <a:p>
            <a:fld id="{0B780D71-FAA6-4DED-9C01-8E1079D74283}" type="slidenum">
              <a:rPr lang="en-US" smtClean="0"/>
              <a:t>23</a:t>
            </a:fld>
            <a:endParaRPr lang="en-US"/>
          </a:p>
        </p:txBody>
      </p:sp>
    </p:spTree>
    <p:extLst>
      <p:ext uri="{BB962C8B-B14F-4D97-AF65-F5344CB8AC3E}">
        <p14:creationId xmlns:p14="http://schemas.microsoft.com/office/powerpoint/2010/main" val="35546982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Illustrations can make or break an</a:t>
            </a:r>
            <a:r>
              <a:rPr lang="en-US" baseline="0" dirty="0" smtClean="0"/>
              <a:t> informational text.  They are very important, especially for the younger set.</a:t>
            </a:r>
            <a:endParaRPr lang="en-US" dirty="0"/>
          </a:p>
        </p:txBody>
      </p:sp>
      <p:sp>
        <p:nvSpPr>
          <p:cNvPr id="4" name="Slide Number Placeholder 3"/>
          <p:cNvSpPr>
            <a:spLocks noGrp="1"/>
          </p:cNvSpPr>
          <p:nvPr>
            <p:ph type="sldNum" sz="quarter" idx="10"/>
          </p:nvPr>
        </p:nvSpPr>
        <p:spPr/>
        <p:txBody>
          <a:bodyPr/>
          <a:lstStyle/>
          <a:p>
            <a:fld id="{0B780D71-FAA6-4DED-9C01-8E1079D74283}" type="slidenum">
              <a:rPr lang="en-US" smtClean="0"/>
              <a:t>24</a:t>
            </a:fld>
            <a:endParaRPr lang="en-US"/>
          </a:p>
        </p:txBody>
      </p:sp>
    </p:spTree>
    <p:extLst>
      <p:ext uri="{BB962C8B-B14F-4D97-AF65-F5344CB8AC3E}">
        <p14:creationId xmlns:p14="http://schemas.microsoft.com/office/powerpoint/2010/main" val="35039355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 course, we would think</a:t>
            </a:r>
            <a:r>
              <a:rPr lang="en-US" baseline="0" dirty="0" smtClean="0"/>
              <a:t> about if a book is appropriate to our age group.  Another thing we might consider is if the style of presentation is appropriate for the topic.  It would be pretty tough to use a funny style like “You Wouldn’t Want to Live Without Fire!” with a topic like “Animals Helping to Detect Diseases.”  </a:t>
            </a:r>
            <a:endParaRPr lang="en-US" dirty="0"/>
          </a:p>
        </p:txBody>
      </p:sp>
      <p:sp>
        <p:nvSpPr>
          <p:cNvPr id="4" name="Slide Number Placeholder 3"/>
          <p:cNvSpPr>
            <a:spLocks noGrp="1"/>
          </p:cNvSpPr>
          <p:nvPr>
            <p:ph type="sldNum" sz="quarter" idx="10"/>
          </p:nvPr>
        </p:nvSpPr>
        <p:spPr/>
        <p:txBody>
          <a:bodyPr/>
          <a:lstStyle/>
          <a:p>
            <a:fld id="{0B780D71-FAA6-4DED-9C01-8E1079D74283}" type="slidenum">
              <a:rPr lang="en-US" smtClean="0"/>
              <a:t>25</a:t>
            </a:fld>
            <a:endParaRPr lang="en-US"/>
          </a:p>
        </p:txBody>
      </p:sp>
    </p:spTree>
    <p:extLst>
      <p:ext uri="{BB962C8B-B14F-4D97-AF65-F5344CB8AC3E}">
        <p14:creationId xmlns:p14="http://schemas.microsoft.com/office/powerpoint/2010/main" val="11123651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lot of information to consider while evaluating a book.  Not every one of these points will be applicable to every book you look at.  </a:t>
            </a:r>
          </a:p>
          <a:p>
            <a:r>
              <a:rPr lang="en-US" baseline="0" dirty="0" smtClean="0"/>
              <a:t>If the author is attempting to persuade the reader, it may not be great informational text.</a:t>
            </a:r>
            <a:endParaRPr lang="en-US" dirty="0"/>
          </a:p>
        </p:txBody>
      </p:sp>
      <p:sp>
        <p:nvSpPr>
          <p:cNvPr id="4" name="Slide Number Placeholder 3"/>
          <p:cNvSpPr>
            <a:spLocks noGrp="1"/>
          </p:cNvSpPr>
          <p:nvPr>
            <p:ph type="sldNum" sz="quarter" idx="10"/>
          </p:nvPr>
        </p:nvSpPr>
        <p:spPr/>
        <p:txBody>
          <a:bodyPr/>
          <a:lstStyle/>
          <a:p>
            <a:fld id="{0B780D71-FAA6-4DED-9C01-8E1079D74283}" type="slidenum">
              <a:rPr lang="en-US" smtClean="0"/>
              <a:t>26</a:t>
            </a:fld>
            <a:endParaRPr lang="en-US"/>
          </a:p>
        </p:txBody>
      </p:sp>
    </p:spTree>
    <p:extLst>
      <p:ext uri="{BB962C8B-B14F-4D97-AF65-F5344CB8AC3E}">
        <p14:creationId xmlns:p14="http://schemas.microsoft.com/office/powerpoint/2010/main" val="6346161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And the cover should be intriguing</a:t>
            </a:r>
            <a:r>
              <a:rPr lang="en-US" altLang="en-US" baseline="0" dirty="0" smtClean="0"/>
              <a:t> and be an invitation to find out what is inside the book!</a:t>
            </a:r>
            <a:endParaRPr lang="en-US" altLang="en-US" dirty="0"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1122" indent="-288893">
              <a:defRPr>
                <a:solidFill>
                  <a:schemeClr val="tx1"/>
                </a:solidFill>
                <a:latin typeface="Arial" panose="020B0604020202020204" pitchFamily="34" charset="0"/>
                <a:cs typeface="Arial" panose="020B0604020202020204" pitchFamily="34" charset="0"/>
              </a:defRPr>
            </a:lvl2pPr>
            <a:lvl3pPr marL="1155573" indent="-231115">
              <a:defRPr>
                <a:solidFill>
                  <a:schemeClr val="tx1"/>
                </a:solidFill>
                <a:latin typeface="Arial" panose="020B0604020202020204" pitchFamily="34" charset="0"/>
                <a:cs typeface="Arial" panose="020B0604020202020204" pitchFamily="34" charset="0"/>
              </a:defRPr>
            </a:lvl3pPr>
            <a:lvl4pPr marL="1617802" indent="-231115">
              <a:defRPr>
                <a:solidFill>
                  <a:schemeClr val="tx1"/>
                </a:solidFill>
                <a:latin typeface="Arial" panose="020B0604020202020204" pitchFamily="34" charset="0"/>
                <a:cs typeface="Arial" panose="020B0604020202020204" pitchFamily="34" charset="0"/>
              </a:defRPr>
            </a:lvl4pPr>
            <a:lvl5pPr marL="2080031" indent="-231115">
              <a:defRPr>
                <a:solidFill>
                  <a:schemeClr val="tx1"/>
                </a:solidFill>
                <a:latin typeface="Arial" panose="020B0604020202020204" pitchFamily="34" charset="0"/>
                <a:cs typeface="Arial" panose="020B0604020202020204" pitchFamily="34" charset="0"/>
              </a:defRPr>
            </a:lvl5pPr>
            <a:lvl6pPr marL="2542261"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4490"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6719"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8948"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D5438F5-9EF4-40FF-8160-6ED642F9806A}" type="slidenum">
              <a:rPr lang="en-US" altLang="en-US" smtClean="0"/>
              <a:pPr/>
              <a:t>27</a:t>
            </a:fld>
            <a:endParaRPr lang="en-US" altLang="en-US" smtClean="0"/>
          </a:p>
        </p:txBody>
      </p:sp>
    </p:spTree>
    <p:extLst>
      <p:ext uri="{BB962C8B-B14F-4D97-AF65-F5344CB8AC3E}">
        <p14:creationId xmlns:p14="http://schemas.microsoft.com/office/powerpoint/2010/main" val="18784982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smtClean="0"/>
              <a:t>Take a look at some of the books on your table, that you’ve brought with you, or some that have been won as door prizes. </a:t>
            </a:r>
          </a:p>
          <a:p>
            <a:r>
              <a:rPr lang="en-US" altLang="en-US" sz="1200" dirty="0" smtClean="0"/>
              <a:t>What grades would they work best for?</a:t>
            </a:r>
            <a:br>
              <a:rPr lang="en-US" altLang="en-US" sz="1200" dirty="0" smtClean="0"/>
            </a:br>
            <a:r>
              <a:rPr lang="en-US" altLang="en-US" sz="1200" dirty="0" smtClean="0"/>
              <a:t>Would you purchase those titles for your library? Why or why not? </a:t>
            </a:r>
          </a:p>
          <a:p>
            <a:r>
              <a:rPr lang="en-US" altLang="en-US" sz="1200" dirty="0" smtClean="0"/>
              <a:t>You can use the check list in the back pocket</a:t>
            </a:r>
            <a:r>
              <a:rPr lang="en-US" altLang="en-US" sz="1200" baseline="0" dirty="0" smtClean="0"/>
              <a:t> of your binder.  If you find it useful, you can make copies of the backside.</a:t>
            </a:r>
            <a:endParaRPr lang="en-US" altLang="en-US" sz="1200" dirty="0" smtClean="0"/>
          </a:p>
          <a:p>
            <a:r>
              <a:rPr lang="en-US" altLang="en-US" sz="1200" dirty="0" smtClean="0"/>
              <a:t>We’ll</a:t>
            </a:r>
            <a:r>
              <a:rPr lang="en-US" altLang="en-US" sz="1200" baseline="0" dirty="0" smtClean="0"/>
              <a:t> share our findings in about 20 minutes.</a:t>
            </a:r>
            <a:endParaRPr lang="en-US" altLang="en-US" sz="1200" dirty="0" smtClean="0"/>
          </a:p>
        </p:txBody>
      </p:sp>
      <p:sp>
        <p:nvSpPr>
          <p:cNvPr id="4" name="Slide Number Placeholder 3"/>
          <p:cNvSpPr>
            <a:spLocks noGrp="1"/>
          </p:cNvSpPr>
          <p:nvPr>
            <p:ph type="sldNum" sz="quarter" idx="10"/>
          </p:nvPr>
        </p:nvSpPr>
        <p:spPr/>
        <p:txBody>
          <a:bodyPr/>
          <a:lstStyle/>
          <a:p>
            <a:fld id="{0B780D71-FAA6-4DED-9C01-8E1079D74283}" type="slidenum">
              <a:rPr lang="en-US" smtClean="0"/>
              <a:t>28</a:t>
            </a:fld>
            <a:endParaRPr lang="en-US"/>
          </a:p>
        </p:txBody>
      </p:sp>
    </p:spTree>
    <p:extLst>
      <p:ext uri="{BB962C8B-B14F-4D97-AF65-F5344CB8AC3E}">
        <p14:creationId xmlns:p14="http://schemas.microsoft.com/office/powerpoint/2010/main" val="12850535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 few</a:t>
            </a:r>
            <a:r>
              <a:rPr lang="en-US" altLang="en-US" baseline="0" dirty="0" smtClean="0"/>
              <a:t> words about reading aloud:  </a:t>
            </a:r>
            <a:r>
              <a:rPr lang="en-US" altLang="en-US" dirty="0" smtClean="0"/>
              <a:t>It</a:t>
            </a:r>
            <a:r>
              <a:rPr lang="en-US" altLang="en-US" baseline="0" dirty="0" smtClean="0"/>
              <a:t> isn’t easy to read some of these books aloud.  Some of the very things that make good informational text make difficult read </a:t>
            </a:r>
            <a:r>
              <a:rPr lang="en-US" altLang="en-US" baseline="0" dirty="0" err="1" smtClean="0"/>
              <a:t>alouds</a:t>
            </a:r>
            <a:r>
              <a:rPr lang="en-US" altLang="en-US" baseline="0" dirty="0" smtClean="0"/>
              <a:t>.  </a:t>
            </a:r>
          </a:p>
          <a:p>
            <a:endParaRPr lang="en-US" altLang="en-US" baseline="0" dirty="0" smtClean="0"/>
          </a:p>
          <a:p>
            <a:r>
              <a:rPr lang="en-US" altLang="en-US" baseline="0" dirty="0" smtClean="0"/>
              <a:t>The great thing that you don’t have to read every caption and side bar.  You can gage your audiences interest and time frame and go from there.  </a:t>
            </a:r>
          </a:p>
          <a:p>
            <a:endParaRPr lang="en-US" altLang="en-US" baseline="0" dirty="0" smtClean="0"/>
          </a:p>
          <a:p>
            <a:r>
              <a:rPr lang="en-US" altLang="en-US" baseline="0" dirty="0" smtClean="0"/>
              <a:t>Another bonus:  when you don’t read all the text aloud, when the kids read the book themselves, they discover things in the book on their own.  Use The Right Word as an example.</a:t>
            </a:r>
            <a:endParaRPr lang="en-US" altLang="en-US" dirty="0"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1122" indent="-288893">
              <a:defRPr>
                <a:solidFill>
                  <a:schemeClr val="tx1"/>
                </a:solidFill>
                <a:latin typeface="Arial" panose="020B0604020202020204" pitchFamily="34" charset="0"/>
                <a:cs typeface="Arial" panose="020B0604020202020204" pitchFamily="34" charset="0"/>
              </a:defRPr>
            </a:lvl2pPr>
            <a:lvl3pPr marL="1155573" indent="-231115">
              <a:defRPr>
                <a:solidFill>
                  <a:schemeClr val="tx1"/>
                </a:solidFill>
                <a:latin typeface="Arial" panose="020B0604020202020204" pitchFamily="34" charset="0"/>
                <a:cs typeface="Arial" panose="020B0604020202020204" pitchFamily="34" charset="0"/>
              </a:defRPr>
            </a:lvl3pPr>
            <a:lvl4pPr marL="1617802" indent="-231115">
              <a:defRPr>
                <a:solidFill>
                  <a:schemeClr val="tx1"/>
                </a:solidFill>
                <a:latin typeface="Arial" panose="020B0604020202020204" pitchFamily="34" charset="0"/>
                <a:cs typeface="Arial" panose="020B0604020202020204" pitchFamily="34" charset="0"/>
              </a:defRPr>
            </a:lvl4pPr>
            <a:lvl5pPr marL="2080031" indent="-231115">
              <a:defRPr>
                <a:solidFill>
                  <a:schemeClr val="tx1"/>
                </a:solidFill>
                <a:latin typeface="Arial" panose="020B0604020202020204" pitchFamily="34" charset="0"/>
                <a:cs typeface="Arial" panose="020B0604020202020204" pitchFamily="34" charset="0"/>
              </a:defRPr>
            </a:lvl5pPr>
            <a:lvl6pPr marL="2542261"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4490"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6719"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8948"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6D42254-4878-41AB-8774-19607D6A9E0A}" type="slidenum">
              <a:rPr lang="en-US" altLang="en-US" smtClean="0">
                <a:solidFill>
                  <a:prstClr val="black"/>
                </a:solidFill>
              </a:rPr>
              <a:pPr/>
              <a:t>29</a:t>
            </a:fld>
            <a:endParaRPr lang="en-US" altLang="en-US" smtClean="0">
              <a:solidFill>
                <a:prstClr val="black"/>
              </a:solidFill>
            </a:endParaRPr>
          </a:p>
        </p:txBody>
      </p:sp>
    </p:spTree>
    <p:extLst>
      <p:ext uri="{BB962C8B-B14F-4D97-AF65-F5344CB8AC3E}">
        <p14:creationId xmlns:p14="http://schemas.microsoft.com/office/powerpoint/2010/main" val="4250381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All</a:t>
            </a:r>
            <a:r>
              <a:rPr lang="en-US" altLang="en-US" baseline="0" dirty="0" smtClean="0"/>
              <a:t> kinds of informational text have some common features, and some of them are also common to other types of non-fiction:</a:t>
            </a:r>
          </a:p>
          <a:p>
            <a:r>
              <a:rPr lang="en-US" altLang="en-US" baseline="0" dirty="0" smtClean="0"/>
              <a:t>	</a:t>
            </a:r>
            <a:endParaRPr lang="en-US" altLang="en-US" dirty="0"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1122" indent="-288893">
              <a:defRPr>
                <a:solidFill>
                  <a:schemeClr val="tx1"/>
                </a:solidFill>
                <a:latin typeface="Arial" panose="020B0604020202020204" pitchFamily="34" charset="0"/>
                <a:cs typeface="Arial" panose="020B0604020202020204" pitchFamily="34" charset="0"/>
              </a:defRPr>
            </a:lvl2pPr>
            <a:lvl3pPr marL="1155573" indent="-231115">
              <a:defRPr>
                <a:solidFill>
                  <a:schemeClr val="tx1"/>
                </a:solidFill>
                <a:latin typeface="Arial" panose="020B0604020202020204" pitchFamily="34" charset="0"/>
                <a:cs typeface="Arial" panose="020B0604020202020204" pitchFamily="34" charset="0"/>
              </a:defRPr>
            </a:lvl3pPr>
            <a:lvl4pPr marL="1617802" indent="-231115">
              <a:defRPr>
                <a:solidFill>
                  <a:schemeClr val="tx1"/>
                </a:solidFill>
                <a:latin typeface="Arial" panose="020B0604020202020204" pitchFamily="34" charset="0"/>
                <a:cs typeface="Arial" panose="020B0604020202020204" pitchFamily="34" charset="0"/>
              </a:defRPr>
            </a:lvl4pPr>
            <a:lvl5pPr marL="2080031" indent="-231115">
              <a:defRPr>
                <a:solidFill>
                  <a:schemeClr val="tx1"/>
                </a:solidFill>
                <a:latin typeface="Arial" panose="020B0604020202020204" pitchFamily="34" charset="0"/>
                <a:cs typeface="Arial" panose="020B0604020202020204" pitchFamily="34" charset="0"/>
              </a:defRPr>
            </a:lvl5pPr>
            <a:lvl6pPr marL="2542261"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4490"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6719"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8948"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500383D-DFC9-4581-A8D6-66552CB1F1C0}" type="slidenum">
              <a:rPr lang="en-US" altLang="en-US" smtClean="0"/>
              <a:pPr/>
              <a:t>3</a:t>
            </a:fld>
            <a:endParaRPr lang="en-US" altLang="en-US" smtClean="0"/>
          </a:p>
        </p:txBody>
      </p:sp>
    </p:spTree>
    <p:extLst>
      <p:ext uri="{BB962C8B-B14F-4D97-AF65-F5344CB8AC3E}">
        <p14:creationId xmlns:p14="http://schemas.microsoft.com/office/powerpoint/2010/main" val="5768188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1122" indent="-288893">
              <a:defRPr>
                <a:solidFill>
                  <a:schemeClr val="tx1"/>
                </a:solidFill>
                <a:latin typeface="Arial" panose="020B0604020202020204" pitchFamily="34" charset="0"/>
                <a:cs typeface="Arial" panose="020B0604020202020204" pitchFamily="34" charset="0"/>
              </a:defRPr>
            </a:lvl2pPr>
            <a:lvl3pPr marL="1155573" indent="-231115">
              <a:defRPr>
                <a:solidFill>
                  <a:schemeClr val="tx1"/>
                </a:solidFill>
                <a:latin typeface="Arial" panose="020B0604020202020204" pitchFamily="34" charset="0"/>
                <a:cs typeface="Arial" panose="020B0604020202020204" pitchFamily="34" charset="0"/>
              </a:defRPr>
            </a:lvl3pPr>
            <a:lvl4pPr marL="1617802" indent="-231115">
              <a:defRPr>
                <a:solidFill>
                  <a:schemeClr val="tx1"/>
                </a:solidFill>
                <a:latin typeface="Arial" panose="020B0604020202020204" pitchFamily="34" charset="0"/>
                <a:cs typeface="Arial" panose="020B0604020202020204" pitchFamily="34" charset="0"/>
              </a:defRPr>
            </a:lvl4pPr>
            <a:lvl5pPr marL="2080031" indent="-231115">
              <a:defRPr>
                <a:solidFill>
                  <a:schemeClr val="tx1"/>
                </a:solidFill>
                <a:latin typeface="Arial" panose="020B0604020202020204" pitchFamily="34" charset="0"/>
                <a:cs typeface="Arial" panose="020B0604020202020204" pitchFamily="34" charset="0"/>
              </a:defRPr>
            </a:lvl5pPr>
            <a:lvl6pPr marL="2542261"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4490"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6719"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8948"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16CAC13-6495-4B24-A214-CD2309A6F567}" type="slidenum">
              <a:rPr lang="en-US" altLang="en-US" smtClean="0">
                <a:solidFill>
                  <a:prstClr val="black"/>
                </a:solidFill>
              </a:rPr>
              <a:pPr/>
              <a:t>30</a:t>
            </a:fld>
            <a:endParaRPr lang="en-US" altLang="en-US" smtClean="0">
              <a:solidFill>
                <a:prstClr val="black"/>
              </a:solidFill>
            </a:endParaRPr>
          </a:p>
        </p:txBody>
      </p:sp>
    </p:spTree>
    <p:extLst>
      <p:ext uri="{BB962C8B-B14F-4D97-AF65-F5344CB8AC3E}">
        <p14:creationId xmlns:p14="http://schemas.microsoft.com/office/powerpoint/2010/main" val="33369502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In addition to knowing your dinosaurs,</a:t>
            </a:r>
            <a:r>
              <a:rPr lang="en-US" altLang="en-US" baseline="0" dirty="0" smtClean="0"/>
              <a:t>  (because you know they do!) you will want to model the correct pronunciation of other words.  </a:t>
            </a:r>
          </a:p>
          <a:p>
            <a:endParaRPr lang="en-US" altLang="en-US" baseline="0" dirty="0" smtClean="0"/>
          </a:p>
          <a:p>
            <a:r>
              <a:rPr lang="en-US" altLang="en-US" baseline="0" dirty="0" smtClean="0"/>
              <a:t>Kaliope example.</a:t>
            </a:r>
            <a:endParaRPr lang="en-US" altLang="en-US"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1122" indent="-288893">
              <a:defRPr>
                <a:solidFill>
                  <a:schemeClr val="tx1"/>
                </a:solidFill>
                <a:latin typeface="Arial" panose="020B0604020202020204" pitchFamily="34" charset="0"/>
                <a:cs typeface="Arial" panose="020B0604020202020204" pitchFamily="34" charset="0"/>
              </a:defRPr>
            </a:lvl2pPr>
            <a:lvl3pPr marL="1155573" indent="-231115">
              <a:defRPr>
                <a:solidFill>
                  <a:schemeClr val="tx1"/>
                </a:solidFill>
                <a:latin typeface="Arial" panose="020B0604020202020204" pitchFamily="34" charset="0"/>
                <a:cs typeface="Arial" panose="020B0604020202020204" pitchFamily="34" charset="0"/>
              </a:defRPr>
            </a:lvl3pPr>
            <a:lvl4pPr marL="1617802" indent="-231115">
              <a:defRPr>
                <a:solidFill>
                  <a:schemeClr val="tx1"/>
                </a:solidFill>
                <a:latin typeface="Arial" panose="020B0604020202020204" pitchFamily="34" charset="0"/>
                <a:cs typeface="Arial" panose="020B0604020202020204" pitchFamily="34" charset="0"/>
              </a:defRPr>
            </a:lvl4pPr>
            <a:lvl5pPr marL="2080031" indent="-231115">
              <a:defRPr>
                <a:solidFill>
                  <a:schemeClr val="tx1"/>
                </a:solidFill>
                <a:latin typeface="Arial" panose="020B0604020202020204" pitchFamily="34" charset="0"/>
                <a:cs typeface="Arial" panose="020B0604020202020204" pitchFamily="34" charset="0"/>
              </a:defRPr>
            </a:lvl5pPr>
            <a:lvl6pPr marL="2542261"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4490"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6719"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8948"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481A102-8E88-4477-BED6-A176E60218A5}" type="slidenum">
              <a:rPr lang="en-US" altLang="en-US" smtClean="0">
                <a:solidFill>
                  <a:prstClr val="black"/>
                </a:solidFill>
              </a:rPr>
              <a:pPr/>
              <a:t>31</a:t>
            </a:fld>
            <a:endParaRPr lang="en-US" altLang="en-US" smtClean="0">
              <a:solidFill>
                <a:prstClr val="black"/>
              </a:solidFill>
            </a:endParaRPr>
          </a:p>
        </p:txBody>
      </p:sp>
    </p:spTree>
    <p:extLst>
      <p:ext uri="{BB962C8B-B14F-4D97-AF65-F5344CB8AC3E}">
        <p14:creationId xmlns:p14="http://schemas.microsoft.com/office/powerpoint/2010/main" val="23746449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1122" indent="-288893">
              <a:defRPr>
                <a:solidFill>
                  <a:schemeClr val="tx1"/>
                </a:solidFill>
                <a:latin typeface="Arial" panose="020B0604020202020204" pitchFamily="34" charset="0"/>
                <a:cs typeface="Arial" panose="020B0604020202020204" pitchFamily="34" charset="0"/>
              </a:defRPr>
            </a:lvl2pPr>
            <a:lvl3pPr marL="1155573" indent="-231115">
              <a:defRPr>
                <a:solidFill>
                  <a:schemeClr val="tx1"/>
                </a:solidFill>
                <a:latin typeface="Arial" panose="020B0604020202020204" pitchFamily="34" charset="0"/>
                <a:cs typeface="Arial" panose="020B0604020202020204" pitchFamily="34" charset="0"/>
              </a:defRPr>
            </a:lvl3pPr>
            <a:lvl4pPr marL="1617802" indent="-231115">
              <a:defRPr>
                <a:solidFill>
                  <a:schemeClr val="tx1"/>
                </a:solidFill>
                <a:latin typeface="Arial" panose="020B0604020202020204" pitchFamily="34" charset="0"/>
                <a:cs typeface="Arial" panose="020B0604020202020204" pitchFamily="34" charset="0"/>
              </a:defRPr>
            </a:lvl4pPr>
            <a:lvl5pPr marL="2080031" indent="-231115">
              <a:defRPr>
                <a:solidFill>
                  <a:schemeClr val="tx1"/>
                </a:solidFill>
                <a:latin typeface="Arial" panose="020B0604020202020204" pitchFamily="34" charset="0"/>
                <a:cs typeface="Arial" panose="020B0604020202020204" pitchFamily="34" charset="0"/>
              </a:defRPr>
            </a:lvl5pPr>
            <a:lvl6pPr marL="2542261"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4490"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6719"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8948"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00B3C9C-B871-4B98-8F49-EFACA8E6D9C8}" type="slidenum">
              <a:rPr lang="en-US" altLang="en-US" smtClean="0">
                <a:solidFill>
                  <a:prstClr val="black"/>
                </a:solidFill>
              </a:rPr>
              <a:pPr/>
              <a:t>32</a:t>
            </a:fld>
            <a:endParaRPr lang="en-US" altLang="en-US" smtClean="0">
              <a:solidFill>
                <a:prstClr val="black"/>
              </a:solidFill>
            </a:endParaRPr>
          </a:p>
        </p:txBody>
      </p:sp>
    </p:spTree>
    <p:extLst>
      <p:ext uri="{BB962C8B-B14F-4D97-AF65-F5344CB8AC3E}">
        <p14:creationId xmlns:p14="http://schemas.microsoft.com/office/powerpoint/2010/main" val="33908148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1122" indent="-288893">
              <a:defRPr>
                <a:solidFill>
                  <a:schemeClr val="tx1"/>
                </a:solidFill>
                <a:latin typeface="Arial" panose="020B0604020202020204" pitchFamily="34" charset="0"/>
                <a:cs typeface="Arial" panose="020B0604020202020204" pitchFamily="34" charset="0"/>
              </a:defRPr>
            </a:lvl2pPr>
            <a:lvl3pPr marL="1155573" indent="-231115">
              <a:defRPr>
                <a:solidFill>
                  <a:schemeClr val="tx1"/>
                </a:solidFill>
                <a:latin typeface="Arial" panose="020B0604020202020204" pitchFamily="34" charset="0"/>
                <a:cs typeface="Arial" panose="020B0604020202020204" pitchFamily="34" charset="0"/>
              </a:defRPr>
            </a:lvl3pPr>
            <a:lvl4pPr marL="1617802" indent="-231115">
              <a:defRPr>
                <a:solidFill>
                  <a:schemeClr val="tx1"/>
                </a:solidFill>
                <a:latin typeface="Arial" panose="020B0604020202020204" pitchFamily="34" charset="0"/>
                <a:cs typeface="Arial" panose="020B0604020202020204" pitchFamily="34" charset="0"/>
              </a:defRPr>
            </a:lvl4pPr>
            <a:lvl5pPr marL="2080031" indent="-231115">
              <a:defRPr>
                <a:solidFill>
                  <a:schemeClr val="tx1"/>
                </a:solidFill>
                <a:latin typeface="Arial" panose="020B0604020202020204" pitchFamily="34" charset="0"/>
                <a:cs typeface="Arial" panose="020B0604020202020204" pitchFamily="34" charset="0"/>
              </a:defRPr>
            </a:lvl5pPr>
            <a:lvl6pPr marL="2542261"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4490"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6719"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8948"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4472D6F-EC2F-4CA4-AC7E-6B906F245CA2}" type="slidenum">
              <a:rPr lang="en-US" altLang="en-US" smtClean="0">
                <a:solidFill>
                  <a:prstClr val="black"/>
                </a:solidFill>
              </a:rPr>
              <a:pPr/>
              <a:t>33</a:t>
            </a:fld>
            <a:endParaRPr lang="en-US" altLang="en-US" smtClean="0">
              <a:solidFill>
                <a:prstClr val="black"/>
              </a:solidFill>
            </a:endParaRPr>
          </a:p>
        </p:txBody>
      </p:sp>
    </p:spTree>
    <p:extLst>
      <p:ext uri="{BB962C8B-B14F-4D97-AF65-F5344CB8AC3E}">
        <p14:creationId xmlns:p14="http://schemas.microsoft.com/office/powerpoint/2010/main" val="20922542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1122" indent="-288893">
              <a:defRPr>
                <a:solidFill>
                  <a:schemeClr val="tx1"/>
                </a:solidFill>
                <a:latin typeface="Arial" panose="020B0604020202020204" pitchFamily="34" charset="0"/>
                <a:cs typeface="Arial" panose="020B0604020202020204" pitchFamily="34" charset="0"/>
              </a:defRPr>
            </a:lvl2pPr>
            <a:lvl3pPr marL="1155573" indent="-231115">
              <a:defRPr>
                <a:solidFill>
                  <a:schemeClr val="tx1"/>
                </a:solidFill>
                <a:latin typeface="Arial" panose="020B0604020202020204" pitchFamily="34" charset="0"/>
                <a:cs typeface="Arial" panose="020B0604020202020204" pitchFamily="34" charset="0"/>
              </a:defRPr>
            </a:lvl3pPr>
            <a:lvl4pPr marL="1617802" indent="-231115">
              <a:defRPr>
                <a:solidFill>
                  <a:schemeClr val="tx1"/>
                </a:solidFill>
                <a:latin typeface="Arial" panose="020B0604020202020204" pitchFamily="34" charset="0"/>
                <a:cs typeface="Arial" panose="020B0604020202020204" pitchFamily="34" charset="0"/>
              </a:defRPr>
            </a:lvl4pPr>
            <a:lvl5pPr marL="2080031" indent="-231115">
              <a:defRPr>
                <a:solidFill>
                  <a:schemeClr val="tx1"/>
                </a:solidFill>
                <a:latin typeface="Arial" panose="020B0604020202020204" pitchFamily="34" charset="0"/>
                <a:cs typeface="Arial" panose="020B0604020202020204" pitchFamily="34" charset="0"/>
              </a:defRPr>
            </a:lvl5pPr>
            <a:lvl6pPr marL="2542261"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4490"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6719"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8948"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77E459D-BF7D-4AC9-B945-F1543F325C0B}" type="slidenum">
              <a:rPr lang="en-US" altLang="en-US" smtClean="0">
                <a:solidFill>
                  <a:prstClr val="black"/>
                </a:solidFill>
              </a:rPr>
              <a:pPr/>
              <a:t>34</a:t>
            </a:fld>
            <a:endParaRPr lang="en-US" altLang="en-US" smtClean="0">
              <a:solidFill>
                <a:prstClr val="black"/>
              </a:solidFill>
            </a:endParaRPr>
          </a:p>
        </p:txBody>
      </p:sp>
    </p:spTree>
    <p:extLst>
      <p:ext uri="{BB962C8B-B14F-4D97-AF65-F5344CB8AC3E}">
        <p14:creationId xmlns:p14="http://schemas.microsoft.com/office/powerpoint/2010/main" val="35476756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You</a:t>
            </a:r>
            <a:r>
              <a:rPr lang="en-US" altLang="en-US" baseline="0" dirty="0" smtClean="0"/>
              <a:t> can use Novelist K-8 to find read-</a:t>
            </a:r>
            <a:r>
              <a:rPr lang="en-US" altLang="en-US" baseline="0" dirty="0" err="1" smtClean="0"/>
              <a:t>alikes</a:t>
            </a:r>
            <a:r>
              <a:rPr lang="en-US" altLang="en-US" baseline="0" dirty="0" smtClean="0"/>
              <a:t>.</a:t>
            </a:r>
            <a:endParaRPr lang="en-US" altLang="en-US" dirty="0"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1122" indent="-288893">
              <a:defRPr>
                <a:solidFill>
                  <a:schemeClr val="tx1"/>
                </a:solidFill>
                <a:latin typeface="Arial" panose="020B0604020202020204" pitchFamily="34" charset="0"/>
                <a:cs typeface="Arial" panose="020B0604020202020204" pitchFamily="34" charset="0"/>
              </a:defRPr>
            </a:lvl2pPr>
            <a:lvl3pPr marL="1155573" indent="-231115">
              <a:defRPr>
                <a:solidFill>
                  <a:schemeClr val="tx1"/>
                </a:solidFill>
                <a:latin typeface="Arial" panose="020B0604020202020204" pitchFamily="34" charset="0"/>
                <a:cs typeface="Arial" panose="020B0604020202020204" pitchFamily="34" charset="0"/>
              </a:defRPr>
            </a:lvl3pPr>
            <a:lvl4pPr marL="1617802" indent="-231115">
              <a:defRPr>
                <a:solidFill>
                  <a:schemeClr val="tx1"/>
                </a:solidFill>
                <a:latin typeface="Arial" panose="020B0604020202020204" pitchFamily="34" charset="0"/>
                <a:cs typeface="Arial" panose="020B0604020202020204" pitchFamily="34" charset="0"/>
              </a:defRPr>
            </a:lvl4pPr>
            <a:lvl5pPr marL="2080031" indent="-231115">
              <a:defRPr>
                <a:solidFill>
                  <a:schemeClr val="tx1"/>
                </a:solidFill>
                <a:latin typeface="Arial" panose="020B0604020202020204" pitchFamily="34" charset="0"/>
                <a:cs typeface="Arial" panose="020B0604020202020204" pitchFamily="34" charset="0"/>
              </a:defRPr>
            </a:lvl5pPr>
            <a:lvl6pPr marL="2542261"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4490"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6719"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8948"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66C6E23-BCCE-405B-AA4E-2405C6869515}" type="slidenum">
              <a:rPr lang="en-US" altLang="en-US" smtClean="0">
                <a:solidFill>
                  <a:prstClr val="black"/>
                </a:solidFill>
              </a:rPr>
              <a:pPr/>
              <a:t>35</a:t>
            </a:fld>
            <a:endParaRPr lang="en-US" altLang="en-US" smtClean="0">
              <a:solidFill>
                <a:prstClr val="black"/>
              </a:solidFill>
            </a:endParaRPr>
          </a:p>
        </p:txBody>
      </p:sp>
    </p:spTree>
    <p:extLst>
      <p:ext uri="{BB962C8B-B14F-4D97-AF65-F5344CB8AC3E}">
        <p14:creationId xmlns:p14="http://schemas.microsoft.com/office/powerpoint/2010/main" val="17678239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Pairing</a:t>
            </a:r>
            <a:r>
              <a:rPr lang="en-US" altLang="en-US" baseline="0" dirty="0" smtClean="0"/>
              <a:t> with narrative or fiction is a great way to help students entrenched in either fiction or nonfiction cross over to the other side.</a:t>
            </a:r>
            <a:endParaRPr lang="en-US" altLang="en-US" dirty="0"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1122" indent="-288893">
              <a:defRPr>
                <a:solidFill>
                  <a:schemeClr val="tx1"/>
                </a:solidFill>
                <a:latin typeface="Arial" panose="020B0604020202020204" pitchFamily="34" charset="0"/>
                <a:cs typeface="Arial" panose="020B0604020202020204" pitchFamily="34" charset="0"/>
              </a:defRPr>
            </a:lvl2pPr>
            <a:lvl3pPr marL="1155573" indent="-231115">
              <a:defRPr>
                <a:solidFill>
                  <a:schemeClr val="tx1"/>
                </a:solidFill>
                <a:latin typeface="Arial" panose="020B0604020202020204" pitchFamily="34" charset="0"/>
                <a:cs typeface="Arial" panose="020B0604020202020204" pitchFamily="34" charset="0"/>
              </a:defRPr>
            </a:lvl3pPr>
            <a:lvl4pPr marL="1617802" indent="-231115">
              <a:defRPr>
                <a:solidFill>
                  <a:schemeClr val="tx1"/>
                </a:solidFill>
                <a:latin typeface="Arial" panose="020B0604020202020204" pitchFamily="34" charset="0"/>
                <a:cs typeface="Arial" panose="020B0604020202020204" pitchFamily="34" charset="0"/>
              </a:defRPr>
            </a:lvl4pPr>
            <a:lvl5pPr marL="2080031" indent="-231115">
              <a:defRPr>
                <a:solidFill>
                  <a:schemeClr val="tx1"/>
                </a:solidFill>
                <a:latin typeface="Arial" panose="020B0604020202020204" pitchFamily="34" charset="0"/>
                <a:cs typeface="Arial" panose="020B0604020202020204" pitchFamily="34" charset="0"/>
              </a:defRPr>
            </a:lvl5pPr>
            <a:lvl6pPr marL="2542261"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4490"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6719"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8948"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60D482B-CDD9-4323-B77B-5B462CB143E0}" type="slidenum">
              <a:rPr lang="en-US" altLang="en-US" smtClean="0">
                <a:solidFill>
                  <a:prstClr val="black"/>
                </a:solidFill>
              </a:rPr>
              <a:pPr/>
              <a:t>36</a:t>
            </a:fld>
            <a:endParaRPr lang="en-US" altLang="en-US" smtClean="0">
              <a:solidFill>
                <a:prstClr val="black"/>
              </a:solidFill>
            </a:endParaRPr>
          </a:p>
        </p:txBody>
      </p:sp>
    </p:spTree>
    <p:extLst>
      <p:ext uri="{BB962C8B-B14F-4D97-AF65-F5344CB8AC3E}">
        <p14:creationId xmlns:p14="http://schemas.microsoft.com/office/powerpoint/2010/main" val="13633191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1122" indent="-288893">
              <a:defRPr>
                <a:solidFill>
                  <a:schemeClr val="tx1"/>
                </a:solidFill>
                <a:latin typeface="Arial" panose="020B0604020202020204" pitchFamily="34" charset="0"/>
                <a:cs typeface="Arial" panose="020B0604020202020204" pitchFamily="34" charset="0"/>
              </a:defRPr>
            </a:lvl2pPr>
            <a:lvl3pPr marL="1155573" indent="-231115">
              <a:defRPr>
                <a:solidFill>
                  <a:schemeClr val="tx1"/>
                </a:solidFill>
                <a:latin typeface="Arial" panose="020B0604020202020204" pitchFamily="34" charset="0"/>
                <a:cs typeface="Arial" panose="020B0604020202020204" pitchFamily="34" charset="0"/>
              </a:defRPr>
            </a:lvl3pPr>
            <a:lvl4pPr marL="1617802" indent="-231115">
              <a:defRPr>
                <a:solidFill>
                  <a:schemeClr val="tx1"/>
                </a:solidFill>
                <a:latin typeface="Arial" panose="020B0604020202020204" pitchFamily="34" charset="0"/>
                <a:cs typeface="Arial" panose="020B0604020202020204" pitchFamily="34" charset="0"/>
              </a:defRPr>
            </a:lvl4pPr>
            <a:lvl5pPr marL="2080031" indent="-231115">
              <a:defRPr>
                <a:solidFill>
                  <a:schemeClr val="tx1"/>
                </a:solidFill>
                <a:latin typeface="Arial" panose="020B0604020202020204" pitchFamily="34" charset="0"/>
                <a:cs typeface="Arial" panose="020B0604020202020204" pitchFamily="34" charset="0"/>
              </a:defRPr>
            </a:lvl5pPr>
            <a:lvl6pPr marL="2542261"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4490"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6719"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8948"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95D5AB8-9D51-4DD1-999E-D5968FA50BC8}" type="slidenum">
              <a:rPr lang="en-US" altLang="en-US" smtClean="0">
                <a:solidFill>
                  <a:prstClr val="black"/>
                </a:solidFill>
              </a:rPr>
              <a:pPr/>
              <a:t>37</a:t>
            </a:fld>
            <a:endParaRPr lang="en-US" altLang="en-US" smtClean="0">
              <a:solidFill>
                <a:prstClr val="black"/>
              </a:solidFill>
            </a:endParaRPr>
          </a:p>
        </p:txBody>
      </p:sp>
    </p:spTree>
    <p:extLst>
      <p:ext uri="{BB962C8B-B14F-4D97-AF65-F5344CB8AC3E}">
        <p14:creationId xmlns:p14="http://schemas.microsoft.com/office/powerpoint/2010/main" val="800157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 to Dr. Joanna</a:t>
            </a:r>
            <a:r>
              <a:rPr lang="en-US" baseline="0" dirty="0" smtClean="0"/>
              <a:t> Williams at the Teacher College at Columbia University, informational text is more difficult for new readers to understand than narrative text because it can be more abstract and more formal.  Unlike fictional narrative text, there are a number of text structures in informational texts, and students must learn to identify them while reading.  As they are able to identify the text structure, they also learn to use clue words, ask questions, and use graphic organizers to better comprehend the information in their reading.</a:t>
            </a:r>
          </a:p>
          <a:p>
            <a:endParaRPr lang="en-US" baseline="0" dirty="0" smtClean="0"/>
          </a:p>
          <a:p>
            <a:r>
              <a:rPr lang="en-US" baseline="0" dirty="0" smtClean="0"/>
              <a:t>These are the different Text Structures:</a:t>
            </a:r>
            <a:endParaRPr lang="en-US" dirty="0"/>
          </a:p>
        </p:txBody>
      </p:sp>
      <p:sp>
        <p:nvSpPr>
          <p:cNvPr id="4" name="Slide Number Placeholder 3"/>
          <p:cNvSpPr>
            <a:spLocks noGrp="1"/>
          </p:cNvSpPr>
          <p:nvPr>
            <p:ph type="sldNum" sz="quarter" idx="10"/>
          </p:nvPr>
        </p:nvSpPr>
        <p:spPr/>
        <p:txBody>
          <a:bodyPr/>
          <a:lstStyle/>
          <a:p>
            <a:fld id="{0B780D71-FAA6-4DED-9C01-8E1079D74283}" type="slidenum">
              <a:rPr lang="en-US" smtClean="0"/>
              <a:t>4</a:t>
            </a:fld>
            <a:endParaRPr lang="en-US"/>
          </a:p>
        </p:txBody>
      </p:sp>
    </p:spTree>
    <p:extLst>
      <p:ext uri="{BB962C8B-B14F-4D97-AF65-F5344CB8AC3E}">
        <p14:creationId xmlns:p14="http://schemas.microsoft.com/office/powerpoint/2010/main" val="1375191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other</a:t>
            </a:r>
            <a:r>
              <a:rPr lang="en-US" baseline="0" dirty="0" smtClean="0"/>
              <a:t> common features are: </a:t>
            </a:r>
            <a:endParaRPr lang="en-US" dirty="0"/>
          </a:p>
        </p:txBody>
      </p:sp>
      <p:sp>
        <p:nvSpPr>
          <p:cNvPr id="4" name="Slide Number Placeholder 3"/>
          <p:cNvSpPr>
            <a:spLocks noGrp="1"/>
          </p:cNvSpPr>
          <p:nvPr>
            <p:ph type="sldNum" sz="quarter" idx="10"/>
          </p:nvPr>
        </p:nvSpPr>
        <p:spPr/>
        <p:txBody>
          <a:bodyPr/>
          <a:lstStyle/>
          <a:p>
            <a:fld id="{0B780D71-FAA6-4DED-9C01-8E1079D74283}" type="slidenum">
              <a:rPr lang="en-US" smtClean="0"/>
              <a:t>5</a:t>
            </a:fld>
            <a:endParaRPr lang="en-US"/>
          </a:p>
        </p:txBody>
      </p:sp>
    </p:spTree>
    <p:extLst>
      <p:ext uri="{BB962C8B-B14F-4D97-AF65-F5344CB8AC3E}">
        <p14:creationId xmlns:p14="http://schemas.microsoft.com/office/powerpoint/2010/main" val="3946996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Labels and Captions are another</a:t>
            </a:r>
            <a:r>
              <a:rPr lang="en-US" baseline="0" dirty="0" smtClean="0"/>
              <a:t> common feature in informational text.</a:t>
            </a:r>
            <a:endParaRPr lang="en-US" dirty="0"/>
          </a:p>
        </p:txBody>
      </p:sp>
      <p:sp>
        <p:nvSpPr>
          <p:cNvPr id="4" name="Slide Number Placeholder 3"/>
          <p:cNvSpPr>
            <a:spLocks noGrp="1"/>
          </p:cNvSpPr>
          <p:nvPr>
            <p:ph type="sldNum" sz="quarter" idx="10"/>
          </p:nvPr>
        </p:nvSpPr>
        <p:spPr/>
        <p:txBody>
          <a:bodyPr/>
          <a:lstStyle/>
          <a:p>
            <a:fld id="{0B780D71-FAA6-4DED-9C01-8E1079D74283}" type="slidenum">
              <a:rPr lang="en-US" smtClean="0"/>
              <a:t>6</a:t>
            </a:fld>
            <a:endParaRPr lang="en-US"/>
          </a:p>
        </p:txBody>
      </p:sp>
    </p:spTree>
    <p:extLst>
      <p:ext uri="{BB962C8B-B14F-4D97-AF65-F5344CB8AC3E}">
        <p14:creationId xmlns:p14="http://schemas.microsoft.com/office/powerpoint/2010/main" val="3601892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usually a specific topic or theme.  Reference</a:t>
            </a:r>
            <a:r>
              <a:rPr lang="en-US" baseline="0" dirty="0" smtClean="0"/>
              <a:t> books, like encyclopedias, have lots of topics, but regular monographs like these usually stick to one thing.</a:t>
            </a:r>
            <a:endParaRPr lang="en-US" dirty="0"/>
          </a:p>
        </p:txBody>
      </p:sp>
      <p:sp>
        <p:nvSpPr>
          <p:cNvPr id="4" name="Slide Number Placeholder 3"/>
          <p:cNvSpPr>
            <a:spLocks noGrp="1"/>
          </p:cNvSpPr>
          <p:nvPr>
            <p:ph type="sldNum" sz="quarter" idx="10"/>
          </p:nvPr>
        </p:nvSpPr>
        <p:spPr/>
        <p:txBody>
          <a:bodyPr/>
          <a:lstStyle/>
          <a:p>
            <a:fld id="{0B780D71-FAA6-4DED-9C01-8E1079D74283}" type="slidenum">
              <a:rPr lang="en-US" smtClean="0"/>
              <a:t>7</a:t>
            </a:fld>
            <a:endParaRPr lang="en-US"/>
          </a:p>
        </p:txBody>
      </p:sp>
    </p:spTree>
    <p:extLst>
      <p:ext uri="{BB962C8B-B14F-4D97-AF65-F5344CB8AC3E}">
        <p14:creationId xmlns:p14="http://schemas.microsoft.com/office/powerpoint/2010/main" val="1518444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Every book does not have to have everything.</a:t>
            </a: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1122" indent="-288893">
              <a:defRPr>
                <a:solidFill>
                  <a:schemeClr val="tx1"/>
                </a:solidFill>
                <a:latin typeface="Arial" panose="020B0604020202020204" pitchFamily="34" charset="0"/>
                <a:cs typeface="Arial" panose="020B0604020202020204" pitchFamily="34" charset="0"/>
              </a:defRPr>
            </a:lvl2pPr>
            <a:lvl3pPr marL="1155573" indent="-231115">
              <a:defRPr>
                <a:solidFill>
                  <a:schemeClr val="tx1"/>
                </a:solidFill>
                <a:latin typeface="Arial" panose="020B0604020202020204" pitchFamily="34" charset="0"/>
                <a:cs typeface="Arial" panose="020B0604020202020204" pitchFamily="34" charset="0"/>
              </a:defRPr>
            </a:lvl3pPr>
            <a:lvl4pPr marL="1617802" indent="-231115">
              <a:defRPr>
                <a:solidFill>
                  <a:schemeClr val="tx1"/>
                </a:solidFill>
                <a:latin typeface="Arial" panose="020B0604020202020204" pitchFamily="34" charset="0"/>
                <a:cs typeface="Arial" panose="020B0604020202020204" pitchFamily="34" charset="0"/>
              </a:defRPr>
            </a:lvl4pPr>
            <a:lvl5pPr marL="2080031" indent="-231115">
              <a:defRPr>
                <a:solidFill>
                  <a:schemeClr val="tx1"/>
                </a:solidFill>
                <a:latin typeface="Arial" panose="020B0604020202020204" pitchFamily="34" charset="0"/>
                <a:cs typeface="Arial" panose="020B0604020202020204" pitchFamily="34" charset="0"/>
              </a:defRPr>
            </a:lvl5pPr>
            <a:lvl6pPr marL="2542261"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4490"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6719"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8948" indent="-231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F25D136-8D4A-444D-8D04-262C7F09EDC5}" type="slidenum">
              <a:rPr lang="en-US" altLang="en-US" smtClean="0"/>
              <a:pPr/>
              <a:t>8</a:t>
            </a:fld>
            <a:endParaRPr lang="en-US" altLang="en-US" smtClean="0"/>
          </a:p>
        </p:txBody>
      </p:sp>
    </p:spTree>
    <p:extLst>
      <p:ext uri="{BB962C8B-B14F-4D97-AF65-F5344CB8AC3E}">
        <p14:creationId xmlns:p14="http://schemas.microsoft.com/office/powerpoint/2010/main" val="3704711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a:t>
            </a:r>
            <a:r>
              <a:rPr lang="en-US" baseline="0" dirty="0" smtClean="0"/>
              <a:t> to Duke and Bennett-Armistead, types of nonfiction that are not information text are Biography, procedurals or how-</a:t>
            </a:r>
            <a:r>
              <a:rPr lang="en-US" baseline="0" dirty="0" err="1" smtClean="0"/>
              <a:t>to’s</a:t>
            </a:r>
            <a:r>
              <a:rPr lang="en-US" baseline="0" dirty="0" smtClean="0"/>
              <a:t>, and narrative nonfiction like true stories.</a:t>
            </a:r>
            <a:endParaRPr lang="en-US" dirty="0"/>
          </a:p>
        </p:txBody>
      </p:sp>
      <p:sp>
        <p:nvSpPr>
          <p:cNvPr id="4" name="Slide Number Placeholder 3"/>
          <p:cNvSpPr>
            <a:spLocks noGrp="1"/>
          </p:cNvSpPr>
          <p:nvPr>
            <p:ph type="sldNum" sz="quarter" idx="10"/>
          </p:nvPr>
        </p:nvSpPr>
        <p:spPr/>
        <p:txBody>
          <a:bodyPr/>
          <a:lstStyle/>
          <a:p>
            <a:fld id="{0B780D71-FAA6-4DED-9C01-8E1079D74283}" type="slidenum">
              <a:rPr lang="en-US" smtClean="0"/>
              <a:t>9</a:t>
            </a:fld>
            <a:endParaRPr lang="en-US"/>
          </a:p>
        </p:txBody>
      </p:sp>
    </p:spTree>
    <p:extLst>
      <p:ext uri="{BB962C8B-B14F-4D97-AF65-F5344CB8AC3E}">
        <p14:creationId xmlns:p14="http://schemas.microsoft.com/office/powerpoint/2010/main" val="4223967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96DFF08F-DC6B-4601-B491-B0F83F6DD2DA}" type="datetimeFigureOut">
              <a:rPr lang="en-US" dirty="0"/>
              <a:pPr/>
              <a:t>8/11/2015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8/11/2015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8/11/2015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8/11/2015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8/11/2015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2" y="5264106"/>
            <a:ext cx="0" cy="914400"/>
          </a:xfrm>
          <a:prstGeom prst="line">
            <a:avLst/>
          </a:prstGeom>
          <a:ln/>
        </p:spPr>
        <p:style>
          <a:lnRef idx="1">
            <a:schemeClr val="accent6"/>
          </a:lnRef>
          <a:fillRef idx="0">
            <a:schemeClr val="accent6"/>
          </a:fillRef>
          <a:effectRef idx="0">
            <a:schemeClr val="accent6"/>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8/11/2015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8/11/2015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8/11/2015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8/11/2015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8/11/2015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8/11/2015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96DFF08F-DC6B-4601-B491-B0F83F6DD2DA}" type="datetimeFigureOut">
              <a:rPr lang="en-US" dirty="0"/>
              <a:pPr/>
              <a:t>8/11/2015</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4.jpg"/><Relationship Id="rId4" Type="http://schemas.openxmlformats.org/officeDocument/2006/relationships/image" Target="../media/image33.jp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sites.google.com/a/sd244.org/ljnonfiction/home"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8.jp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8.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3.jpeg"/><Relationship Id="rId7" Type="http://schemas.openxmlformats.org/officeDocument/2006/relationships/image" Target="../media/image57.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3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3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63.jpeg"/><Relationship Id="rId5" Type="http://schemas.openxmlformats.org/officeDocument/2006/relationships/image" Target="../media/image60.jpeg"/><Relationship Id="rId4" Type="http://schemas.openxmlformats.org/officeDocument/2006/relationships/image" Target="../media/image59.jpeg"/></Relationships>
</file>

<file path=ppt/slides/_rels/slide3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65.jpeg"/></Relationships>
</file>

<file path=ppt/slides/_rels/slide3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67.jpeg"/></Relationships>
</file>

<file path=ppt/slides/_rels/slide35.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image" Target="../media/image68.jpeg"/><Relationship Id="rId7" Type="http://schemas.openxmlformats.org/officeDocument/2006/relationships/image" Target="../media/image71.jpe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70.jpeg"/><Relationship Id="rId4" Type="http://schemas.openxmlformats.org/officeDocument/2006/relationships/image" Target="../media/image69.jpeg"/></Relationships>
</file>

<file path=ppt/slides/_rels/slide36.xml.rels><?xml version="1.0" encoding="UTF-8" standalone="yes"?>
<Relationships xmlns="http://schemas.openxmlformats.org/package/2006/relationships"><Relationship Id="rId3" Type="http://schemas.openxmlformats.org/officeDocument/2006/relationships/image" Target="../media/image73.jpeg"/><Relationship Id="rId7" Type="http://schemas.openxmlformats.org/officeDocument/2006/relationships/image" Target="../media/image64.jpe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72.jpeg"/><Relationship Id="rId5" Type="http://schemas.openxmlformats.org/officeDocument/2006/relationships/image" Target="../media/image75.jpeg"/><Relationship Id="rId4" Type="http://schemas.openxmlformats.org/officeDocument/2006/relationships/image" Target="../media/image74.jpeg"/></Relationships>
</file>

<file path=ppt/slides/_rels/slide37.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79.jpeg"/><Relationship Id="rId5" Type="http://schemas.openxmlformats.org/officeDocument/2006/relationships/image" Target="../media/image78.jpeg"/><Relationship Id="rId4" Type="http://schemas.openxmlformats.org/officeDocument/2006/relationships/image" Target="../media/image7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75861" y="5324031"/>
            <a:ext cx="7772400" cy="1463040"/>
          </a:xfrm>
        </p:spPr>
        <p:txBody>
          <a:bodyPr>
            <a:normAutofit fontScale="90000"/>
          </a:bodyPr>
          <a:lstStyle/>
          <a:p>
            <a:pPr eaLnBrk="1" hangingPunct="1"/>
            <a:r>
              <a:rPr lang="en-US" altLang="en-US" dirty="0" smtClean="0"/>
              <a:t>Dinosaurs, Dogs and Dump Trucks: Informational Text for Our Youngest Learners</a:t>
            </a:r>
            <a:br>
              <a:rPr lang="en-US" altLang="en-US" dirty="0" smtClean="0"/>
            </a:br>
            <a:endParaRPr lang="en-US" altLang="en-US" dirty="0" smtClean="0"/>
          </a:p>
        </p:txBody>
      </p:sp>
      <p:sp>
        <p:nvSpPr>
          <p:cNvPr id="3" name="Subtitle 2"/>
          <p:cNvSpPr>
            <a:spLocks noGrp="1"/>
          </p:cNvSpPr>
          <p:nvPr>
            <p:ph type="body" idx="1"/>
          </p:nvPr>
        </p:nvSpPr>
        <p:spPr/>
        <p:txBody>
          <a:bodyPr rtlCol="0">
            <a:normAutofit/>
          </a:bodyPr>
          <a:lstStyle/>
          <a:p>
            <a:pPr>
              <a:spcAft>
                <a:spcPts val="0"/>
              </a:spcAft>
              <a:defRPr/>
            </a:pPr>
            <a:r>
              <a:rPr lang="en-US" sz="1400" dirty="0" smtClean="0"/>
              <a:t>Customized for ICfL, 2015 </a:t>
            </a:r>
          </a:p>
          <a:p>
            <a:pPr>
              <a:spcAft>
                <a:spcPts val="0"/>
              </a:spcAft>
              <a:defRPr/>
            </a:pPr>
            <a:r>
              <a:rPr lang="en-US" sz="1400" dirty="0" smtClean="0"/>
              <a:t>Jeannie Standal</a:t>
            </a:r>
          </a:p>
        </p:txBody>
      </p:sp>
      <p:sp>
        <p:nvSpPr>
          <p:cNvPr id="5" name="Subtitle 2"/>
          <p:cNvSpPr txBox="1">
            <a:spLocks/>
          </p:cNvSpPr>
          <p:nvPr/>
        </p:nvSpPr>
        <p:spPr>
          <a:xfrm>
            <a:off x="7191704" y="2183363"/>
            <a:ext cx="4854116" cy="2276670"/>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0"/>
              </a:spcBef>
              <a:spcAft>
                <a:spcPts val="200"/>
              </a:spcAft>
              <a:buClr>
                <a:schemeClr val="accent2"/>
              </a:buClr>
              <a:buSzPct val="100000"/>
              <a:buFont typeface="Tw Cen MT" panose="020B0602020104020603" pitchFamily="34" charset="0"/>
              <a:buNone/>
              <a:defRPr sz="1800" kern="1200">
                <a:solidFill>
                  <a:schemeClr val="tx1">
                    <a:lumMod val="90000"/>
                    <a:lumOff val="10000"/>
                  </a:schemeClr>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9pPr>
          </a:lstStyle>
          <a:p>
            <a:pPr>
              <a:spcAft>
                <a:spcPts val="0"/>
              </a:spcAft>
              <a:defRPr/>
            </a:pPr>
            <a:r>
              <a:rPr lang="en-US" dirty="0" smtClean="0"/>
              <a:t>Lisa </a:t>
            </a:r>
            <a:r>
              <a:rPr lang="en-US" dirty="0" err="1" smtClean="0"/>
              <a:t>Sensale</a:t>
            </a:r>
            <a:r>
              <a:rPr lang="en-US" dirty="0" smtClean="0"/>
              <a:t> </a:t>
            </a:r>
            <a:r>
              <a:rPr lang="en-US" dirty="0" err="1" smtClean="0"/>
              <a:t>Yazdian</a:t>
            </a:r>
            <a:r>
              <a:rPr lang="en-US" dirty="0" smtClean="0"/>
              <a:t>, Ph.D. Youth Services Manager-Outreach</a:t>
            </a:r>
          </a:p>
          <a:p>
            <a:pPr>
              <a:spcAft>
                <a:spcPts val="0"/>
              </a:spcAft>
              <a:defRPr/>
            </a:pPr>
            <a:endParaRPr lang="en-US" dirty="0" smtClean="0"/>
          </a:p>
          <a:p>
            <a:pPr>
              <a:spcAft>
                <a:spcPts val="0"/>
              </a:spcAft>
              <a:defRPr/>
            </a:pPr>
            <a:r>
              <a:rPr lang="en-US" dirty="0" smtClean="0"/>
              <a:t>Cindy Yeager, Collection Development Librarian</a:t>
            </a:r>
          </a:p>
        </p:txBody>
      </p:sp>
      <p:pic>
        <p:nvPicPr>
          <p:cNvPr id="6" name="Picture 5"/>
          <p:cNvPicPr>
            <a:picLocks noChangeAspect="1"/>
          </p:cNvPicPr>
          <p:nvPr/>
        </p:nvPicPr>
        <p:blipFill>
          <a:blip r:embed="rId3"/>
          <a:stretch>
            <a:fillRect/>
          </a:stretch>
        </p:blipFill>
        <p:spPr>
          <a:xfrm>
            <a:off x="0" y="0"/>
            <a:ext cx="6974428" cy="459068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724400" y="304800"/>
            <a:ext cx="2514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 name="TextBox 3"/>
          <p:cNvSpPr txBox="1"/>
          <p:nvPr/>
        </p:nvSpPr>
        <p:spPr>
          <a:xfrm>
            <a:off x="4724400" y="304801"/>
            <a:ext cx="2514600" cy="646113"/>
          </a:xfrm>
          <a:prstGeom prst="rect">
            <a:avLst/>
          </a:prstGeom>
          <a:noFill/>
        </p:spPr>
        <p:txBody>
          <a:bodyPr>
            <a:spAutoFit/>
          </a:bodyPr>
          <a:lstStyle/>
          <a:p>
            <a:pPr algn="ctr" eaLnBrk="1" hangingPunct="1">
              <a:defRPr/>
            </a:pPr>
            <a:r>
              <a:rPr lang="en-US" dirty="0">
                <a:solidFill>
                  <a:schemeClr val="bg1"/>
                </a:solidFill>
                <a:cs typeface="Arial" charset="0"/>
              </a:rPr>
              <a:t>“Informational Text” per CCSS</a:t>
            </a:r>
          </a:p>
        </p:txBody>
      </p:sp>
      <p:cxnSp>
        <p:nvCxnSpPr>
          <p:cNvPr id="6" name="Straight Connector 5"/>
          <p:cNvCxnSpPr/>
          <p:nvPr/>
        </p:nvCxnSpPr>
        <p:spPr>
          <a:xfrm flipH="1">
            <a:off x="2743200" y="1066800"/>
            <a:ext cx="2133600" cy="121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4343400" y="1066800"/>
            <a:ext cx="914400" cy="1371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638800" y="1066800"/>
            <a:ext cx="76200" cy="152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248400" y="1066800"/>
            <a:ext cx="990600" cy="1371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934200" y="990600"/>
            <a:ext cx="1676400" cy="1295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239000" y="1066800"/>
            <a:ext cx="1524000"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757363" y="2286000"/>
            <a:ext cx="1524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 name="TextBox 18"/>
          <p:cNvSpPr txBox="1"/>
          <p:nvPr/>
        </p:nvSpPr>
        <p:spPr>
          <a:xfrm>
            <a:off x="1757363" y="2286001"/>
            <a:ext cx="1524000" cy="646331"/>
          </a:xfrm>
          <a:prstGeom prst="rect">
            <a:avLst/>
          </a:prstGeom>
          <a:noFill/>
        </p:spPr>
        <p:txBody>
          <a:bodyPr>
            <a:spAutoFit/>
          </a:bodyPr>
          <a:lstStyle/>
          <a:p>
            <a:pPr algn="ctr" eaLnBrk="1" hangingPunct="1">
              <a:defRPr/>
            </a:pPr>
            <a:r>
              <a:rPr lang="en-US" dirty="0">
                <a:solidFill>
                  <a:schemeClr val="bg1"/>
                </a:solidFill>
                <a:latin typeface="+mj-lt"/>
                <a:cs typeface="Arial" charset="0"/>
              </a:rPr>
              <a:t>Explanatory/</a:t>
            </a:r>
          </a:p>
          <a:p>
            <a:pPr algn="ctr" eaLnBrk="1" hangingPunct="1">
              <a:defRPr/>
            </a:pPr>
            <a:r>
              <a:rPr lang="en-US" dirty="0">
                <a:solidFill>
                  <a:schemeClr val="bg1"/>
                </a:solidFill>
                <a:latin typeface="+mj-lt"/>
                <a:cs typeface="Arial" charset="0"/>
              </a:rPr>
              <a:t>Informational Text</a:t>
            </a:r>
          </a:p>
        </p:txBody>
      </p:sp>
      <p:sp>
        <p:nvSpPr>
          <p:cNvPr id="21" name="Rectangle 20"/>
          <p:cNvSpPr/>
          <p:nvPr/>
        </p:nvSpPr>
        <p:spPr>
          <a:xfrm>
            <a:off x="3333750" y="2438400"/>
            <a:ext cx="1524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2" name="TextBox 21"/>
          <p:cNvSpPr txBox="1"/>
          <p:nvPr/>
        </p:nvSpPr>
        <p:spPr>
          <a:xfrm>
            <a:off x="3333750" y="2438401"/>
            <a:ext cx="1524000" cy="646113"/>
          </a:xfrm>
          <a:prstGeom prst="rect">
            <a:avLst/>
          </a:prstGeom>
          <a:noFill/>
        </p:spPr>
        <p:txBody>
          <a:bodyPr>
            <a:spAutoFit/>
          </a:bodyPr>
          <a:lstStyle/>
          <a:p>
            <a:pPr algn="ctr" eaLnBrk="1" hangingPunct="1">
              <a:defRPr/>
            </a:pPr>
            <a:r>
              <a:rPr lang="en-US" dirty="0">
                <a:solidFill>
                  <a:schemeClr val="bg1"/>
                </a:solidFill>
                <a:latin typeface="+mj-lt"/>
                <a:cs typeface="Arial" charset="0"/>
              </a:rPr>
              <a:t>Procedural</a:t>
            </a:r>
          </a:p>
          <a:p>
            <a:pPr algn="ctr" eaLnBrk="1" hangingPunct="1">
              <a:defRPr/>
            </a:pPr>
            <a:r>
              <a:rPr lang="en-US" dirty="0">
                <a:solidFill>
                  <a:schemeClr val="bg1"/>
                </a:solidFill>
                <a:latin typeface="+mj-lt"/>
                <a:cs typeface="Arial" charset="0"/>
              </a:rPr>
              <a:t>Text</a:t>
            </a:r>
          </a:p>
        </p:txBody>
      </p:sp>
      <p:sp>
        <p:nvSpPr>
          <p:cNvPr id="24" name="Rectangle 23"/>
          <p:cNvSpPr/>
          <p:nvPr/>
        </p:nvSpPr>
        <p:spPr>
          <a:xfrm>
            <a:off x="4953000" y="2601913"/>
            <a:ext cx="1524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5" name="TextBox 24"/>
          <p:cNvSpPr txBox="1"/>
          <p:nvPr/>
        </p:nvSpPr>
        <p:spPr>
          <a:xfrm>
            <a:off x="4953000" y="2601913"/>
            <a:ext cx="1524000" cy="646112"/>
          </a:xfrm>
          <a:prstGeom prst="rect">
            <a:avLst/>
          </a:prstGeom>
          <a:noFill/>
        </p:spPr>
        <p:txBody>
          <a:bodyPr>
            <a:spAutoFit/>
          </a:bodyPr>
          <a:lstStyle/>
          <a:p>
            <a:pPr algn="ctr" eaLnBrk="1" hangingPunct="1">
              <a:defRPr/>
            </a:pPr>
            <a:r>
              <a:rPr lang="en-US" dirty="0">
                <a:solidFill>
                  <a:schemeClr val="bg1"/>
                </a:solidFill>
                <a:latin typeface="+mj-lt"/>
                <a:cs typeface="Arial" charset="0"/>
              </a:rPr>
              <a:t>Nonfiction Narrative</a:t>
            </a:r>
          </a:p>
        </p:txBody>
      </p:sp>
      <p:sp>
        <p:nvSpPr>
          <p:cNvPr id="32" name="Rectangle 31"/>
          <p:cNvSpPr/>
          <p:nvPr/>
        </p:nvSpPr>
        <p:spPr>
          <a:xfrm>
            <a:off x="6605588" y="2438400"/>
            <a:ext cx="1700212"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3" name="TextBox 32"/>
          <p:cNvSpPr txBox="1"/>
          <p:nvPr/>
        </p:nvSpPr>
        <p:spPr>
          <a:xfrm>
            <a:off x="6572251" y="2438401"/>
            <a:ext cx="1698625" cy="646113"/>
          </a:xfrm>
          <a:prstGeom prst="rect">
            <a:avLst/>
          </a:prstGeom>
          <a:noFill/>
        </p:spPr>
        <p:txBody>
          <a:bodyPr>
            <a:spAutoFit/>
          </a:bodyPr>
          <a:lstStyle/>
          <a:p>
            <a:pPr algn="ctr" eaLnBrk="1" hangingPunct="1">
              <a:defRPr/>
            </a:pPr>
            <a:r>
              <a:rPr lang="en-US" dirty="0">
                <a:solidFill>
                  <a:schemeClr val="bg1"/>
                </a:solidFill>
                <a:latin typeface="+mj-lt"/>
                <a:cs typeface="Arial" charset="0"/>
              </a:rPr>
              <a:t>Biography &amp; Autobiography</a:t>
            </a:r>
          </a:p>
        </p:txBody>
      </p:sp>
      <p:sp>
        <p:nvSpPr>
          <p:cNvPr id="37" name="Rectangle 36"/>
          <p:cNvSpPr/>
          <p:nvPr/>
        </p:nvSpPr>
        <p:spPr>
          <a:xfrm>
            <a:off x="8458200" y="2286000"/>
            <a:ext cx="152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8" name="TextBox 37"/>
          <p:cNvSpPr txBox="1"/>
          <p:nvPr/>
        </p:nvSpPr>
        <p:spPr>
          <a:xfrm>
            <a:off x="8367713" y="2286001"/>
            <a:ext cx="1524000" cy="646113"/>
          </a:xfrm>
          <a:prstGeom prst="rect">
            <a:avLst/>
          </a:prstGeom>
          <a:noFill/>
        </p:spPr>
        <p:txBody>
          <a:bodyPr>
            <a:spAutoFit/>
          </a:bodyPr>
          <a:lstStyle/>
          <a:p>
            <a:pPr algn="ctr" eaLnBrk="1" hangingPunct="1">
              <a:defRPr/>
            </a:pPr>
            <a:r>
              <a:rPr lang="en-US" dirty="0">
                <a:solidFill>
                  <a:schemeClr val="bg1"/>
                </a:solidFill>
                <a:latin typeface="+mj-lt"/>
                <a:cs typeface="Arial" charset="0"/>
              </a:rPr>
              <a:t>Persuasive</a:t>
            </a:r>
          </a:p>
          <a:p>
            <a:pPr algn="ctr" eaLnBrk="1" hangingPunct="1">
              <a:defRPr/>
            </a:pPr>
            <a:r>
              <a:rPr lang="en-US" dirty="0">
                <a:solidFill>
                  <a:schemeClr val="bg1"/>
                </a:solidFill>
                <a:latin typeface="+mj-lt"/>
                <a:cs typeface="Arial" charset="0"/>
              </a:rPr>
              <a:t>Text</a:t>
            </a:r>
          </a:p>
        </p:txBody>
      </p:sp>
      <p:sp>
        <p:nvSpPr>
          <p:cNvPr id="40" name="Rectangle 39"/>
          <p:cNvSpPr/>
          <p:nvPr/>
        </p:nvSpPr>
        <p:spPr>
          <a:xfrm>
            <a:off x="8763000" y="1524000"/>
            <a:ext cx="1524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1" name="TextBox 40"/>
          <p:cNvSpPr txBox="1"/>
          <p:nvPr/>
        </p:nvSpPr>
        <p:spPr>
          <a:xfrm>
            <a:off x="8763000" y="1600200"/>
            <a:ext cx="1524000" cy="369888"/>
          </a:xfrm>
          <a:prstGeom prst="rect">
            <a:avLst/>
          </a:prstGeom>
          <a:noFill/>
        </p:spPr>
        <p:txBody>
          <a:bodyPr>
            <a:spAutoFit/>
          </a:bodyPr>
          <a:lstStyle/>
          <a:p>
            <a:pPr algn="ctr" eaLnBrk="1" hangingPunct="1">
              <a:defRPr/>
            </a:pPr>
            <a:r>
              <a:rPr lang="en-US" dirty="0">
                <a:solidFill>
                  <a:schemeClr val="bg1"/>
                </a:solidFill>
                <a:latin typeface="+mj-lt"/>
                <a:cs typeface="Arial" charset="0"/>
              </a:rPr>
              <a:t>Et al.</a:t>
            </a:r>
          </a:p>
        </p:txBody>
      </p:sp>
      <p:cxnSp>
        <p:nvCxnSpPr>
          <p:cNvPr id="46" name="Straight Connector 45"/>
          <p:cNvCxnSpPr/>
          <p:nvPr/>
        </p:nvCxnSpPr>
        <p:spPr>
          <a:xfrm>
            <a:off x="2514600" y="3276600"/>
            <a:ext cx="0" cy="1371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124200" y="3276600"/>
            <a:ext cx="838200" cy="1143000"/>
          </a:xfrm>
          <a:prstGeom prst="line">
            <a:avLst/>
          </a:prstGeom>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1676400" y="4648200"/>
            <a:ext cx="1676400" cy="1292662"/>
          </a:xfrm>
          <a:prstGeom prst="rect">
            <a:avLst/>
          </a:prstGeom>
          <a:noFill/>
          <a:ln>
            <a:solidFill>
              <a:schemeClr val="tx1"/>
            </a:solidFill>
          </a:ln>
        </p:spPr>
        <p:txBody>
          <a:bodyPr>
            <a:spAutoFit/>
          </a:bodyPr>
          <a:lstStyle/>
          <a:p>
            <a:pPr eaLnBrk="1" hangingPunct="1">
              <a:defRPr/>
            </a:pPr>
            <a:r>
              <a:rPr lang="en-US" sz="1400" dirty="0">
                <a:latin typeface="+mj-lt"/>
                <a:cs typeface="Arial" charset="0"/>
              </a:rPr>
              <a:t>“All about” informational texts; </a:t>
            </a:r>
          </a:p>
          <a:p>
            <a:pPr eaLnBrk="1" hangingPunct="1">
              <a:defRPr/>
            </a:pPr>
            <a:endParaRPr lang="en-US" sz="400" dirty="0">
              <a:latin typeface="+mj-lt"/>
              <a:cs typeface="Arial" charset="0"/>
            </a:endParaRPr>
          </a:p>
          <a:p>
            <a:pPr eaLnBrk="1" hangingPunct="1">
              <a:defRPr/>
            </a:pPr>
            <a:r>
              <a:rPr lang="en-US" sz="1400" dirty="0">
                <a:latin typeface="+mj-lt"/>
                <a:cs typeface="Arial" charset="0"/>
              </a:rPr>
              <a:t>Process informational texts; </a:t>
            </a:r>
          </a:p>
          <a:p>
            <a:pPr eaLnBrk="1" hangingPunct="1">
              <a:defRPr/>
            </a:pPr>
            <a:endParaRPr lang="en-US" sz="400" dirty="0">
              <a:latin typeface="+mj-lt"/>
              <a:cs typeface="Arial" charset="0"/>
            </a:endParaRPr>
          </a:p>
          <a:p>
            <a:pPr eaLnBrk="1" hangingPunct="1">
              <a:defRPr/>
            </a:pPr>
            <a:r>
              <a:rPr lang="en-US" sz="1400" dirty="0">
                <a:latin typeface="+mj-lt"/>
                <a:cs typeface="Arial" charset="0"/>
              </a:rPr>
              <a:t>Informational poetic texts, etc.</a:t>
            </a:r>
          </a:p>
        </p:txBody>
      </p:sp>
      <p:sp>
        <p:nvSpPr>
          <p:cNvPr id="55" name="Rectangle 54"/>
          <p:cNvSpPr/>
          <p:nvPr/>
        </p:nvSpPr>
        <p:spPr>
          <a:xfrm>
            <a:off x="3505200" y="4343400"/>
            <a:ext cx="1524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6" name="TextBox 55"/>
          <p:cNvSpPr txBox="1"/>
          <p:nvPr/>
        </p:nvSpPr>
        <p:spPr>
          <a:xfrm>
            <a:off x="3505200" y="4343400"/>
            <a:ext cx="1524000" cy="369332"/>
          </a:xfrm>
          <a:prstGeom prst="rect">
            <a:avLst/>
          </a:prstGeom>
          <a:noFill/>
        </p:spPr>
        <p:txBody>
          <a:bodyPr>
            <a:spAutoFit/>
          </a:bodyPr>
          <a:lstStyle/>
          <a:p>
            <a:pPr algn="ctr" eaLnBrk="1" hangingPunct="1">
              <a:defRPr/>
            </a:pPr>
            <a:r>
              <a:rPr lang="en-US" dirty="0">
                <a:solidFill>
                  <a:schemeClr val="bg1"/>
                </a:solidFill>
                <a:latin typeface="+mj-lt"/>
                <a:cs typeface="Arial" charset="0"/>
              </a:rPr>
              <a:t>Reference Books </a:t>
            </a:r>
          </a:p>
        </p:txBody>
      </p:sp>
      <p:cxnSp>
        <p:nvCxnSpPr>
          <p:cNvPr id="59" name="Straight Connector 58"/>
          <p:cNvCxnSpPr/>
          <p:nvPr/>
        </p:nvCxnSpPr>
        <p:spPr>
          <a:xfrm>
            <a:off x="4572000" y="5029200"/>
            <a:ext cx="533400" cy="304800"/>
          </a:xfrm>
          <a:prstGeom prst="line">
            <a:avLst/>
          </a:prstGeom>
        </p:spPr>
        <p:style>
          <a:lnRef idx="1">
            <a:schemeClr val="accent1"/>
          </a:lnRef>
          <a:fillRef idx="0">
            <a:schemeClr val="accent1"/>
          </a:fillRef>
          <a:effectRef idx="0">
            <a:schemeClr val="accent1"/>
          </a:effectRef>
          <a:fontRef idx="minor">
            <a:schemeClr val="tx1"/>
          </a:fontRef>
        </p:style>
      </p:cxnSp>
      <p:sp>
        <p:nvSpPr>
          <p:cNvPr id="20508" name="TextBox 60"/>
          <p:cNvSpPr txBox="1">
            <a:spLocks noChangeArrowheads="1"/>
          </p:cNvSpPr>
          <p:nvPr/>
        </p:nvSpPr>
        <p:spPr bwMode="auto">
          <a:xfrm>
            <a:off x="5943600" y="54864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62" name="TextBox 61"/>
          <p:cNvSpPr txBox="1"/>
          <p:nvPr/>
        </p:nvSpPr>
        <p:spPr>
          <a:xfrm>
            <a:off x="5181600" y="6324601"/>
            <a:ext cx="1219200" cy="307975"/>
          </a:xfrm>
          <a:prstGeom prst="rect">
            <a:avLst/>
          </a:prstGeom>
          <a:noFill/>
        </p:spPr>
        <p:txBody>
          <a:bodyPr>
            <a:spAutoFit/>
          </a:bodyPr>
          <a:lstStyle/>
          <a:p>
            <a:pPr eaLnBrk="1" hangingPunct="1">
              <a:defRPr/>
            </a:pPr>
            <a:r>
              <a:rPr lang="en-US" sz="1400" dirty="0">
                <a:latin typeface="+mj-lt"/>
                <a:cs typeface="Arial" charset="0"/>
              </a:rPr>
              <a:t>(Duke, 2013a)</a:t>
            </a:r>
          </a:p>
        </p:txBody>
      </p:sp>
      <p:sp>
        <p:nvSpPr>
          <p:cNvPr id="57" name="TextBox 56"/>
          <p:cNvSpPr txBox="1"/>
          <p:nvPr/>
        </p:nvSpPr>
        <p:spPr>
          <a:xfrm>
            <a:off x="5105400" y="5181601"/>
            <a:ext cx="1676400" cy="862013"/>
          </a:xfrm>
          <a:prstGeom prst="rect">
            <a:avLst/>
          </a:prstGeom>
          <a:noFill/>
          <a:ln>
            <a:solidFill>
              <a:schemeClr val="tx1"/>
            </a:solidFill>
          </a:ln>
        </p:spPr>
        <p:txBody>
          <a:bodyPr>
            <a:spAutoFit/>
          </a:bodyPr>
          <a:lstStyle/>
          <a:p>
            <a:pPr eaLnBrk="1" hangingPunct="1">
              <a:defRPr/>
            </a:pPr>
            <a:r>
              <a:rPr lang="en-US" sz="1400" dirty="0">
                <a:latin typeface="+mj-lt"/>
                <a:cs typeface="Arial" charset="0"/>
              </a:rPr>
              <a:t>Encyclopedias;</a:t>
            </a:r>
          </a:p>
          <a:p>
            <a:pPr eaLnBrk="1" hangingPunct="1">
              <a:defRPr/>
            </a:pPr>
            <a:endParaRPr lang="en-US" sz="400" dirty="0">
              <a:latin typeface="+mj-lt"/>
              <a:cs typeface="Arial" charset="0"/>
            </a:endParaRPr>
          </a:p>
          <a:p>
            <a:pPr eaLnBrk="1" hangingPunct="1">
              <a:defRPr/>
            </a:pPr>
            <a:r>
              <a:rPr lang="en-US" sz="1400" dirty="0">
                <a:latin typeface="+mj-lt"/>
                <a:cs typeface="Arial" charset="0"/>
              </a:rPr>
              <a:t>Field guides; </a:t>
            </a:r>
          </a:p>
          <a:p>
            <a:pPr eaLnBrk="1" hangingPunct="1">
              <a:defRPr/>
            </a:pPr>
            <a:endParaRPr lang="en-US" sz="400" dirty="0">
              <a:latin typeface="+mj-lt"/>
              <a:cs typeface="Arial" charset="0"/>
            </a:endParaRPr>
          </a:p>
          <a:p>
            <a:pPr eaLnBrk="1" hangingPunct="1">
              <a:defRPr/>
            </a:pPr>
            <a:r>
              <a:rPr lang="en-US" sz="1400" dirty="0">
                <a:latin typeface="+mj-lt"/>
                <a:cs typeface="Arial" charset="0"/>
              </a:rPr>
              <a:t>Atlases, etc.</a:t>
            </a:r>
          </a:p>
        </p:txBody>
      </p:sp>
      <p:sp>
        <p:nvSpPr>
          <p:cNvPr id="20511" name="TextBox 64"/>
          <p:cNvSpPr txBox="1">
            <a:spLocks noChangeArrowheads="1"/>
          </p:cNvSpPr>
          <p:nvPr/>
        </p:nvSpPr>
        <p:spPr bwMode="auto">
          <a:xfrm>
            <a:off x="7620000" y="3886200"/>
            <a:ext cx="2514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66" name="TextBox 65"/>
          <p:cNvSpPr txBox="1"/>
          <p:nvPr/>
        </p:nvSpPr>
        <p:spPr>
          <a:xfrm>
            <a:off x="7772400" y="3886200"/>
            <a:ext cx="4122296" cy="2277547"/>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eaLnBrk="1" hangingPunct="1">
              <a:defRPr/>
            </a:pPr>
            <a:endParaRPr lang="en-US" sz="700" dirty="0">
              <a:solidFill>
                <a:schemeClr val="bg1"/>
              </a:solidFill>
            </a:endParaRPr>
          </a:p>
          <a:p>
            <a:pPr eaLnBrk="1" hangingPunct="1">
              <a:defRPr/>
            </a:pPr>
            <a:r>
              <a:rPr lang="en-US" sz="2000" dirty="0">
                <a:solidFill>
                  <a:schemeClr val="tx1">
                    <a:lumMod val="90000"/>
                    <a:lumOff val="10000"/>
                  </a:schemeClr>
                </a:solidFill>
              </a:rPr>
              <a:t>*All types are important!</a:t>
            </a:r>
          </a:p>
          <a:p>
            <a:pPr eaLnBrk="1" hangingPunct="1">
              <a:defRPr/>
            </a:pPr>
            <a:endParaRPr lang="en-US" sz="800" dirty="0">
              <a:solidFill>
                <a:schemeClr val="tx1">
                  <a:lumMod val="90000"/>
                  <a:lumOff val="10000"/>
                </a:schemeClr>
              </a:solidFill>
            </a:endParaRPr>
          </a:p>
          <a:p>
            <a:pPr eaLnBrk="1" hangingPunct="1">
              <a:defRPr/>
            </a:pPr>
            <a:r>
              <a:rPr lang="en-US" sz="2000" dirty="0">
                <a:solidFill>
                  <a:schemeClr val="tx1">
                    <a:lumMod val="90000"/>
                    <a:lumOff val="10000"/>
                  </a:schemeClr>
                </a:solidFill>
              </a:rPr>
              <a:t>*Have different </a:t>
            </a:r>
            <a:r>
              <a:rPr lang="en-US" sz="2000" dirty="0" smtClean="0">
                <a:solidFill>
                  <a:schemeClr val="tx1">
                    <a:lumMod val="90000"/>
                    <a:lumOff val="10000"/>
                  </a:schemeClr>
                </a:solidFill>
              </a:rPr>
              <a:t>purposes and </a:t>
            </a:r>
            <a:r>
              <a:rPr lang="en-US" sz="2000" dirty="0">
                <a:solidFill>
                  <a:schemeClr val="tx1">
                    <a:lumMod val="90000"/>
                    <a:lumOff val="10000"/>
                  </a:schemeClr>
                </a:solidFill>
              </a:rPr>
              <a:t>features. </a:t>
            </a:r>
          </a:p>
          <a:p>
            <a:pPr eaLnBrk="1" hangingPunct="1">
              <a:defRPr/>
            </a:pPr>
            <a:endParaRPr lang="en-US" sz="800" dirty="0">
              <a:solidFill>
                <a:schemeClr val="tx1">
                  <a:lumMod val="90000"/>
                  <a:lumOff val="10000"/>
                </a:schemeClr>
              </a:solidFill>
            </a:endParaRPr>
          </a:p>
          <a:p>
            <a:pPr eaLnBrk="1" hangingPunct="1">
              <a:defRPr/>
            </a:pPr>
            <a:r>
              <a:rPr lang="en-US" sz="2000" dirty="0">
                <a:solidFill>
                  <a:schemeClr val="tx1">
                    <a:lumMod val="90000"/>
                    <a:lumOff val="10000"/>
                  </a:schemeClr>
                </a:solidFill>
              </a:rPr>
              <a:t>*Read and </a:t>
            </a:r>
            <a:r>
              <a:rPr lang="en-US" sz="2000" dirty="0" smtClean="0">
                <a:solidFill>
                  <a:schemeClr val="tx1">
                    <a:lumMod val="90000"/>
                    <a:lumOff val="10000"/>
                  </a:schemeClr>
                </a:solidFill>
              </a:rPr>
              <a:t>composed differently</a:t>
            </a:r>
            <a:r>
              <a:rPr lang="en-US" sz="2000" dirty="0">
                <a:solidFill>
                  <a:schemeClr val="tx1">
                    <a:lumMod val="90000"/>
                    <a:lumOff val="10000"/>
                  </a:schemeClr>
                </a:solidFill>
              </a:rPr>
              <a:t>.</a:t>
            </a:r>
          </a:p>
          <a:p>
            <a:pPr eaLnBrk="1" hangingPunct="1">
              <a:defRPr/>
            </a:pPr>
            <a:endParaRPr lang="en-US" dirty="0">
              <a:solidFill>
                <a:schemeClr val="bg1"/>
              </a:solidFill>
            </a:endParaRPr>
          </a:p>
          <a:p>
            <a:pPr algn="ctr" eaLnBrk="1" hangingPunct="1">
              <a:defRPr/>
            </a:pPr>
            <a:r>
              <a:rPr lang="en-US" sz="1400" dirty="0">
                <a:solidFill>
                  <a:schemeClr val="bg1"/>
                </a:solidFill>
              </a:rPr>
              <a:t>(Duke, </a:t>
            </a:r>
            <a:r>
              <a:rPr lang="en-US" sz="1400" dirty="0"/>
              <a:t>2013a)</a:t>
            </a:r>
            <a:endParaRPr lang="en-US" sz="1400" dirty="0">
              <a:solidFill>
                <a:schemeClr val="bg1"/>
              </a:solidFill>
            </a:endParaRPr>
          </a:p>
          <a:p>
            <a:pPr eaLnBrk="1" hangingPunct="1">
              <a:defRPr/>
            </a:pPr>
            <a:endParaRPr lang="en-US" sz="700"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219002" y="2647292"/>
            <a:ext cx="322368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itle 1"/>
          <p:cNvSpPr>
            <a:spLocks noGrp="1"/>
          </p:cNvSpPr>
          <p:nvPr>
            <p:ph type="title"/>
          </p:nvPr>
        </p:nvSpPr>
        <p:spPr>
          <a:xfrm>
            <a:off x="884420" y="299802"/>
            <a:ext cx="10837888" cy="2138597"/>
          </a:xfrm>
        </p:spPr>
        <p:txBody>
          <a:bodyPr/>
          <a:lstStyle/>
          <a:p>
            <a:r>
              <a:rPr lang="en-US" altLang="en-US" dirty="0" smtClean="0"/>
              <a:t>Why is it important to share informational text with our youngest learners?</a:t>
            </a:r>
          </a:p>
        </p:txBody>
      </p:sp>
      <p:pic>
        <p:nvPicPr>
          <p:cNvPr id="22532"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027624" y="4026529"/>
            <a:ext cx="2773645"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525835" y="2369179"/>
            <a:ext cx="1901160" cy="19097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2534" name="AutoShape 8" descr="data:image/jpeg;base64,/9j/4AAQSkZJRgABAQAAAQABAAD/2wCEAAkGBhQSEBUUEhQWFBQWFxgXFRcYFRcYFxgVFRYXFxcXGBcXHCYfFxojGRcXHy8gJCcpLC0sFR4xNTAqNScsLCkBCQoKDgwOGg8PGiwfHyAtLCkqLywsLCwsLC0sKSosLCwsLCwpKSwsKSosLCwsLCwsLCwsLCwsLCwsLCwsLCksLP/AABEIARMAtwMBIgACEQEDEQH/xAAcAAABBQEBAQAAAAAAAAAAAAAGAAMEBQcCAQj/xABLEAACAQIEAgcDBgoIBgIDAAABAhEAAwQSITEFQQYHEyJRYXEygZEUI0JzobE1UnKCk7LB0dLwFRczNFNUYuEkJUNjg6IWkkTD8f/EABsBAAEFAQEAAAAAAAAAAAAAAAQAAQIDBQYH/8QAOxEAAQMCAwQGCAQHAQEAAAAAAQACEQMEEiExBUFRgRMyM2GRwQYUFSI0caHRI4Ki8DVCUnKSseHxJP/aAAwDAQACEQMRAD8A0FVEDSvYHgKS7e6g3p10+bh9y2i2Vu9orNJcrGUgcgZ3rymjRrXNY06Zk571tuc1jZKMoHgKUDwHwrJv677n+UT9M38FL+u+7/lE/TN/BWl7C2hw/UPuqvWaS1mB4D4UoHgPhWTf133P8qn6Vv4KX9d9z/KW/wBK38FL2FtDh+ofdL1mktZgeVKB4Csl/rwuf5RP0zfwV7/Xdc/yifpm/gpew9ocP1D7pes0lrMDwFKB4D4VleF6479xstvBK7QTlW45MDcwEps9dd2SDhEBBgg3WBBGhBGTSm9h3/D9Q+6f1imtYgeA+FKB4D4VlX9dF2J+SW/0zfwV1Z66LjH+62x/5m/gpew9ocP1D7pvWaS1OB4D4UoHgKy7EdcrrthrZ/8AK38FRz13Xf8AKW/0zfwUvYe0Du/UPunNxSC1mB4D4UoHgPhWTf133f8AKJ+lb+CvR123f8pb/TN/BT+wtocP1D7pvWaS1iB4D4UoHgPhWVJ10XT/APi2/wBM38FPr1wXY1w1v9M38FMdibQG79Q+6Y3VIarTso8Pspu66r7TKs7ZiAT6A6mqPo10iu4qx2r21shtVKsX+bmAwlQJYhgPJSeYpnH8UvJcy2bWhKS5DHRs2Zncakghdzz8qgzZ9Rr+jqGXcAdPmfsrA7GMTdOKIUvoxhWQnwBE/A6mnAB4UI4bjuJZwLln5s5Z0NyJLjWJAIyqfzx50R2b8Rr3SYEmSrHYTzUnQTqDA2Oj3Fi5hDZIcdM5B5pwcp1ClOulKvC0iaVUWz3YMzvTPAldrsPSsn65LGbE4f6p/wBda1hdvdWT9ct/LiMP9U/660VsP+IeKpu56HJZ3ewZFMFT4VPsYwHQ05cIFeh4isgPOhVd2JiuCKlPiNKjs2tSEq3KErOHZzCKzHwVSx+AFFfA+rLGYiC6Cxb3LXNGjyQa/EiqHgXGnwuIS9bJlT3gPpIfaWPMfaBRv1p3bty3YxFu67YW8oBTN3BcjMpI5hl115igLmrWFRtNkAO3nPMbo48FcxrcJcc4RX0KweAw1x7GFbtrygG7c0O5IClwI3HsjaNaBMJdwDlzesXWul7ssqBlc3Lt2G1MdxWU+BgeFP8AU5eAxl1fxrakD8l4P6wox6rIOExlk6FcS6zzysWAH/2VqAY4WVWs9xLoDSSdd/0Vrh0jWxlMoZb5AUa78jc2puDu2GAJDHs4dTFuF9oaySPxaq8YmAYWxYtXcy3bZabRDXbIJNxVhjlaGj/x++jfrC4q2DwK2MMrBCvZhhsoI1JPNm11PnRNexg7bAxABZfCI+TXW29aMbftNNtQDJxMchqq+gzI4LMrtvAoim9hLp0PaEYV7QbmQgJ7jclYkka7TrEtYnhbyvYvccs0dnhyujjKsANsntRrJAjnWjYzpaTxD5KbRdSmZnGuWcx73l3f/YUx0dTD4bG4jslVbjBWBjYEd4L4a6mKqZtF2El9MjLEIIMj7qZtyeqd8IDxV7h6tcNzA3LBP9mGtMVEPcysbfdMZezLCdfZERJCr5BZssRmMQMogmRC/REbDkIrc+k/FmbC3PlVkXVAI+bO6kb8ihHjrGhBrFsVjTcIEnIoy21Md1BssgbetHW9x04JiB8wVTUpmmQCoCsRXr3TB15GvXt10mHmilUV9B8PwwtYa3bX2VAQeltFtg+8LPvqywtkKc7LbZYEdoTlRp9oKNHJmI38DrQ30K4qMRgrYJm4oVG117S2gVgfNlAuDxzN4GibgeJtC45vXLaMgAth2AgsCS4BIk7D4+JrkbZjqd+9r8jJOfBapcHWuSm8RthsM73ERbi6WmVMhYmMoyk5gC3dyk6jXTlTZNHXaUbXwIGh9x1qTjCoRrjYzD3biqTvqTGyL2kJO2g+NRgvcM6FxHmE+m3lpoPMgVLbEvexrQlbQ2k6SpqPIJ8dfjB/bSry37JJ0JM+knavawA4Fzi3SSp7gnV291ZH11r/AMRh/qn/AF1rXF2HpWR9df8AeMP9U/661dsL+IeKhc9l4LOJinDeMU2a8r0VZJC9pUhXQSTSTritI6M22x3BMRhh3rlo/NDmSkXEAnx1T0rP2wpq66K9LrnDzcKIr5x9IkBWAIB03325xQV7SdUp/h9YEEfMFWUajQ6DoUV9Aug+Mw2JTEXUREysrKbgzwYIMLI3Uc6fw/GV4fxDHI8hbjoyxzBzPO+x7QifFTWd8W49fxLl7913J5SQo8lUaD4VEF88yT6mfvqltnUe4vrkHEIIAgazrKn0waBg3LQ36eqbLJdQ3TJAnZl5ZjB1HkOQ23rq30zzfJ+602WDEmNhZuW+7/8AcHWNqB8JiREGp+Gcu0IC3jAJ+6iXWtFrdP3oosuapdGu7RGfFOsjIhFu1BbcmATHjGrD3iqjo51ihCwxKBg7EkgAghtIYcwBp5CBtoBzi/hFU4pmW1PDACm64fimVpPSHrBwxwz2cOp76ssA6LnBBMknWCYrOM+vrrXhSuRV1KiykCGjXMqp9Vz8zuThancM+utM04hq0iVXPFX/AArpC+GfPaPkyGcrgagGNiDqGGoO3OT3A9aGFdR24NtueZHaPHv2UbMPMqp8qybCjM8UQPwcBZ8qz7m1o1oFUZ/VTY99PNi0C91j4JQTbIcxpltXifQdqlsT76ueifEzjLJvMuQF2ABbMxCaLmMAcyYAgeupxMsBpWvdVjTw8fW3PvFYW1ranZ2pdREEkCd6vtq761WH8EWvtSpPsaVc1a9TmtF+q9XYelZH11/3jDfVP+uta6Nh6VkfXV/ecP8AVP8ArrRuwv4h/kqrnslm5rylFdZK9FWUvAKdtOAaaFI0kkR9GcB8qxK2uR1P7veYHvrWMV0W4ZhyMPd/tI1IRSJgEgZu8dxz51i3Rzib4fEo6AsZiBuZ8POt1wnFMNxP5nEJ2eIgCSu5jTOp8fGee4kChKgGKN+5G0GwzEJjfH70WVXegzYm+3yITa5HUiRvlAkkfH1NRsX1d4pLgTICTz2j1BgitQ6P9GbmEF/LiDZsq5UtJBB0JVSNW5Hbn6irnj2PyYOxfFztGVyvawQSA4iZgmMo38KjjeGzw4qb203P90TPzWE4zoletX1stGdojcDWRrOo2rRugfCWwedL9gXSQSNYkEDKY3EQeX0iaLOKcCTFY7C3wNLqkkecAXAfCAPiT41L4RxkYjiV7LqqW2UeQhSB8Ib87ypOLjkTv/ZUWhrQS0bs+7NZNxvovfvO9xbYAZ4USPLWdvPfnVPxTq6xdi32jLIiYCsDHlmAze6tm6OcSYYLEmFJstNuQCFLMyyPPSfUnxrjo1xe5jOH32vnPBBE8vnGXQ+g++kxxDQAfone0Elxboc8ysZ4N0AxWJTMiQIkSGJj0UEj311c6vMUFc5RKECJ3nw8PCDBrWOmnH7nD8Fhxhu7mCFiNJLySSRyER7xUvpPxu5/Q5vCFuPo5gAsUBy5o3MxPpUy928/RMKbcjhyJjXNfPD2iGKkQRoQeR508i6U3cuMxLMZJ1JPjXeGEmKJzAzQLgJy0TmCbK81bX+LkiJqA+F586hXBBqvCHGSmk6Aqdkk+tbD1ViOHj62594rEVv61tfVO88OB/7tz7xWD6Rj/wCP8w81dZNIrT3FGD7GlSfY0q5C07PmtV+q6XYen7KyjrjsZsTh/qn/AF1rV12Hp+ysr635+U4eP8J/1hRmw/j/ABVF4YooCGAA1ry7aEaU/Ztu5hVLeQEn7KmJguTAg8wdDXoGLvWK1rz7x0VA1immWKt8bh8opnhfBrmJuZLQlt/IDb7zUsQiUS0YsgneivF0w2IFy4mYbfk671rdvrK4ahF5Lai6BoM7ZQfyY+zQVj3GOA3cM+S6IPKNjGh+2o6YQxNRLQ/3gVeHlowOHktc4Z1m4S9ZuWsUDlZ2eCQGk6H2hBBHLzIrviHWRgmwj2AgNtSMgk5jM5txrMkcgNY2FYwa9BpGlO9IVgM4+q2LgXWpZtYJrTtDkELJOZQRBAIB3AmZGpPlVN1fdPrOGa9cvsM1wtoZHtBdoB0EfaKCeAcFfF3haQgEidQT5AADzp3pN0XuYK4qXCCzcgCpBHIg/wA61DA0GJ00VvSOLS7Drrn5LROGdYGFt4fEWi4JvNoe9ICuSDAXmD4imOifT/DYfBPadu8/rIh2bYAzIPjWa/0Rej+xuR+Qf3VGMqdQQQQdfsphSbEByRqkdZkA5nXct24X0mS5g7QxmHd8vsFZzfAa5dtTH0fI1J6f41TwcSotgk5FBPsA5VOupmQZ86B+j/XCbNkW7tpXjXVQwnxHhU7iwxXGLXa5gtofRAJCiSFkgAASD8NZ0NRggQ7f3KyA52JsQM9fJZWzCnbV0Cub+EKsy7wfuq1HQvFfJ+3yd2Jie9ETt6axRb4aBiQIY55IA0UP5dUS+0mm0BmpyYaRUYDVTACgVt3VB+DB9bd+8VkTcN0mtf6pbeXhwB/xbv3isD0iM2f5h5ou0INSO5GL7GlSfY0q4+07PmtF+q6XYfzyrNOtW2Dfsk/4bfrCtLXYfzyrLutkM2LwqLu6MB6l1orYvx3iqLthfRwjfH+1adVvBrapdxF8TaUFjpMgd0COeubTxApvpj0VP9IZUIVX1B8R3Yjls0fmmTRfgeDLa4bbtC7bstcIcl3Ckqohcsg88rbcz40z0s4WLuEsXFdLjWmVS1s5h3TI1/JkfnV3TgcE79VTTw4g06af9Q1/VS7XGDsFQR3mIVST4NENy2FccJ6HXuH8QUI2rAZZg65hEHaPOOREVc9YeJYW8D3jDCzOu+YgN8QIq9xx+d4d+Ta+6mcNwJ3fVTb7oDiBnO5B3SLoPex1+89xpe0PZUCZkgmP+pt9EDQeO6HVPcW1KkMwAzKCCwnxUbek0X8Kc/0tiBOmVvvf9w+Aqq6C32N7GksZCtBn/Rbb7yT6mnEaZ5k70veILssgN3FCvF+pwrZa4rjMu4DK0HwYAactiYmoHAOqhb9oO19VmAAXVO8RsAVJJG3LXxo26F3C2H4hmJMC6B6KXA+FdXeG2MLYtF0uXGvSwAYgKGI3bKx+lrGgpSTBBy+aTg1pLSBiHchTo90Kfh/FbasSQSImJ9pTuNCI5/71G64fwpb+sH3pWjdIVJxuCcKQpW3vy1bQ+YzD41nXXB+FLf1i/elPnOfHyTtMxAjLzWg4i/bsYTDP2Fu41wHMSNdCBMyNpmfKhvrF6JWLz2MvzT3ArEH2lkMSuvpz2g0UY/jd3DYHCNZUOxB7pAOzDmdoBJ91c8S6NW8VewruCly5muMJbQqBLKCZ1EabDTzlyCRDdclAODXS/TPv+iAcb1KhbLNbvZmQS0XFePygFED08KJuq/AOOHYi1EuFCwI1IuXRpPpV90ZxFk37qWrdxStt1zMxgjunRcgHhqCYiKidDMPcGHxsAhiSVjfVrrafmkfEU8kkDUZpSMDsoOSG7/VqbSNcBW7Htw4YqfOB3ft/aJF9MR/RLBSBbgiIE5sh7sbzGk7Typ/qws4hb9835yd+SfZ7PSPKJ28s1XSEf0efDtf/ANP76jUeXtzOQB/fySGGm7QEyCUBcK6oi9pbl24EL+zmcJJP4sglvXSvcJ1WXPlD2y0BBmJJAgeLHYDzEz8Y0LpN8nFxTdF5h2aZFQDJlgwA28ePhIqqTpQxxF83cOTadFQgNuq7ZSNZWTrzJ5aU5IbkXfvy5KIbjEho/f8AtBnSToX8mth1uo6+ThuYBggDWSNI8aKurVYwI+sufeKg9PuAWmwQxNl3CyYVtww3B5Hnr++n+qi9m4cCf8W594rB28D6of7h5qdJo6UOaNx7voi99jSpPtSrl7Ts+aLfqvV2H88qzPrOx/Y4/C3IDZbVzQ/lLWmLt7qyPrr/ALzhvqn/AF1ovYYm/j+5V3BIpyO5V/SvrEuYtLYEoyACQdIExAAHj9grvg/We9jCCxlLkmXJbeDIM5SZ25jYUDTXlehGk06oDp3dyN+NdZjYkWQ1uOyKRr9G2ZA9kVPfrdd2tE2v7EAJ3h9HRfo/vrOgKfw9mTHI0xotT+skQIGSPLHW26X3vi133AB1EfSn6P8Aq8OVedH+sO4jXjbt63Sc0n6JULHsmTCjXShC50fuKudivZn6U/s8fKrbgeFNr21K5u8pIIleRE8qi+m0CfNT9YIyIEFXWF6wbmEW6gtaXi5fvcnJMDQ+J10qTg+uN1tBHsq+UkpmCnLP4sqY/wBqouNIrkRyqiu4WKjTa2OCqqXRJkgFGt7rgut2edCxRi+rc5kAGNviPKhvpV0wbG4hLzJlKkMddyCD4CNAKonSmyKtFNsp+nMZABafgeua8qLbS0MqiFkgkf8Ap+2q6/1p4oYpbzawNp/f7x4d46a0H8LYA615xNwW08KjgEwpmoYxQPBaDd663zqUtBO9mcrClo/Ghe97/hTWF627oBCDITdN0wYkkydhrPht5VmprwVYGDeT4qs1eAC1HjnW/fuWCqoqZt4jX17omqc9ZzjCfJshiPaza58uXNMT5770FdpXDU76bCcp8U7a7gNAtK4V103LdlUe2HK+zMEDbaVMfzpTGB647q3rlx7YYXIkGDIGwMjl5AfZWd0oqPRjiU3THeB4I16V9ZF3GoLeUW7Y+isRHkAABOnw3o66oh/y0fW3f1hWJKYrbeqI/wDLR9bd/WFc/wCkTQ2yy/qHmiLdxdU5FGT7GlSubUq5G07PmjH6r0be6sj66/7zhvq3/XWtcG3urJOuv+84b6p/11o3YXx/iqrnsvBZxFKKk2cGzbCpVvgrcxFehlwCzIUBKs8HhyTpULE4YrVvwLECNd6g92UhRLROaJujF6yl1PlFsOoOsiY86KumeJw7qmHsWxicRfg2u9HZJI1EbDyrPsXjI2p/oz0mfB4pb+XOBII02O+vKqmTvUekHVKl9JOh1/A5TfAyvsymRPgeYNDGKujlWrYDo1/SivjsfiGWzLC2i3MqqoOhPnWd9MOG4W1f/wCDvC7aPnLIw3U+XMGrA0AqD2ZSNEN3jTMVJvKKjxVimzRE/RfoHiMYhuIQlsTDETmI3geA8apuOcIuYa81q6O8OfIjxFbR0Qxytwyy9oQyaOFOo110O/pULrD6OrjMP2lqDdRcwEQWG5EedCOrllSDojW08TFicV5XSidtaRtnwNGoaCvBSapGHwjsQFUksQBodSdgK1HgXQezhbebEZWukSSdcv8ApUbCBzqitWFPvKtp0i/uWSxXeWtOvnh+LuG1BZtldVCmf9JG/wAIoI6Q8AfCXTbcfkn8YeNTp1MWRyKi+nhOSpia23qg/Bg+tu/eKxOK2zqg/Bo+tu/eKwfST4P8w81da9pyRm+xpUn2NKuPtOz5o9+q6Xb3VlXW7YzYvDD/ALT/AK61qq7fz4VlfW/fy4nDn/tP+utGbD+P/wAlGuPw1T4LCqi+dOX8WIjShw8YJ0ri9jDG9d30RJkrKe47lOdVd6dOCVRIqgGLM1Z28WSutTLSFUdM13mAOpqQtxSNDVPib9c4O4c1SwKDGI66F49Ll35JiT/wrntGXxZNQum8+HOivpUmHawyXMNZw6FW7Muct0EDutAHd3B1rM+GY/sMRbuT7LA/aK0/ifSHBLf7M2TisQyZnLZeYBiToNCNBUH6SETRGrSsOeQYPLT4V6DRZ024daNwXsOnZpcAm3zS59IaciINCOXWrmuDhKifdJC1HoxwFrHDbeIa62S73ltqoIE7d7QqdNQfCpnR/B4kC9dGYJMg5SBpEkMfuq16m8NefAsl4f8AD5ptkkGQfaGXeJq/4vZcFbVlgluQuQrow8BWddkCe9HWxkAISwPR2382yKuxJMTIO/pvvtUDi+Ba1eULctAQO0OUMFDmFk+Z0086vOmvCWsqlq3nuu6kJZRshuc3e40jugQMo3NVF7E2Ct4PhmXsEtriLajdgg0UzsgFBEVKYBM5otrm1CQFOvcIbD3EaACuonVfCQf37RQ70uu4kWM6nNbukq8LJidy0GFomw/DLly8Gw9xlBCzYvkG3etMfatMfpbGPHTnV1etvhbzKuVkYD5sqPZ2Pqefvp2YqbmvdoUxcHAtGqAOjKWsMqXYzGBrz8/dQp0v4wcRinc6iYB9APGtRfoi1vEDEAfJ7YOYIO/I5+QBrLOmWMS7jrz2/ZLe6QIMeUg1p24GIneg7lwMQqQ1tnVB+DB9bd+8ViZrbOqD8GD62794rL9I/g/zDzULTrozfalSfalXHWnU5o9+q9Xb3VkvXT/ecN9U/wCuta0uw/nlWcdamBz3rJ8LbfawovYjg2/n5qq5P4Xgssw6661KvWZFd3uHlTTNxyN69CmdEE3RRmtRTq4ggRXnazXITXWpqtzQVzBNSeG2peKcZQFpcKuAPrUTokGwpfFMNlWtN6D28CeGfKr6A3A5VydWLCAoUb6iKzTjWLBUAVbdWSJcxBtXiezAzhZ0LgQJqBgsMp8xUEIs4tZw+LRzawrJ+JcBHtSd12iqTh3Q+yoL3u9tljXXwAjX1ozxt4P3FWI2UaL7yNhA99QbyqoILSeY3AHgPCs3py3ILUbQaTiKueB3SmHgDKF9lVMBeWp+k3lUHFYgjFYeWELcJYMwGZ8jHKc0ARIM1Owl6bVoK0LqCI1/2nzocQdhctG7ZDrcN0uHnvtd5W2IjMq7DyPhVxZo9yoLsy0Im4TxM37+ft8Neu2pNxbL5iIVgBqJIB+8+Uj74a4SbmfNJQkGBMPNwt4swn0Biqjsm4c9i5aK3LJuMgVcy3MuUiHRtBGYAsCZyirO1jO6JGoA093+9C3pJjCiLUBsyrW3Zy4dLrG2y2rlxbbXXFsKpuK9pUMTIy/+tcdIsZee7ZvXCins3ZktuXQrnAUhtm7pExzofxXE7uJuphrKaW7V13LsioQzAky4I208e8Y513bw1mz8ns2reZjmV3UnvdpmLhAdezVdjHhFXwDTGLVUEEPkIrfiy38I+Hdgy5TIBGdREggjSfKsAupDEeBI+BNbDawDBFZ8wIm33YzHKxAMyNI8xWUcXsBL9xZkhj5c/v8Asoy3YWCJQdZwJUGtt6oPwYPrbv3isTmts6oPwaPrrv3isb0j+D/MPNWWvX5IzfalSfalXIWnZ80e/VejYfzyoO6c2wbtufxD+tRiNhQn0q4bcxGLsWrQlmU6nZVDasx5AVbsps3kDvVN1lSQthejb4gnskBC+0xIVVnxZiBXOI6A2SfncbbQ+Fu1cux+cAFox6UYNLNu1hbALBPnLpAJLMdATHjB9BFRsWMNDhFAcDuyH31+3avTKVBlINxhzi7+ndnvXNV7+picynhGHjv+SEB1aWj/AGOPtM3Jblm5ak/lmR9lUnFeiGJwzDt7RVSYW4Cr22/JdSR7jB8qO3W12AH/AFtCdDsTGXw0EH41zw7i72ZAh7be3bcZkYenI+YrQFkKgJpyCCRnvjeO5BM2s6m4CsAQc8tyz/EcIOWq61hWzaVofSrhKLaGIw4PYMcrKdWs3PxG8VOsH0FCvCrGa7qKySXMJDtQukY5lRoc3MFVePwTACfGtH6G9GxhsKbziXPhuSdlB99cYLgSu4LAZV115nkPjRLeaLgtt/Z4dczeBdtRp4ihK1XEyAiqVOHSVHxDlElx84w7qqdEB+8+tVZthRJ1J18ST51MTEZs1x4E7DXblXXC8CbxB8T7xWUXFagAhdWEuHDuS0QO6vOY5GouCs46/g2V3sNZQqQ7lu0QiIRQu/q1EXSjE2sBh1bKXacoVVDsSYmASNhrQdjOHW8RlvIbwUkM6soC5hrDCRIFbtBuKjhKxK74q4mp/EOHVZElNFO8knf02I8jTnYkGIH88hTT4W8rXA1tlJh7SiYNu3qYOzkhZgGfECuO1ZocMCsTOkR4ztWOaLpK1hUBEhO4dVV80armX+fjTVrF3bLHEWuyuu3zaFm9gN9IhhLbRodCII50yuILWiwDF7hzWwBOZV7uaBqFJGjbU38gYYhyWZUYDNbFpyRGslsoVW1gkTt5UVZ0T0knchbyqAwQmX4nimtPcc5TbDaKwysTqWgHWs0d8xJO5Mn1OtG/SbEAELat3GtkT3gJDDcNvB93Og+7aMyRFa5I3LIBnVMVtnVB+DB9bd+8VimQ1tfVB+DB9dd+8VzvpH8H+YeaNte05IzfY0qT7GlXIWnZ80e/VdW1mAN6icT6R2MMCEy3b5EHKZAg+yW5AE7c6mWnyqzDdbbsPUITWZWLLN7KlvGAT91dn6JbLpVS+6qagwFzm3L+pQw0qepEqwNx7q3HZoLOGLGQugbSQI0kaVPXGqsqzEHN+JrBJOhiddCP3VaYPiK/IgDdyZbTJFssGLCRlNtkIJ8WBFOPxSyLlzEi4Ct4WVVMplWQrmzEiBAE12c++Thy/wDFhCnAHvd5+qrmxyjRs8kHu9iZMkkwSPQ6eGlUmKwYkC0LjaayjSPdG1GP/wArX5aqEME7S42e4Z07NwvZgDRCY8d67w3F0D3Q1xzm7LLkZ2cDMQ0FlBIEyYGxqxtd9PPD9Uz7dlXLFoY0/wCoQ4G69o1i7/ZYgdlcHgTojeRVoqhwOA7K89tvaR2Q+qkj9lXvH8STi7r92c8jLOXugRv6CfOac6RYH/mN0jQMVb3tbUn7fvrO2w0Q2ppiWlsOrhx0jmGnJWHD3yhSBPenb8XXUinrmHlJYibjyx8ToTrsQNvdU69hRawzbh8ojlvyHxpvGp2eFwrZgNZM6yT5jc1kGn+EZXSNqS8QqbFEZyBsPPwom6IcNls7D2RI35/ZVJwjAF2BJ0Yz6T/tRr0ZtDI53zMQCPBdP2VmWzMdSSjbqpgpwED9LcWcTirltHMW0ZR3ZXPGsEb+H7aoMNh2ttbUGVIks0QI/FX2Ry11jzqV0vxpwfE3tgMReAZfU+1H+1EljgTXLA0UwAVK7ZdO7HidZrXY/Dkd6y3sxDJCq9LxhSxYMcvet5WZSQWgkjNlJ91DPEelWDu41bhsOtqS15RGV7kzJtDQ6jXx0o84bwPBXmezi1UvCgEkAxvE+OafjUt+qfAmcq9w79/XyytEj3GpVAwHRNTc6NUN43psmIk2cyOe4AzMqlQNBlWBAMU/w0m6pcgT9JGiATpIY6gEzrIBOmm1PdJOi2AwtsLYX55jp3ySNNT9lO8Cwh7oGn3f6lbyPhU6ZYwSFW/E8wg/iqr2jqquGHtJ2jK2n0lDEzz2qkxZ09piOYcaj7TRL0tgOsAlJbLPtIQdg24FD+IuzqRp5/vqIeHZhDuGF0FLAYJWFat1d4cJgso27Rz8YrIrNw1rXVs84ET/AIj/AHiuf9IJ9V5hHWdQF+HuRO+1Kk+xpVy1p2fNaL9U9hYJCnZlKn84R+2hXotxBMKMRbvMyHPbXunK3dZgxHkNCfI0Spy91DvTHhEn5QgkEDtgOTbB/Q8/Aiuv9ErxhdUs6hjEZC5/bdJ7Qy5YJLdfkVZ3OkCNauL21tX7S5BV3AKmMpGVTm9/Oajni2FGHGGD6WlRlbL3DdRg5IadZJI28aG+HqhWO9mAJMGBvAPxK/CpPyYQBFzNlB9rQ8jznf7q7N7qVNxacWvd4rn21atQBwDdESXek1oX+9fF1WvI1uB3bKL7RLEbnaK8/wDkVpbt1mvZkNuFyXGLA5xOUsBDQdh+LQ0bAEmHIkx3uWm5BiZmo2LNsAg5s42kz5ydY2p2dC8gNxHwSdXqsEmPqp3GT8px4CFXDlEUqZlYGrHmwEz6U5x3GK2JcqfpQD5L3QfgtccKsnD2u3YRcuArYXmAZDXT4aaCqO9bbN5+tZe16rXObRacmoizxsa6oRBeZ5I1xHH7V62LYz51HMd0ldu8ec+FRAzNYS24G5I01jf371I6MY3DYixlZfnbR0BnQ8iK7NstdnkIAzER58/Ssu5rEAUxvXW2jJHSHcpvCrYtsgI1J1jbUVf8HOTPb8GJHmG1Hrzqt45h8lnOokrBEeXhUThnSy3dRTIW5sVmSDz25fClSbgHeEqrukKZ6y+i64mx2qj561qh58pWhbofxW+3zefK4JEMIA8SJ9PtNHxxgcEN/PrQ7xjAgz2fdMFQw5fzNS6VMG5II6QEHGXHLCLcZmGmZ4mR7qp26eY24xWyxy6ANE7f7GrLjnRpgApJyc/9RAkyeetN4eyltQAAI0+GlFtqNLQNUK5pDiU9grbGDdbO2mp3/maNcBxRLeEYAjMZk8h5TyMVnmM6RIhUDvHy/b4UTdH8Lcv2w5ACycwjw2JndSKqrgxmrKOuSrr+GF5vKZ/ZTF3gCnumrN7GS4QBlEmNv5iu7bEtBOlZz6zmGAoi1NZzqk5NQzd4AEJA1rQugGHKYOD/AIjn4xQ52GZyNqMujaxYjwY1l7aql1tB4hVWBmv4qyubGlSfY0qwbTs+a2X6rpdhVRxbGNbvIVMHKZBEqwnVWHMVbDYfzyqj6QW5uJqB3Tv61LZziLuR3oa97FQrvDbN1ibD/J7h3tuSLZP+hxsJ5HwqNd6PY1TOR281YMDz3B8a4xRVXA3JGv8A/aZOIdXUqSJPKvRqG2KoyqNDvmuSrWVM5iR8lLs9Hsafosg8XcKo+JqXg+H2Lbg3rgxF0bKJNoEfjMdXjwECq/G5idyw57n7TTd9wt0gnkCg++mrbXqVARTaG/LVPTs6bMzLvmVZY7FG65ZjJ22gCOQqswuCzs3jJp9tgRqx3A5cqkJbYSNjWHLpk70cTOoV5geCW7Vu3dAi4ywY2IGxI8dqlYLBZw3nPpUHh9tgq52zSJA17oOw+H30QcLA1/bUXvxVx3Lo6YwUAgHiHTLF4W+LF2wrWxAF7XKAfHz0pxsB8p76utmZym3vMaZv3GrjrEweawMpyywMjy++s34Zwq9YQuGILklgZ5iAT7prTa5pEnIoGrUFPVH3R65c7Jhd7zI0Bh9ITofXxqfiHAMzvuPOs+6OcdxFostxSVOzDUaafaCPhUvFdMs5KwcwOixqfQc6Y0+Ckyu1wVv0kxghpPs6Dz8aCThcRiW7PDozTuVGw9+gov4d0OxWNuZ7oNi0Y1f2mHOFHj50fYLAW8GMtoQuUAjzGmY+Zqw1G0GyUiDUMLNuA9U7WouXss/iljMeoG9GeEtWbds5QUIEZSdD+wipnEcRnFU2OXKjE8hWJVvX1HwNFp0bdrWZofuOrAtsS525CdIpzDqoksNI0prDgBII31J9dYqXatSAPefSrXZ6rCdVIc7CV5h8PMtHKr/o3/YfnN+yh+7iWD5RsdqIejqkWYO+Zv2VmbW+Hz4hPs+Oly71YvtSpPtSrJtOpzWy/VdDb+fChzpVbLPaHKHzR4ApRGNvdQ70swtxza7ONM86665YHmN6ls34wc/NC7QE25hDaX+0B7sDVkC75eX2VKspJB1IA0qQbVy1cU2kgqpKkd4nmBExsYioFvEvmKr3Tl1B3mQQCZ00Ndgc9FzUFvWU/toVhMzrpGnlr40zbwTXGFwhcqwGE945t4qJgsXmPbQSAwKKAYfTvanYAH7TVt/Sea1nYaQI00EnnHhmFRILVYyDqnrOCOZgihYLZidI5x58q74hZIKsgJJ+8ASPQ1Cw3FZa2ozEXGjMBMkDx2jSpWMxPeiSGMCBpqTP7qaFcwtdor/A29NROg+JAJqYpKNIEiNRUbDX9AI12PuqZaxK9oFJ1IJjyEb/AB+w1nuMvldL1WCeCGOmV8nJDShO3gfA/GYqis8QLkW/a0IiIMcj6edEvTjAr83cQgScr+GxIJ+EVmh42RiDdBgtKQNuzTRR7zJnzrYpU8bVzl+/8TuRT2KooEgnUtpoPTx0ok4Pw+xaUX1tK991lWYA5R4KY7v31nF3jZN0A+wBB5EzBYDzAIon4HjxnhAWEAySYg7QDpVVcOotxDeiNmNFWoQ4aLRLeJhRy02qLiMeOdVbY1gup03maoMT0hVTrJA8BNY5q1KuQzXRNt2tzKIMTjh4enrVFj8c1xsmmu/kP5++qHifS5BoC3vERXr3crqpYEvEPyOYyPSiqFm/rOCDvr5lFmFmZKt7trKSPorrTd1bptl1U6kL4DWmreM7SberOs6qCdBHteG+9OXOIsi5FJZQxYT9FTzIHrFF4CNy5rGJ7k/i7J7MlAsIqm425zsdFB8gvLxq86L3i2HBPif2UGJfHYsUJMyWBPPltvpRv0esKmHQK63BvmXbXWPdWVthsW/MI/Z1TFWy4KwfalSfalWLa9Tmtt+q6G3uqi6Qn521oCctzLO2YZNPWJ+FXq8vSqjjV5O1s27khHLSw3QjKAfTWPfT7O+MHNUXnYFD93EOSJiZBJJIYQoEaa/SJ8ZqHiAQ4Z2zLMLJGZm5THIyJJiia5gLKgMQy3E2cnu3sphpWDAIO8ae6qjjlpbl0fNoD2ZCgCULFZIOXf2dPI+VdgzCIWDUpODOJUTEWmTsmymScogQpWOQ8Bt8KirhXFw2zK2yjXWgySmbKwAU66kEafTqxwdi6bfZvlLWzqxbRAdQJJ3gRFSEXLlQ6MbcqZB33BjYGB8RUsUaKDae/RRsNiOzCqihUDF4kyALag6cyZPvbzqXgbk3XxLEnIJKZdT+LB8yQK7OFkWwAmVlElh35YlgGbxAyGP9VOG4bd4rlP8AZ5TMZTJLA6bkafyRVbnSVfTYWZnTVWpx5Yk5QrMJyTrGVdR4keHORUG3dPfvhocEZQTANtPon8rXXlUDDWe1FvOWzKShAPeI0A11gCB8K5scRPc7RgSM1tyFPecwNtjGpkedCupZyFpMug6mJ5fNRusjiKLZQzDtEsp5EElYO4URrWfcSs3UW0zqQjJNtwAAyagsNZ9a0riWAVwyXUVgCIJnTWVIOwiPfmr3jmC7bDdmQqnMACACRZvGDl00Oa2R+fNaVtX6NoCyqo6V2Jyz7D8GuXLOYS90nuAESWJ1mdzlXT0ry9xK/hxbFpp0Yn6QDW3ZHA027oM+dG13ABrZZVVWtBWhfpFc2pHjrJ8waGOK8LNpAcO0Fbna2ycpOS+uq6iD302PI0Qyq2r7rs0mE03Y2mCu8P0zv3LZuXBktKwQ5RJZyJygegn30w/TPtTls2ifUgCfExUPiVtkXDkiFLZ2UD/qSC2ZRpoo3ok4ZwS3hyp7MXGFy44ywVNlcwRHkQMxBjwMVEULce8R4LQbfVS2JVZYsBhndc/eMnXYHWpfBbDXBcF4N2QIt23I2UHuwYgsO6CasuA4C922KSAqMXRRptdgggHYhjHup0uti2ttwM5d1ykyM8BZHnoSPSpV6wfkwaIB7RGNxXuEsdmVdIXNbZLm8do/ttG8ZgCPAaVU3sQRbYspDgMJBIVkUEAx5kT7qu+F8WZ72UqxSYPc072aZI8VBgHkKh3bYvXuzyEA22CgaEgSgKjz391UguHWQtVgfm0rrhtrN3VWc32AhefoR6UacCshbICrlAJEemn7KGeFYBlUEgLcLEEkQIAIEEHUxE+dFHBQey725JP8++sDbZ/B5haezWBr+SmPtSpPtSrFtOpzW0/VdDYelVPSHC9omWSNDspJ5TEbGJq2XYUqFpVzQrdIBMEp6lMVGYSh3B8JzqM2YHLDTIAzSVIHIxA90VW8Y4Xd7qLObZXUEgAePukUa15WoNtuBnCEG6waW4ZQu/D2tsVtKSGBY6GSSpkkxofLzqntYW4MQVy3CCbfeKtGRTGUmIBBJPpHhWgUqcbccP5B4pnbPB3ocxNhvlBzWy9tpmAfxQo15RGhrni1tm7PKre1q0MYEayOWkD4US0qgdsuJnCpiygRiQ9gbNwtmVSnetq+kZkXYxGvn6U9Ybs7zI4LKDmWEJA1lhO0HX41d0qf207+lVjZ4GjlQ4u2eyZSrsQNIBmBtHuP2V0LLNhwySjg6BlObXTXTTfwq8pUw2y4fyqfqI0JQxwzC3O5cZcp9lxl33BI5wZpji/R0Zk7hKrbyiJ9pWJgx5RB9aL68qY248aM+qr9msiJQPawJYkZWUWlmMjd4kyygkS0r3QB4VI4zgriugspCgtooII7Uh4kiCA0TRhSqQ267+geKQ2c0CA4obwSMLitk74nXKwT2WKsdjmjeDv605xPibm6idizhri5iFOVUBWSJESTAgnaaIKVJm3ns0aFJ2zwRGJB+Ba5bt3nuW2Nxb2ZFKHuyxAywPoqcoI0IGs71YNjXVbV0WiGuNL93vAFixDaTHenlECiClUj6QVD/Ko+zhEYvohzG4266FRaILIFB1GoOadu7tG/PnVpwVSLUHQ5jU+lQN7tN10zC5sK6hZ9E7FMrm5saVK5tSprTqc0Q/VNC4a9Fw0qVEvY3Ecgog5Bem4a8Fw0qVRwN4BPKXaGl2hpUqWBvAJSl2hpG4aVKlgbwCUrztTXouGlSpYG8AlKXaGl2ppUqWBvAJSve0NLtDXlKlgbwCUpdoa87Q17SpYG8AlKXaGl2hpUqWBvAJSve0NLtDXlKlgbwCUr3tDXnaGlSpYG8AlK8NwxSpUqOt2Nw6Kp2q//2Q=="/>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2535" name="AutoShape 10" descr="data:image/jpeg;base64,/9j/4AAQSkZJRgABAQAAAQABAAD/2wCEAAkGBhQSEBUUEhQWFBQWFxgXFRcYFRcYFxgVFRYXFxcXGBcXHCYfFxojGRcXHy8gJCcpLC0sFR4xNTAqNScsLCkBCQoKDgwOGg8PGiwfHyAtLCkqLywsLCwsLC0sKSosLCwsLCwpKSwsKSosLCwsLCwsLCwsLCwsLCwsLCwsLCksLP/AABEIARMAtwMBIgACEQEDEQH/xAAcAAABBQEBAQAAAAAAAAAAAAAGAAMEBQcCAQj/xABLEAACAQIEAgcDBgoIBgIDAAABAhEAAwQSITEFQQYHEyJRYXEygZEUI0JzobE1UnKCk7LB0dLwFRczNFNUYuEkJUNjg6IWkkTD8f/EABsBAAEFAQEAAAAAAAAAAAAAAAQAAQIDBQYH/8QAOxEAAQMCAwQGCAQHAQEAAAAAAQACEQMEEiExBUFRgRMyM2GRwQYUFSI0caHRI4Ki8DVCUnKSseHxJP/aAAwDAQACEQMRAD8A0FVEDSvYHgKS7e6g3p10+bh9y2i2Vu9orNJcrGUgcgZ3rymjRrXNY06Zk571tuc1jZKMoHgKUDwHwrJv677n+UT9M38FL+u+7/lE/TN/BWl7C2hw/UPuqvWaS1mB4D4UoHgPhWTf133P8qn6Vv4KX9d9z/KW/wBK38FL2FtDh+ofdL1mktZgeVKB4Csl/rwuf5RP0zfwV7/Xdc/yifpm/gpew9ocP1D7pes0lrMDwFKB4D4VleF6479xstvBK7QTlW45MDcwEps9dd2SDhEBBgg3WBBGhBGTSm9h3/D9Q+6f1imtYgeA+FKB4D4VlX9dF2J+SW/0zfwV1Z66LjH+62x/5m/gpew9ocP1D7pvWaS1OB4D4UoHgKy7EdcrrthrZ/8AK38FRz13Xf8AKW/0zfwUvYe0Du/UPunNxSC1mB4D4UoHgPhWTf133f8AKJ+lb+CvR123f8pb/TN/BT+wtocP1D7pvWaS1iB4D4UoHgPhWVJ10XT/APi2/wBM38FPr1wXY1w1v9M38FMdibQG79Q+6Y3VIarTso8Pspu66r7TKs7ZiAT6A6mqPo10iu4qx2r21shtVKsX+bmAwlQJYhgPJSeYpnH8UvJcy2bWhKS5DHRs2Zncakghdzz8qgzZ9Rr+jqGXcAdPmfsrA7GMTdOKIUvoxhWQnwBE/A6mnAB4UI4bjuJZwLln5s5Z0NyJLjWJAIyqfzx50R2b8Rr3SYEmSrHYTzUnQTqDA2Oj3Fi5hDZIcdM5B5pwcp1ClOulKvC0iaVUWz3YMzvTPAldrsPSsn65LGbE4f6p/wBda1hdvdWT9ct/LiMP9U/660VsP+IeKpu56HJZ3ewZFMFT4VPsYwHQ05cIFeh4isgPOhVd2JiuCKlPiNKjs2tSEq3KErOHZzCKzHwVSx+AFFfA+rLGYiC6Cxb3LXNGjyQa/EiqHgXGnwuIS9bJlT3gPpIfaWPMfaBRv1p3bty3YxFu67YW8oBTN3BcjMpI5hl115igLmrWFRtNkAO3nPMbo48FcxrcJcc4RX0KweAw1x7GFbtrygG7c0O5IClwI3HsjaNaBMJdwDlzesXWul7ssqBlc3Lt2G1MdxWU+BgeFP8AU5eAxl1fxrakD8l4P6wox6rIOExlk6FcS6zzysWAH/2VqAY4WVWs9xLoDSSdd/0Vrh0jWxlMoZb5AUa78jc2puDu2GAJDHs4dTFuF9oaySPxaq8YmAYWxYtXcy3bZabRDXbIJNxVhjlaGj/x++jfrC4q2DwK2MMrBCvZhhsoI1JPNm11PnRNexg7bAxABZfCI+TXW29aMbftNNtQDJxMchqq+gzI4LMrtvAoim9hLp0PaEYV7QbmQgJ7jclYkka7TrEtYnhbyvYvccs0dnhyujjKsANsntRrJAjnWjYzpaTxD5KbRdSmZnGuWcx73l3f/YUx0dTD4bG4jslVbjBWBjYEd4L4a6mKqZtF2El9MjLEIIMj7qZtyeqd8IDxV7h6tcNzA3LBP9mGtMVEPcysbfdMZezLCdfZERJCr5BZssRmMQMogmRC/REbDkIrc+k/FmbC3PlVkXVAI+bO6kb8ihHjrGhBrFsVjTcIEnIoy21Md1BssgbetHW9x04JiB8wVTUpmmQCoCsRXr3TB15GvXt10mHmilUV9B8PwwtYa3bX2VAQeltFtg+8LPvqywtkKc7LbZYEdoTlRp9oKNHJmI38DrQ30K4qMRgrYJm4oVG117S2gVgfNlAuDxzN4GibgeJtC45vXLaMgAth2AgsCS4BIk7D4+JrkbZjqd+9r8jJOfBapcHWuSm8RthsM73ERbi6WmVMhYmMoyk5gC3dyk6jXTlTZNHXaUbXwIGh9x1qTjCoRrjYzD3biqTvqTGyL2kJO2g+NRgvcM6FxHmE+m3lpoPMgVLbEvexrQlbQ2k6SpqPIJ8dfjB/bSry37JJ0JM+knavawA4Fzi3SSp7gnV291ZH11r/AMRh/qn/AF1rXF2HpWR9df8AeMP9U/661dsL+IeKhc9l4LOJinDeMU2a8r0VZJC9pUhXQSTSTritI6M22x3BMRhh3rlo/NDmSkXEAnx1T0rP2wpq66K9LrnDzcKIr5x9IkBWAIB03325xQV7SdUp/h9YEEfMFWUajQ6DoUV9Aug+Mw2JTEXUREysrKbgzwYIMLI3Uc6fw/GV4fxDHI8hbjoyxzBzPO+x7QifFTWd8W49fxLl7913J5SQo8lUaD4VEF88yT6mfvqltnUe4vrkHEIIAgazrKn0waBg3LQ36eqbLJdQ3TJAnZl5ZjB1HkOQ23rq30zzfJ+602WDEmNhZuW+7/8AcHWNqB8JiREGp+Gcu0IC3jAJ+6iXWtFrdP3oosuapdGu7RGfFOsjIhFu1BbcmATHjGrD3iqjo51ihCwxKBg7EkgAghtIYcwBp5CBtoBzi/hFU4pmW1PDACm64fimVpPSHrBwxwz2cOp76ssA6LnBBMknWCYrOM+vrrXhSuRV1KiykCGjXMqp9Vz8zuThancM+utM04hq0iVXPFX/AArpC+GfPaPkyGcrgagGNiDqGGoO3OT3A9aGFdR24NtueZHaPHv2UbMPMqp8qybCjM8UQPwcBZ8qz7m1o1oFUZ/VTY99PNi0C91j4JQTbIcxpltXifQdqlsT76ueifEzjLJvMuQF2ABbMxCaLmMAcyYAgeupxMsBpWvdVjTw8fW3PvFYW1ranZ2pdREEkCd6vtq761WH8EWvtSpPsaVc1a9TmtF+q9XYelZH11/3jDfVP+uta6Nh6VkfXV/ecP8AVP8ArrRuwv4h/kqrnslm5rylFdZK9FWUvAKdtOAaaFI0kkR9GcB8qxK2uR1P7veYHvrWMV0W4ZhyMPd/tI1IRSJgEgZu8dxz51i3Rzib4fEo6AsZiBuZ8POt1wnFMNxP5nEJ2eIgCSu5jTOp8fGee4kChKgGKN+5G0GwzEJjfH70WVXegzYm+3yITa5HUiRvlAkkfH1NRsX1d4pLgTICTz2j1BgitQ6P9GbmEF/LiDZsq5UtJBB0JVSNW5Hbn6irnj2PyYOxfFztGVyvawQSA4iZgmMo38KjjeGzw4qb203P90TPzWE4zoletX1stGdojcDWRrOo2rRugfCWwedL9gXSQSNYkEDKY3EQeX0iaLOKcCTFY7C3wNLqkkecAXAfCAPiT41L4RxkYjiV7LqqW2UeQhSB8Ib87ypOLjkTv/ZUWhrQS0bs+7NZNxvovfvO9xbYAZ4USPLWdvPfnVPxTq6xdi32jLIiYCsDHlmAze6tm6OcSYYLEmFJstNuQCFLMyyPPSfUnxrjo1xe5jOH32vnPBBE8vnGXQ+g++kxxDQAfone0Elxboc8ysZ4N0AxWJTMiQIkSGJj0UEj311c6vMUFc5RKECJ3nw8PCDBrWOmnH7nD8Fhxhu7mCFiNJLySSRyER7xUvpPxu5/Q5vCFuPo5gAsUBy5o3MxPpUy928/RMKbcjhyJjXNfPD2iGKkQRoQeR508i6U3cuMxLMZJ1JPjXeGEmKJzAzQLgJy0TmCbK81bX+LkiJqA+F586hXBBqvCHGSmk6Aqdkk+tbD1ViOHj62594rEVv61tfVO88OB/7tz7xWD6Rj/wCP8w81dZNIrT3FGD7GlSfY0q5C07PmtV+q6XYen7KyjrjsZsTh/qn/AF1rV12Hp+ysr635+U4eP8J/1hRmw/j/ABVF4YooCGAA1ry7aEaU/Ztu5hVLeQEn7KmJguTAg8wdDXoGLvWK1rz7x0VA1immWKt8bh8opnhfBrmJuZLQlt/IDb7zUsQiUS0YsgneivF0w2IFy4mYbfk671rdvrK4ahF5Lai6BoM7ZQfyY+zQVj3GOA3cM+S6IPKNjGh+2o6YQxNRLQ/3gVeHlowOHktc4Z1m4S9ZuWsUDlZ2eCQGk6H2hBBHLzIrviHWRgmwj2AgNtSMgk5jM5txrMkcgNY2FYwa9BpGlO9IVgM4+q2LgXWpZtYJrTtDkELJOZQRBAIB3AmZGpPlVN1fdPrOGa9cvsM1wtoZHtBdoB0EfaKCeAcFfF3haQgEidQT5AADzp3pN0XuYK4qXCCzcgCpBHIg/wA61DA0GJ00VvSOLS7Drrn5LROGdYGFt4fEWi4JvNoe9ICuSDAXmD4imOifT/DYfBPadu8/rIh2bYAzIPjWa/0Rej+xuR+Qf3VGMqdQQQQdfsphSbEByRqkdZkA5nXct24X0mS5g7QxmHd8vsFZzfAa5dtTH0fI1J6f41TwcSotgk5FBPsA5VOupmQZ86B+j/XCbNkW7tpXjXVQwnxHhU7iwxXGLXa5gtofRAJCiSFkgAASD8NZ0NRggQ7f3KyA52JsQM9fJZWzCnbV0Cub+EKsy7wfuq1HQvFfJ+3yd2Jie9ETt6axRb4aBiQIY55IA0UP5dUS+0mm0BmpyYaRUYDVTACgVt3VB+DB9bd+8VkTcN0mtf6pbeXhwB/xbv3isD0iM2f5h5ou0INSO5GL7GlSfY0q4+07PmtF+q6XYfzyrNOtW2Dfsk/4bfrCtLXYfzyrLutkM2LwqLu6MB6l1orYvx3iqLthfRwjfH+1adVvBrapdxF8TaUFjpMgd0COeubTxApvpj0VP9IZUIVX1B8R3Yjls0fmmTRfgeDLa4bbtC7bstcIcl3Ckqohcsg88rbcz40z0s4WLuEsXFdLjWmVS1s5h3TI1/JkfnV3TgcE79VTTw4g06af9Q1/VS7XGDsFQR3mIVST4NENy2FccJ6HXuH8QUI2rAZZg65hEHaPOOREVc9YeJYW8D3jDCzOu+YgN8QIq9xx+d4d+Ta+6mcNwJ3fVTb7oDiBnO5B3SLoPex1+89xpe0PZUCZkgmP+pt9EDQeO6HVPcW1KkMwAzKCCwnxUbek0X8Kc/0tiBOmVvvf9w+Aqq6C32N7GksZCtBn/Rbb7yT6mnEaZ5k70veILssgN3FCvF+pwrZa4rjMu4DK0HwYAactiYmoHAOqhb9oO19VmAAXVO8RsAVJJG3LXxo26F3C2H4hmJMC6B6KXA+FdXeG2MLYtF0uXGvSwAYgKGI3bKx+lrGgpSTBBy+aTg1pLSBiHchTo90Kfh/FbasSQSImJ9pTuNCI5/71G64fwpb+sH3pWjdIVJxuCcKQpW3vy1bQ+YzD41nXXB+FLf1i/elPnOfHyTtMxAjLzWg4i/bsYTDP2Fu41wHMSNdCBMyNpmfKhvrF6JWLz2MvzT3ArEH2lkMSuvpz2g0UY/jd3DYHCNZUOxB7pAOzDmdoBJ91c8S6NW8VewruCly5muMJbQqBLKCZ1EabDTzlyCRDdclAODXS/TPv+iAcb1KhbLNbvZmQS0XFePygFED08KJuq/AOOHYi1EuFCwI1IuXRpPpV90ZxFk37qWrdxStt1zMxgjunRcgHhqCYiKidDMPcGHxsAhiSVjfVrrafmkfEU8kkDUZpSMDsoOSG7/VqbSNcBW7Htw4YqfOB3ft/aJF9MR/RLBSBbgiIE5sh7sbzGk7Typ/qws4hb9835yd+SfZ7PSPKJ28s1XSEf0efDtf/ANP76jUeXtzOQB/fySGGm7QEyCUBcK6oi9pbl24EL+zmcJJP4sglvXSvcJ1WXPlD2y0BBmJJAgeLHYDzEz8Y0LpN8nFxTdF5h2aZFQDJlgwA28ePhIqqTpQxxF83cOTadFQgNuq7ZSNZWTrzJ5aU5IbkXfvy5KIbjEho/f8AtBnSToX8mth1uo6+ThuYBggDWSNI8aKurVYwI+sufeKg9PuAWmwQxNl3CyYVtww3B5Hnr++n+qi9m4cCf8W594rB28D6of7h5qdJo6UOaNx7voi99jSpPtSrl7Ts+aLfqvV2H88qzPrOx/Y4/C3IDZbVzQ/lLWmLt7qyPrr/ALzhvqn/AF1ovYYm/j+5V3BIpyO5V/SvrEuYtLYEoyACQdIExAAHj9grvg/We9jCCxlLkmXJbeDIM5SZ25jYUDTXlehGk06oDp3dyN+NdZjYkWQ1uOyKRr9G2ZA9kVPfrdd2tE2v7EAJ3h9HRfo/vrOgKfw9mTHI0xotT+skQIGSPLHW26X3vi133AB1EfSn6P8Aq8OVedH+sO4jXjbt63Sc0n6JULHsmTCjXShC50fuKudivZn6U/s8fKrbgeFNr21K5u8pIIleRE8qi+m0CfNT9YIyIEFXWF6wbmEW6gtaXi5fvcnJMDQ+J10qTg+uN1tBHsq+UkpmCnLP4sqY/wBqouNIrkRyqiu4WKjTa2OCqqXRJkgFGt7rgut2edCxRi+rc5kAGNviPKhvpV0wbG4hLzJlKkMddyCD4CNAKonSmyKtFNsp+nMZABafgeua8qLbS0MqiFkgkf8Ap+2q6/1p4oYpbzawNp/f7x4d46a0H8LYA615xNwW08KjgEwpmoYxQPBaDd663zqUtBO9mcrClo/Ghe97/hTWF627oBCDITdN0wYkkydhrPht5VmprwVYGDeT4qs1eAC1HjnW/fuWCqoqZt4jX17omqc9ZzjCfJshiPaza58uXNMT5770FdpXDU76bCcp8U7a7gNAtK4V103LdlUe2HK+zMEDbaVMfzpTGB647q3rlx7YYXIkGDIGwMjl5AfZWd0oqPRjiU3THeB4I16V9ZF3GoLeUW7Y+isRHkAABOnw3o66oh/y0fW3f1hWJKYrbeqI/wDLR9bd/WFc/wCkTQ2yy/qHmiLdxdU5FGT7GlSubUq5G07PmjH6r0be6sj66/7zhvq3/XWtcG3urJOuv+84b6p/11o3YXx/iqrnsvBZxFKKk2cGzbCpVvgrcxFehlwCzIUBKs8HhyTpULE4YrVvwLECNd6g92UhRLROaJujF6yl1PlFsOoOsiY86KumeJw7qmHsWxicRfg2u9HZJI1EbDyrPsXjI2p/oz0mfB4pb+XOBII02O+vKqmTvUekHVKl9JOh1/A5TfAyvsymRPgeYNDGKujlWrYDo1/SivjsfiGWzLC2i3MqqoOhPnWd9MOG4W1f/wCDvC7aPnLIw3U+XMGrA0AqD2ZSNEN3jTMVJvKKjxVimzRE/RfoHiMYhuIQlsTDETmI3geA8apuOcIuYa81q6O8OfIjxFbR0Qxytwyy9oQyaOFOo110O/pULrD6OrjMP2lqDdRcwEQWG5EedCOrllSDojW08TFicV5XSidtaRtnwNGoaCvBSapGHwjsQFUksQBodSdgK1HgXQezhbebEZWukSSdcv8ApUbCBzqitWFPvKtp0i/uWSxXeWtOvnh+LuG1BZtldVCmf9JG/wAIoI6Q8AfCXTbcfkn8YeNTp1MWRyKi+nhOSpia23qg/Bg+tu/eKxOK2zqg/Bo+tu/eKwfST4P8w81da9pyRm+xpUn2NKuPtOz5o9+q6Xb3VlXW7YzYvDD/ALT/AK61qq7fz4VlfW/fy4nDn/tP+utGbD+P/wAlGuPw1T4LCqi+dOX8WIjShw8YJ0ri9jDG9d30RJkrKe47lOdVd6dOCVRIqgGLM1Z28WSutTLSFUdM13mAOpqQtxSNDVPib9c4O4c1SwKDGI66F49Ll35JiT/wrntGXxZNQum8+HOivpUmHawyXMNZw6FW7Muct0EDutAHd3B1rM+GY/sMRbuT7LA/aK0/ifSHBLf7M2TisQyZnLZeYBiToNCNBUH6SETRGrSsOeQYPLT4V6DRZ024daNwXsOnZpcAm3zS59IaciINCOXWrmuDhKifdJC1HoxwFrHDbeIa62S73ltqoIE7d7QqdNQfCpnR/B4kC9dGYJMg5SBpEkMfuq16m8NefAsl4f8AD5ptkkGQfaGXeJq/4vZcFbVlgluQuQrow8BWddkCe9HWxkAISwPR2382yKuxJMTIO/pvvtUDi+Ba1eULctAQO0OUMFDmFk+Z0086vOmvCWsqlq3nuu6kJZRshuc3e40jugQMo3NVF7E2Ct4PhmXsEtriLajdgg0UzsgFBEVKYBM5otrm1CQFOvcIbD3EaACuonVfCQf37RQ70uu4kWM6nNbukq8LJidy0GFomw/DLly8Gw9xlBCzYvkG3etMfatMfpbGPHTnV1etvhbzKuVkYD5sqPZ2Pqefvp2YqbmvdoUxcHAtGqAOjKWsMqXYzGBrz8/dQp0v4wcRinc6iYB9APGtRfoi1vEDEAfJ7YOYIO/I5+QBrLOmWMS7jrz2/ZLe6QIMeUg1p24GIneg7lwMQqQ1tnVB+DB9bd+8ViZrbOqD8GD62794rL9I/g/zDzULTrozfalSfalXHWnU5o9+q9Xb3VkvXT/ecN9U/wCuta0uw/nlWcdamBz3rJ8LbfawovYjg2/n5qq5P4Xgssw6661KvWZFd3uHlTTNxyN69CmdEE3RRmtRTq4ggRXnazXITXWpqtzQVzBNSeG2peKcZQFpcKuAPrUTokGwpfFMNlWtN6D28CeGfKr6A3A5VydWLCAoUb6iKzTjWLBUAVbdWSJcxBtXiezAzhZ0LgQJqBgsMp8xUEIs4tZw+LRzawrJ+JcBHtSd12iqTh3Q+yoL3u9tljXXwAjX1ozxt4P3FWI2UaL7yNhA99QbyqoILSeY3AHgPCs3py3ILUbQaTiKueB3SmHgDKF9lVMBeWp+k3lUHFYgjFYeWELcJYMwGZ8jHKc0ARIM1Owl6bVoK0LqCI1/2nzocQdhctG7ZDrcN0uHnvtd5W2IjMq7DyPhVxZo9yoLsy0Im4TxM37+ft8Neu2pNxbL5iIVgBqJIB+8+Uj74a4SbmfNJQkGBMPNwt4swn0Biqjsm4c9i5aK3LJuMgVcy3MuUiHRtBGYAsCZyirO1jO6JGoA093+9C3pJjCiLUBsyrW3Zy4dLrG2y2rlxbbXXFsKpuK9pUMTIy/+tcdIsZee7ZvXCins3ZktuXQrnAUhtm7pExzofxXE7uJuphrKaW7V13LsioQzAky4I208e8Y513bw1mz8ns2reZjmV3UnvdpmLhAdezVdjHhFXwDTGLVUEEPkIrfiy38I+Hdgy5TIBGdREggjSfKsAupDEeBI+BNbDawDBFZ8wIm33YzHKxAMyNI8xWUcXsBL9xZkhj5c/v8Asoy3YWCJQdZwJUGtt6oPwYPrbv3isTmts6oPwaPrrv3isb0j+D/MPNWWvX5IzfalSfalXIWnZ80e/VejYfzyoO6c2wbtufxD+tRiNhQn0q4bcxGLsWrQlmU6nZVDasx5AVbsps3kDvVN1lSQthejb4gnskBC+0xIVVnxZiBXOI6A2SfncbbQ+Fu1cux+cAFox6UYNLNu1hbALBPnLpAJLMdATHjB9BFRsWMNDhFAcDuyH31+3avTKVBlINxhzi7+ndnvXNV7+picynhGHjv+SEB1aWj/AGOPtM3Jblm5ak/lmR9lUnFeiGJwzDt7RVSYW4Cr22/JdSR7jB8qO3W12AH/AFtCdDsTGXw0EH41zw7i72ZAh7be3bcZkYenI+YrQFkKgJpyCCRnvjeO5BM2s6m4CsAQc8tyz/EcIOWq61hWzaVofSrhKLaGIw4PYMcrKdWs3PxG8VOsH0FCvCrGa7qKySXMJDtQukY5lRoc3MFVePwTACfGtH6G9GxhsKbziXPhuSdlB99cYLgSu4LAZV115nkPjRLeaLgtt/Z4dczeBdtRp4ihK1XEyAiqVOHSVHxDlElx84w7qqdEB+8+tVZthRJ1J18ST51MTEZs1x4E7DXblXXC8CbxB8T7xWUXFagAhdWEuHDuS0QO6vOY5GouCs46/g2V3sNZQqQ7lu0QiIRQu/q1EXSjE2sBh1bKXacoVVDsSYmASNhrQdjOHW8RlvIbwUkM6soC5hrDCRIFbtBuKjhKxK74q4mp/EOHVZElNFO8knf02I8jTnYkGIH88hTT4W8rXA1tlJh7SiYNu3qYOzkhZgGfECuO1ZocMCsTOkR4ztWOaLpK1hUBEhO4dVV80armX+fjTVrF3bLHEWuyuu3zaFm9gN9IhhLbRodCII50yuILWiwDF7hzWwBOZV7uaBqFJGjbU38gYYhyWZUYDNbFpyRGslsoVW1gkTt5UVZ0T0knchbyqAwQmX4nimtPcc5TbDaKwysTqWgHWs0d8xJO5Mn1OtG/SbEAELat3GtkT3gJDDcNvB93Og+7aMyRFa5I3LIBnVMVtnVB+DB9bd+8VimQ1tfVB+DB9dd+8VzvpH8H+YeaNte05IzfY0qT7GlXIWnZ80e/VdW1mAN6icT6R2MMCEy3b5EHKZAg+yW5AE7c6mWnyqzDdbbsPUITWZWLLN7KlvGAT91dn6JbLpVS+6qagwFzm3L+pQw0qepEqwNx7q3HZoLOGLGQugbSQI0kaVPXGqsqzEHN+JrBJOhiddCP3VaYPiK/IgDdyZbTJFssGLCRlNtkIJ8WBFOPxSyLlzEi4Ct4WVVMplWQrmzEiBAE12c++Thy/wDFhCnAHvd5+qrmxyjRs8kHu9iZMkkwSPQ6eGlUmKwYkC0LjaayjSPdG1GP/wArX5aqEME7S42e4Z07NwvZgDRCY8d67w3F0D3Q1xzm7LLkZ2cDMQ0FlBIEyYGxqxtd9PPD9Uz7dlXLFoY0/wCoQ4G69o1i7/ZYgdlcHgTojeRVoqhwOA7K89tvaR2Q+qkj9lXvH8STi7r92c8jLOXugRv6CfOac6RYH/mN0jQMVb3tbUn7fvrO2w0Q2ppiWlsOrhx0jmGnJWHD3yhSBPenb8XXUinrmHlJYibjyx8ToTrsQNvdU69hRawzbh8ojlvyHxpvGp2eFwrZgNZM6yT5jc1kGn+EZXSNqS8QqbFEZyBsPPwom6IcNls7D2RI35/ZVJwjAF2BJ0Yz6T/tRr0ZtDI53zMQCPBdP2VmWzMdSSjbqpgpwED9LcWcTirltHMW0ZR3ZXPGsEb+H7aoMNh2ttbUGVIks0QI/FX2Ry11jzqV0vxpwfE3tgMReAZfU+1H+1EljgTXLA0UwAVK7ZdO7HidZrXY/Dkd6y3sxDJCq9LxhSxYMcvet5WZSQWgkjNlJ91DPEelWDu41bhsOtqS15RGV7kzJtDQ6jXx0o84bwPBXmezi1UvCgEkAxvE+OafjUt+qfAmcq9w79/XyytEj3GpVAwHRNTc6NUN43psmIk2cyOe4AzMqlQNBlWBAMU/w0m6pcgT9JGiATpIY6gEzrIBOmm1PdJOi2AwtsLYX55jp3ySNNT9lO8Cwh7oGn3f6lbyPhU6ZYwSFW/E8wg/iqr2jqquGHtJ2jK2n0lDEzz2qkxZ09piOYcaj7TRL0tgOsAlJbLPtIQdg24FD+IuzqRp5/vqIeHZhDuGF0FLAYJWFat1d4cJgso27Rz8YrIrNw1rXVs84ET/AIj/AHiuf9IJ9V5hHWdQF+HuRO+1Kk+xpVy1p2fNaL9U9hYJCnZlKn84R+2hXotxBMKMRbvMyHPbXunK3dZgxHkNCfI0Spy91DvTHhEn5QgkEDtgOTbB/Q8/Aiuv9ErxhdUs6hjEZC5/bdJ7Qy5YJLdfkVZ3OkCNauL21tX7S5BV3AKmMpGVTm9/Oajni2FGHGGD6WlRlbL3DdRg5IadZJI28aG+HqhWO9mAJMGBvAPxK/CpPyYQBFzNlB9rQ8jznf7q7N7qVNxacWvd4rn21atQBwDdESXek1oX+9fF1WvI1uB3bKL7RLEbnaK8/wDkVpbt1mvZkNuFyXGLA5xOUsBDQdh+LQ0bAEmHIkx3uWm5BiZmo2LNsAg5s42kz5ydY2p2dC8gNxHwSdXqsEmPqp3GT8px4CFXDlEUqZlYGrHmwEz6U5x3GK2JcqfpQD5L3QfgtccKsnD2u3YRcuArYXmAZDXT4aaCqO9bbN5+tZe16rXObRacmoizxsa6oRBeZ5I1xHH7V62LYz51HMd0ldu8ec+FRAzNYS24G5I01jf371I6MY3DYixlZfnbR0BnQ8iK7NstdnkIAzER58/Ssu5rEAUxvXW2jJHSHcpvCrYtsgI1J1jbUVf8HOTPb8GJHmG1Hrzqt45h8lnOokrBEeXhUThnSy3dRTIW5sVmSDz25fClSbgHeEqrukKZ6y+i64mx2qj561qh58pWhbofxW+3zefK4JEMIA8SJ9PtNHxxgcEN/PrQ7xjAgz2fdMFQw5fzNS6VMG5II6QEHGXHLCLcZmGmZ4mR7qp26eY24xWyxy6ANE7f7GrLjnRpgApJyc/9RAkyeetN4eyltQAAI0+GlFtqNLQNUK5pDiU9grbGDdbO2mp3/maNcBxRLeEYAjMZk8h5TyMVnmM6RIhUDvHy/b4UTdH8Lcv2w5ACycwjw2JndSKqrgxmrKOuSrr+GF5vKZ/ZTF3gCnumrN7GS4QBlEmNv5iu7bEtBOlZz6zmGAoi1NZzqk5NQzd4AEJA1rQugGHKYOD/AIjn4xQ52GZyNqMujaxYjwY1l7aql1tB4hVWBmv4qyubGlSfY0qwbTs+a2X6rpdhVRxbGNbvIVMHKZBEqwnVWHMVbDYfzyqj6QW5uJqB3Tv61LZziLuR3oa97FQrvDbN1ibD/J7h3tuSLZP+hxsJ5HwqNd6PY1TOR281YMDz3B8a4xRVXA3JGv8A/aZOIdXUqSJPKvRqG2KoyqNDvmuSrWVM5iR8lLs9Hsafosg8XcKo+JqXg+H2Lbg3rgxF0bKJNoEfjMdXjwECq/G5idyw57n7TTd9wt0gnkCg++mrbXqVARTaG/LVPTs6bMzLvmVZY7FG65ZjJ22gCOQqswuCzs3jJp9tgRqx3A5cqkJbYSNjWHLpk70cTOoV5geCW7Vu3dAi4ywY2IGxI8dqlYLBZw3nPpUHh9tgq52zSJA17oOw+H30QcLA1/bUXvxVx3Lo6YwUAgHiHTLF4W+LF2wrWxAF7XKAfHz0pxsB8p76utmZym3vMaZv3GrjrEweawMpyywMjy++s34Zwq9YQuGILklgZ5iAT7prTa5pEnIoGrUFPVH3R65c7Jhd7zI0Bh9ITofXxqfiHAMzvuPOs+6OcdxFostxSVOzDUaafaCPhUvFdMs5KwcwOixqfQc6Y0+Ckyu1wVv0kxghpPs6Dz8aCThcRiW7PDozTuVGw9+gov4d0OxWNuZ7oNi0Y1f2mHOFHj50fYLAW8GMtoQuUAjzGmY+Zqw1G0GyUiDUMLNuA9U7WouXss/iljMeoG9GeEtWbds5QUIEZSdD+wipnEcRnFU2OXKjE8hWJVvX1HwNFp0bdrWZofuOrAtsS525CdIpzDqoksNI0prDgBII31J9dYqXatSAPefSrXZ6rCdVIc7CV5h8PMtHKr/o3/YfnN+yh+7iWD5RsdqIejqkWYO+Zv2VmbW+Hz4hPs+Oly71YvtSpPtSrJtOpzWy/VdDb+fChzpVbLPaHKHzR4ApRGNvdQ70swtxza7ONM86665YHmN6ls34wc/NC7QE25hDaX+0B7sDVkC75eX2VKspJB1IA0qQbVy1cU2kgqpKkd4nmBExsYioFvEvmKr3Tl1B3mQQCZ00Ndgc9FzUFvWU/toVhMzrpGnlr40zbwTXGFwhcqwGE945t4qJgsXmPbQSAwKKAYfTvanYAH7TVt/Sea1nYaQI00EnnHhmFRILVYyDqnrOCOZgihYLZidI5x58q74hZIKsgJJ+8ASPQ1Cw3FZa2ozEXGjMBMkDx2jSpWMxPeiSGMCBpqTP7qaFcwtdor/A29NROg+JAJqYpKNIEiNRUbDX9AI12PuqZaxK9oFJ1IJjyEb/AB+w1nuMvldL1WCeCGOmV8nJDShO3gfA/GYqis8QLkW/a0IiIMcj6edEvTjAr83cQgScr+GxIJ+EVmh42RiDdBgtKQNuzTRR7zJnzrYpU8bVzl+/8TuRT2KooEgnUtpoPTx0ok4Pw+xaUX1tK991lWYA5R4KY7v31nF3jZN0A+wBB5EzBYDzAIon4HjxnhAWEAySYg7QDpVVcOotxDeiNmNFWoQ4aLRLeJhRy02qLiMeOdVbY1gup03maoMT0hVTrJA8BNY5q1KuQzXRNt2tzKIMTjh4enrVFj8c1xsmmu/kP5++qHifS5BoC3vERXr3crqpYEvEPyOYyPSiqFm/rOCDvr5lFmFmZKt7trKSPorrTd1bptl1U6kL4DWmreM7SberOs6qCdBHteG+9OXOIsi5FJZQxYT9FTzIHrFF4CNy5rGJ7k/i7J7MlAsIqm425zsdFB8gvLxq86L3i2HBPif2UGJfHYsUJMyWBPPltvpRv0esKmHQK63BvmXbXWPdWVthsW/MI/Z1TFWy4KwfalSfalWLa9Tmtt+q6G3uqi6Qn521oCctzLO2YZNPWJ+FXq8vSqjjV5O1s27khHLSw3QjKAfTWPfT7O+MHNUXnYFD93EOSJiZBJJIYQoEaa/SJ8ZqHiAQ4Z2zLMLJGZm5THIyJJiia5gLKgMQy3E2cnu3sphpWDAIO8ae6qjjlpbl0fNoD2ZCgCULFZIOXf2dPI+VdgzCIWDUpODOJUTEWmTsmymScogQpWOQ8Bt8KirhXFw2zK2yjXWgySmbKwAU66kEafTqxwdi6bfZvlLWzqxbRAdQJJ3gRFSEXLlQ6MbcqZB33BjYGB8RUsUaKDae/RRsNiOzCqihUDF4kyALag6cyZPvbzqXgbk3XxLEnIJKZdT+LB8yQK7OFkWwAmVlElh35YlgGbxAyGP9VOG4bd4rlP8AZ5TMZTJLA6bkafyRVbnSVfTYWZnTVWpx5Yk5QrMJyTrGVdR4keHORUG3dPfvhocEZQTANtPon8rXXlUDDWe1FvOWzKShAPeI0A11gCB8K5scRPc7RgSM1tyFPecwNtjGpkedCupZyFpMug6mJ5fNRusjiKLZQzDtEsp5EElYO4URrWfcSs3UW0zqQjJNtwAAyagsNZ9a0riWAVwyXUVgCIJnTWVIOwiPfmr3jmC7bDdmQqnMACACRZvGDl00Oa2R+fNaVtX6NoCyqo6V2Jyz7D8GuXLOYS90nuAESWJ1mdzlXT0ry9xK/hxbFpp0Yn6QDW3ZHA027oM+dG13ABrZZVVWtBWhfpFc2pHjrJ8waGOK8LNpAcO0Fbna2ycpOS+uq6iD302PI0Qyq2r7rs0mE03Y2mCu8P0zv3LZuXBktKwQ5RJZyJygegn30w/TPtTls2ifUgCfExUPiVtkXDkiFLZ2UD/qSC2ZRpoo3ok4ZwS3hyp7MXGFy44ywVNlcwRHkQMxBjwMVEULce8R4LQbfVS2JVZYsBhndc/eMnXYHWpfBbDXBcF4N2QIt23I2UHuwYgsO6CasuA4C922KSAqMXRRptdgggHYhjHup0uti2ttwM5d1ykyM8BZHnoSPSpV6wfkwaIB7RGNxXuEsdmVdIXNbZLm8do/ttG8ZgCPAaVU3sQRbYspDgMJBIVkUEAx5kT7qu+F8WZ72UqxSYPc072aZI8VBgHkKh3bYvXuzyEA22CgaEgSgKjz391UguHWQtVgfm0rrhtrN3VWc32AhefoR6UacCshbICrlAJEemn7KGeFYBlUEgLcLEEkQIAIEEHUxE+dFHBQey725JP8++sDbZ/B5haezWBr+SmPtSpPtSrFtOpzW0/VdDYelVPSHC9omWSNDspJ5TEbGJq2XYUqFpVzQrdIBMEp6lMVGYSh3B8JzqM2YHLDTIAzSVIHIxA90VW8Y4Xd7qLObZXUEgAePukUa15WoNtuBnCEG6waW4ZQu/D2tsVtKSGBY6GSSpkkxofLzqntYW4MQVy3CCbfeKtGRTGUmIBBJPpHhWgUqcbccP5B4pnbPB3ocxNhvlBzWy9tpmAfxQo15RGhrni1tm7PKre1q0MYEayOWkD4US0qgdsuJnCpiygRiQ9gbNwtmVSnetq+kZkXYxGvn6U9Ybs7zI4LKDmWEJA1lhO0HX41d0qf207+lVjZ4GjlQ4u2eyZSrsQNIBmBtHuP2V0LLNhwySjg6BlObXTXTTfwq8pUw2y4fyqfqI0JQxwzC3O5cZcp9lxl33BI5wZpji/R0Zk7hKrbyiJ9pWJgx5RB9aL68qY248aM+qr9msiJQPawJYkZWUWlmMjd4kyygkS0r3QB4VI4zgriugspCgtooII7Uh4kiCA0TRhSqQ267+geKQ2c0CA4obwSMLitk74nXKwT2WKsdjmjeDv605xPibm6idizhri5iFOVUBWSJESTAgnaaIKVJm3ns0aFJ2zwRGJB+Ba5bt3nuW2Nxb2ZFKHuyxAywPoqcoI0IGs71YNjXVbV0WiGuNL93vAFixDaTHenlECiClUj6QVD/Ko+zhEYvohzG4266FRaILIFB1GoOadu7tG/PnVpwVSLUHQ5jU+lQN7tN10zC5sK6hZ9E7FMrm5saVK5tSprTqc0Q/VNC4a9Fw0qVEvY3Ecgog5Bem4a8Fw0qVRwN4BPKXaGl2hpUqWBvAJSl2hpG4aVKlgbwCUrztTXouGlSpYG8AlKXaGl2ppUqWBvAJSve0NLtDXlKlgbwCUpdoa87Q17SpYG8AlKXaGl2hpUqWBvAJSve0NLtDXlKlgbwCUr3tDXnaGlSpYG8AlK8NwxSpUqOt2Nw6Kp2q//2Q=="/>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pic>
        <p:nvPicPr>
          <p:cNvPr id="22536" name="Picture 1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587157" y="2647292"/>
            <a:ext cx="1498600" cy="153894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992374" y="787296"/>
            <a:ext cx="9720072" cy="1016208"/>
          </a:xfrm>
        </p:spPr>
        <p:txBody>
          <a:bodyPr/>
          <a:lstStyle/>
          <a:p>
            <a:r>
              <a:rPr lang="en-US" altLang="en-US" dirty="0" smtClean="0"/>
              <a:t>Motivation</a:t>
            </a:r>
          </a:p>
        </p:txBody>
      </p:sp>
      <p:sp>
        <p:nvSpPr>
          <p:cNvPr id="24579" name="Content Placeholder 2"/>
          <p:cNvSpPr>
            <a:spLocks noGrp="1"/>
          </p:cNvSpPr>
          <p:nvPr>
            <p:ph idx="1"/>
          </p:nvPr>
        </p:nvSpPr>
        <p:spPr>
          <a:xfrm>
            <a:off x="992373" y="1543986"/>
            <a:ext cx="10265239" cy="5085413"/>
          </a:xfrm>
        </p:spPr>
        <p:txBody>
          <a:bodyPr/>
          <a:lstStyle/>
          <a:p>
            <a:r>
              <a:rPr lang="en-US" altLang="en-US" sz="2800" dirty="0" smtClean="0"/>
              <a:t>Kids are inherently curious about the world around them </a:t>
            </a:r>
            <a:r>
              <a:rPr lang="en-US" altLang="en-US" sz="1400" dirty="0"/>
              <a:t>(Duke, 2003)</a:t>
            </a:r>
            <a:r>
              <a:rPr lang="en-US" altLang="en-US" dirty="0" smtClean="0"/>
              <a:t>					</a:t>
            </a:r>
          </a:p>
        </p:txBody>
      </p:sp>
      <p:pic>
        <p:nvPicPr>
          <p:cNvPr id="24580" name="Picture 2" descr="C:\Users\cyeager\Desktop\Photos for OKI\Bird Tal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2895600"/>
            <a:ext cx="2819400" cy="2819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4581" name="Picture 8" descr="C:\Users\cyeager\Desktop\Photos for OKI\People in my Neighborhoo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209800"/>
            <a:ext cx="2317750" cy="16891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4582" name="Picture 10" descr="C:\Users\cyeager\Desktop\Photos for OKI\Chamele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4419601"/>
            <a:ext cx="2224088" cy="18764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4583" name="Picture 9" descr="C:\Users\cyeager\Desktop\Photos for OKI\Nat Geo first big book of spac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2971800"/>
            <a:ext cx="2921000" cy="28956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931888" y="859254"/>
            <a:ext cx="8229600" cy="868362"/>
          </a:xfrm>
        </p:spPr>
        <p:txBody>
          <a:bodyPr/>
          <a:lstStyle/>
          <a:p>
            <a:r>
              <a:rPr lang="en-US" altLang="en-US" dirty="0" smtClean="0"/>
              <a:t>Motivation</a:t>
            </a:r>
          </a:p>
        </p:txBody>
      </p:sp>
      <p:sp>
        <p:nvSpPr>
          <p:cNvPr id="26627" name="Content Placeholder 2"/>
          <p:cNvSpPr>
            <a:spLocks noGrp="1"/>
          </p:cNvSpPr>
          <p:nvPr>
            <p:ph idx="1"/>
          </p:nvPr>
        </p:nvSpPr>
        <p:spPr>
          <a:xfrm>
            <a:off x="931888" y="1933730"/>
            <a:ext cx="8601856" cy="4695669"/>
          </a:xfrm>
        </p:spPr>
        <p:txBody>
          <a:bodyPr>
            <a:normAutofit/>
          </a:bodyPr>
          <a:lstStyle/>
          <a:p>
            <a:r>
              <a:rPr lang="en-US" altLang="en-US" sz="3200" dirty="0" smtClean="0"/>
              <a:t>Different kids have different reading preferences and topic interests </a:t>
            </a:r>
            <a:r>
              <a:rPr lang="en-US" altLang="en-US" sz="2000" dirty="0"/>
              <a:t>(Duke, 2003)</a:t>
            </a:r>
          </a:p>
          <a:p>
            <a:pPr lvl="1"/>
            <a:r>
              <a:rPr lang="en-US" altLang="en-US" sz="2800" dirty="0" smtClean="0"/>
              <a:t>If they are interested in the topic, they are likely to persist with the text </a:t>
            </a:r>
            <a:r>
              <a:rPr lang="en-US" altLang="en-US" sz="1200" dirty="0"/>
              <a:t>(Caswell &amp; Duke, 1998; Jimenez &amp; Duke, 2011, as cited in Duke, 2013)</a:t>
            </a:r>
            <a:endParaRPr lang="en-US" altLang="en-US" sz="2800" dirty="0" smtClean="0"/>
          </a:p>
        </p:txBody>
      </p:sp>
      <p:pic>
        <p:nvPicPr>
          <p:cNvPr id="26628" name="Picture 5" descr="C:\Users\cyeager\AppData\Local\Temp\IMG_436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0611" y="3805974"/>
            <a:ext cx="3572656" cy="2679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0" descr="C:\Users\cyeager\Desktop\Photos for OKI\Dino Dinn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41978">
            <a:off x="2239963" y="2619376"/>
            <a:ext cx="1071562" cy="163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12" descr="C:\Users\cyeager\Desktop\Photos for OKI\Dump Truck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38588">
            <a:off x="2178050" y="4175125"/>
            <a:ext cx="1257300" cy="1460500"/>
          </a:xfrm>
          <a:prstGeom prst="rect">
            <a:avLst/>
          </a:prstGeom>
          <a:noFill/>
          <a:ln w="9525">
            <a:solidFill>
              <a:schemeClr val="tx1">
                <a:alpha val="98822"/>
              </a:schemeClr>
            </a:solidFill>
            <a:miter lim="800000"/>
            <a:headEnd/>
            <a:tailEnd/>
          </a:ln>
          <a:extLst>
            <a:ext uri="{909E8E84-426E-40DD-AFC4-6F175D3DCCD1}">
              <a14:hiddenFill xmlns:a14="http://schemas.microsoft.com/office/drawing/2010/main">
                <a:solidFill>
                  <a:srgbClr val="FFFFFF"/>
                </a:solidFill>
              </a14:hiddenFill>
            </a:ext>
          </a:extLst>
        </p:spPr>
      </p:pic>
      <p:sp>
        <p:nvSpPr>
          <p:cNvPr id="28676" name="Content Placeholder 2"/>
          <p:cNvSpPr>
            <a:spLocks noGrp="1"/>
          </p:cNvSpPr>
          <p:nvPr>
            <p:ph idx="4294967295"/>
          </p:nvPr>
        </p:nvSpPr>
        <p:spPr>
          <a:xfrm>
            <a:off x="1524000" y="1963710"/>
            <a:ext cx="8782050" cy="4741889"/>
          </a:xfrm>
        </p:spPr>
        <p:txBody>
          <a:bodyPr/>
          <a:lstStyle/>
          <a:p>
            <a:r>
              <a:rPr lang="en-US" altLang="en-US" dirty="0" smtClean="0"/>
              <a:t>May help at risk kids and those struggling to read</a:t>
            </a:r>
            <a:r>
              <a:rPr lang="en-US" altLang="en-US" sz="1200" dirty="0"/>
              <a:t> (Duke, 2003)</a:t>
            </a:r>
            <a:endParaRPr lang="en-US" altLang="en-US" dirty="0" smtClean="0"/>
          </a:p>
          <a:p>
            <a:r>
              <a:rPr lang="en-US" altLang="en-US" dirty="0" smtClean="0"/>
              <a:t>                     May help boys find a niche </a:t>
            </a:r>
            <a:r>
              <a:rPr lang="en-US" altLang="en-US" sz="1200" dirty="0"/>
              <a:t>(</a:t>
            </a:r>
            <a:r>
              <a:rPr lang="en-US" altLang="en-US" sz="1200" dirty="0" err="1"/>
              <a:t>Pentimonti</a:t>
            </a:r>
            <a:r>
              <a:rPr lang="en-US" altLang="en-US" sz="1200" dirty="0"/>
              <a:t>, et al, 2010, </a:t>
            </a:r>
            <a:r>
              <a:rPr lang="en-US" altLang="en-US" sz="1200" dirty="0" err="1"/>
              <a:t>Grawemeyer</a:t>
            </a:r>
            <a:r>
              <a:rPr lang="en-US" altLang="en-US" sz="1200" dirty="0"/>
              <a:t>)</a:t>
            </a:r>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a:p>
            <a:r>
              <a:rPr lang="en-US" altLang="en-US" dirty="0" smtClean="0"/>
              <a:t>Bridges home and school </a:t>
            </a:r>
            <a:r>
              <a:rPr lang="en-US" altLang="en-US" sz="1200" dirty="0"/>
              <a:t>(Duke and Purcell-Gates, 2003)</a:t>
            </a:r>
            <a:endParaRPr lang="en-US" altLang="en-US" dirty="0" smtClean="0"/>
          </a:p>
        </p:txBody>
      </p:sp>
      <p:sp>
        <p:nvSpPr>
          <p:cNvPr id="28677" name="Title 1"/>
          <p:cNvSpPr>
            <a:spLocks noGrp="1"/>
          </p:cNvSpPr>
          <p:nvPr>
            <p:ph type="title"/>
          </p:nvPr>
        </p:nvSpPr>
        <p:spPr>
          <a:xfrm>
            <a:off x="1021829" y="790548"/>
            <a:ext cx="8229600" cy="1173162"/>
          </a:xfrm>
        </p:spPr>
        <p:txBody>
          <a:bodyPr/>
          <a:lstStyle/>
          <a:p>
            <a:r>
              <a:rPr lang="en-US" altLang="en-US" dirty="0" smtClean="0"/>
              <a:t>Motivation</a:t>
            </a:r>
          </a:p>
        </p:txBody>
      </p:sp>
      <p:pic>
        <p:nvPicPr>
          <p:cNvPr id="28678" name="Picture 8" descr="C:\Users\cyeager\AppData\Local\Microsoft\Windows\Temporary Internet Files\Content.IE5\30UVLPII\MP900442301[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2991554"/>
            <a:ext cx="3437467" cy="2291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13" descr="C:\Users\cyeager\Desktop\Photos for OKI\Loud and quie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232595">
            <a:off x="8537576" y="2638426"/>
            <a:ext cx="1427163" cy="15795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8680" name="Picture 14" descr="C:\Users\cyeager\Desktop\Photos for OKI\Military ship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288092">
            <a:off x="8661400" y="4295775"/>
            <a:ext cx="1676400" cy="14303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901909" y="747009"/>
            <a:ext cx="8229600" cy="1143000"/>
          </a:xfrm>
        </p:spPr>
        <p:txBody>
          <a:bodyPr>
            <a:normAutofit/>
          </a:bodyPr>
          <a:lstStyle/>
          <a:p>
            <a:r>
              <a:rPr lang="en-US" altLang="en-US" dirty="0" smtClean="0"/>
              <a:t>World/Background Knowledge</a:t>
            </a:r>
          </a:p>
        </p:txBody>
      </p:sp>
      <p:sp>
        <p:nvSpPr>
          <p:cNvPr id="30723" name="Content Placeholder 2"/>
          <p:cNvSpPr>
            <a:spLocks noGrp="1"/>
          </p:cNvSpPr>
          <p:nvPr>
            <p:ph idx="1"/>
          </p:nvPr>
        </p:nvSpPr>
        <p:spPr>
          <a:xfrm>
            <a:off x="1154243" y="1890009"/>
            <a:ext cx="9208957" cy="4815591"/>
          </a:xfrm>
        </p:spPr>
        <p:txBody>
          <a:bodyPr/>
          <a:lstStyle/>
          <a:p>
            <a:r>
              <a:rPr lang="en-US" altLang="en-US" sz="2800" dirty="0" smtClean="0"/>
              <a:t>Influences overall reading comprehension and use of comprehension strategies </a:t>
            </a:r>
            <a:r>
              <a:rPr lang="en-US" altLang="en-US" sz="1800" dirty="0"/>
              <a:t>(</a:t>
            </a:r>
            <a:r>
              <a:rPr lang="en-US" altLang="en-US" sz="1800" dirty="0" err="1"/>
              <a:t>Cromley</a:t>
            </a:r>
            <a:r>
              <a:rPr lang="en-US" altLang="en-US" sz="1800" dirty="0"/>
              <a:t> &amp; </a:t>
            </a:r>
            <a:r>
              <a:rPr lang="en-US" altLang="en-US" sz="1800" dirty="0" err="1"/>
              <a:t>Azevedo</a:t>
            </a:r>
            <a:r>
              <a:rPr lang="en-US" altLang="en-US" sz="1800" dirty="0"/>
              <a:t>, 2007)</a:t>
            </a:r>
            <a:endParaRPr lang="en-US" altLang="en-US" sz="2800" dirty="0" smtClean="0"/>
          </a:p>
          <a:p>
            <a:r>
              <a:rPr lang="en-US" altLang="en-US" sz="2800" dirty="0" smtClean="0"/>
              <a:t>Informational text teaches children about the world around them </a:t>
            </a:r>
            <a:r>
              <a:rPr lang="en-US" altLang="en-US" sz="1800" dirty="0"/>
              <a:t>(Anderson &amp; Guthrie, 1999, as cited in Duke, 2003; Duke &amp; Kays, 1998; </a:t>
            </a:r>
            <a:r>
              <a:rPr lang="en-US" altLang="en-US" sz="1800" dirty="0" err="1"/>
              <a:t>Mantzicopoulos</a:t>
            </a:r>
            <a:r>
              <a:rPr lang="en-US" altLang="en-US" sz="1800" dirty="0"/>
              <a:t> &amp; Patrick, 2012; </a:t>
            </a:r>
            <a:r>
              <a:rPr lang="en-US" altLang="en-US" sz="1800" dirty="0" err="1"/>
              <a:t>Sackses</a:t>
            </a:r>
            <a:r>
              <a:rPr lang="en-US" altLang="en-US" sz="1800" dirty="0"/>
              <a:t>, Trundle &amp; </a:t>
            </a:r>
            <a:r>
              <a:rPr lang="en-US" altLang="en-US" sz="1800" dirty="0" err="1"/>
              <a:t>Flevares</a:t>
            </a:r>
            <a:r>
              <a:rPr lang="en-US" altLang="en-US" sz="1800" dirty="0"/>
              <a:t>, 2009)</a:t>
            </a:r>
          </a:p>
          <a:p>
            <a:r>
              <a:rPr lang="en-US" altLang="en-US" sz="2800" dirty="0" smtClean="0"/>
              <a:t>Reading and writing is used to communicate and obtain information </a:t>
            </a:r>
            <a:r>
              <a:rPr lang="en-US" altLang="en-US" sz="1800" dirty="0"/>
              <a:t>(Duke, 2003).</a:t>
            </a:r>
            <a:endParaRPr lang="en-US" altLang="en-US" sz="2800" dirty="0" smtClean="0"/>
          </a:p>
          <a:p>
            <a:r>
              <a:rPr lang="en-US" altLang="en-US" sz="2800" dirty="0" smtClean="0"/>
              <a:t>Science </a:t>
            </a:r>
            <a:r>
              <a:rPr lang="en-US" altLang="en-US" sz="1800" dirty="0"/>
              <a:t>(Baker, 1998, as cited in </a:t>
            </a:r>
            <a:r>
              <a:rPr lang="en-US" altLang="en-US" sz="1800" dirty="0" err="1"/>
              <a:t>Mantzicopoulos</a:t>
            </a:r>
            <a:r>
              <a:rPr lang="en-US" altLang="en-US" sz="1800" dirty="0"/>
              <a:t> &amp; Patrick, 2011)</a:t>
            </a:r>
            <a:endParaRPr lang="en-US" altLang="en-US" sz="2800" dirty="0" smtClean="0"/>
          </a:p>
          <a:p>
            <a:pPr lvl="1"/>
            <a:r>
              <a:rPr lang="en-US" altLang="en-US" sz="2400" dirty="0" smtClean="0"/>
              <a:t>Connected to everyday life</a:t>
            </a:r>
          </a:p>
          <a:p>
            <a:pPr lvl="1"/>
            <a:r>
              <a:rPr lang="en-US" altLang="en-US" sz="2400" dirty="0" smtClean="0"/>
              <a:t>Not too difficult</a:t>
            </a:r>
          </a:p>
          <a:p>
            <a:pPr lvl="1"/>
            <a:r>
              <a:rPr lang="en-US" altLang="en-US" sz="2400" dirty="0" smtClean="0"/>
              <a:t>Women can have STEM careers </a:t>
            </a:r>
          </a:p>
          <a:p>
            <a:pPr lvl="1"/>
            <a:endParaRPr lang="en-US" altLang="en-US" dirty="0" smtClean="0"/>
          </a:p>
          <a:p>
            <a:endParaRPr lang="en-US" altLang="en-US" dirty="0" smtClean="0"/>
          </a:p>
          <a:p>
            <a:endParaRPr lang="en-US" altLang="en-US" b="1" dirty="0" smtClean="0"/>
          </a:p>
          <a:p>
            <a:endParaRPr lang="en-US" altLang="en-US" dirty="0" smtClean="0"/>
          </a:p>
        </p:txBody>
      </p:sp>
      <p:pic>
        <p:nvPicPr>
          <p:cNvPr id="30724" name="Picture 3" descr="woman docto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20200" y="4758129"/>
            <a:ext cx="2286000"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dirty="0" smtClean="0"/>
              <a:t>Oral Language and Vocabulary</a:t>
            </a:r>
          </a:p>
        </p:txBody>
      </p:sp>
      <p:sp>
        <p:nvSpPr>
          <p:cNvPr id="32771" name="Content Placeholder 2"/>
          <p:cNvSpPr>
            <a:spLocks noGrp="1"/>
          </p:cNvSpPr>
          <p:nvPr>
            <p:ph idx="1"/>
          </p:nvPr>
        </p:nvSpPr>
        <p:spPr>
          <a:xfrm>
            <a:off x="1024128" y="1918741"/>
            <a:ext cx="10353406" cy="4207423"/>
          </a:xfrm>
        </p:spPr>
        <p:txBody>
          <a:bodyPr/>
          <a:lstStyle/>
          <a:p>
            <a:r>
              <a:rPr lang="en-US" altLang="en-US" dirty="0" smtClean="0"/>
              <a:t>More varied and technical words related to content helps build vocabulary </a:t>
            </a:r>
            <a:r>
              <a:rPr lang="en-US" altLang="en-US" sz="1200" dirty="0"/>
              <a:t>(</a:t>
            </a:r>
            <a:r>
              <a:rPr lang="en-US" altLang="en-US" sz="1200" dirty="0" err="1"/>
              <a:t>Pentimonti</a:t>
            </a:r>
            <a:r>
              <a:rPr lang="en-US" altLang="en-US" sz="1200" dirty="0"/>
              <a:t>, 2010, </a:t>
            </a:r>
            <a:r>
              <a:rPr lang="en-US" altLang="en-US" sz="1200" dirty="0" err="1"/>
              <a:t>Wixson</a:t>
            </a:r>
            <a:r>
              <a:rPr lang="en-US" altLang="en-US" sz="1200" dirty="0"/>
              <a:t>)</a:t>
            </a:r>
            <a:endParaRPr lang="en-US" altLang="en-US" sz="2800" dirty="0"/>
          </a:p>
          <a:p>
            <a:r>
              <a:rPr lang="en-US" altLang="en-US" dirty="0" smtClean="0"/>
              <a:t>Good captions and illustrations help with inferential language skills </a:t>
            </a:r>
            <a:r>
              <a:rPr lang="en-US" altLang="en-US" sz="1200" dirty="0"/>
              <a:t>(</a:t>
            </a:r>
            <a:r>
              <a:rPr lang="en-US" altLang="en-US" sz="1200" dirty="0" err="1"/>
              <a:t>Pentimonti</a:t>
            </a:r>
            <a:r>
              <a:rPr lang="en-US" altLang="en-US" sz="1200" dirty="0"/>
              <a:t>, 2010)</a:t>
            </a:r>
            <a:endParaRPr lang="en-US" altLang="en-US" dirty="0" smtClean="0"/>
          </a:p>
        </p:txBody>
      </p:sp>
      <p:pic>
        <p:nvPicPr>
          <p:cNvPr id="32772" name="Picture 6" descr="C:\Users\cyeager\Desktop\Photos for OKI\Bug Fac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4254" y="3679795"/>
            <a:ext cx="1617663" cy="19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5" descr="C:\Users\cyeager\Desktop\Photos for OKI\Rocks and mineral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9929" y="3759994"/>
            <a:ext cx="1466856" cy="220537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2774" name="Picture 7" descr="C:\Users\cyeager\Desktop\Photos for OKI\Tail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4267200"/>
            <a:ext cx="2133600" cy="18875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2775" name="Picture 8" descr="C:\Users\cyeager\Desktop\Photos for OKI\What is colo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4038600"/>
            <a:ext cx="1754188" cy="17605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dirty="0" smtClean="0"/>
              <a:t>Oral Language and Vocabulary</a:t>
            </a:r>
          </a:p>
        </p:txBody>
      </p:sp>
      <p:sp>
        <p:nvSpPr>
          <p:cNvPr id="34819" name="Content Placeholder 2"/>
          <p:cNvSpPr>
            <a:spLocks noGrp="1"/>
          </p:cNvSpPr>
          <p:nvPr>
            <p:ph idx="1"/>
          </p:nvPr>
        </p:nvSpPr>
        <p:spPr>
          <a:xfrm>
            <a:off x="1524000" y="1873770"/>
            <a:ext cx="8686800" cy="4252394"/>
          </a:xfrm>
        </p:spPr>
        <p:txBody>
          <a:bodyPr/>
          <a:lstStyle/>
          <a:p>
            <a:r>
              <a:rPr lang="en-US" altLang="en-US" dirty="0" smtClean="0"/>
              <a:t>Helps with comprehension by building background knowledge </a:t>
            </a:r>
            <a:r>
              <a:rPr lang="en-US" altLang="en-US" sz="1400" dirty="0"/>
              <a:t>(</a:t>
            </a:r>
            <a:r>
              <a:rPr lang="en-US" altLang="en-US" sz="1400" dirty="0" err="1"/>
              <a:t>Korbey</a:t>
            </a:r>
            <a:r>
              <a:rPr lang="en-US" altLang="en-US" sz="1400" dirty="0"/>
              <a:t>, 2013, </a:t>
            </a:r>
            <a:r>
              <a:rPr lang="en-US" altLang="en-US" sz="1400" dirty="0" err="1"/>
              <a:t>Wixson</a:t>
            </a:r>
            <a:r>
              <a:rPr lang="en-US" altLang="en-US" sz="1400" dirty="0"/>
              <a:t>)</a:t>
            </a:r>
          </a:p>
          <a:p>
            <a:r>
              <a:rPr lang="en-US" altLang="en-US" dirty="0" smtClean="0"/>
              <a:t>Teachers and parents discuss vocabulary and concepts more </a:t>
            </a:r>
            <a:r>
              <a:rPr lang="en-US" altLang="en-US" sz="1200" dirty="0"/>
              <a:t>(Duke, 2003)</a:t>
            </a:r>
            <a:endParaRPr lang="en-US" altLang="en-US" dirty="0" smtClean="0"/>
          </a:p>
          <a:p>
            <a:pPr>
              <a:buFont typeface="Arial" panose="020B0604020202020204" pitchFamily="34" charset="0"/>
              <a:buNone/>
            </a:pPr>
            <a:endParaRPr lang="en-US" altLang="en-US" sz="2800" dirty="0"/>
          </a:p>
        </p:txBody>
      </p:sp>
      <p:pic>
        <p:nvPicPr>
          <p:cNvPr id="34820" name="Picture 8" descr="C:\Users\cyeager\Desktop\Photos for OKI\An Egg is qui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886200"/>
            <a:ext cx="1993900" cy="25146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4821" name="Picture 12" descr="C:\Users\cyeager\Desktop\Photos for OKI\butterfly_is_patien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3886201"/>
            <a:ext cx="1981200" cy="25749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4822" name="Picture 15" descr="C:\Users\cyeager\Desktop\Photos for OKI\Seed is sleep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3810001"/>
            <a:ext cx="2057400" cy="26273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1021830" y="760751"/>
            <a:ext cx="8229600" cy="1143000"/>
          </a:xfrm>
        </p:spPr>
        <p:txBody>
          <a:bodyPr/>
          <a:lstStyle/>
          <a:p>
            <a:r>
              <a:rPr lang="en-US" altLang="en-US" dirty="0" smtClean="0"/>
              <a:t>Later Schooling</a:t>
            </a:r>
          </a:p>
        </p:txBody>
      </p:sp>
      <p:sp>
        <p:nvSpPr>
          <p:cNvPr id="23555" name="Content Placeholder 2"/>
          <p:cNvSpPr>
            <a:spLocks noGrp="1"/>
          </p:cNvSpPr>
          <p:nvPr>
            <p:ph idx="1"/>
          </p:nvPr>
        </p:nvSpPr>
        <p:spPr>
          <a:xfrm>
            <a:off x="1676400" y="2038662"/>
            <a:ext cx="8839200" cy="4819338"/>
          </a:xfrm>
        </p:spPr>
        <p:txBody>
          <a:bodyPr>
            <a:noAutofit/>
          </a:bodyPr>
          <a:lstStyle/>
          <a:p>
            <a:pPr algn="ctr">
              <a:defRPr/>
            </a:pPr>
            <a:r>
              <a:rPr lang="en-US" sz="2800" dirty="0" smtClean="0"/>
              <a:t>“Read to learn”</a:t>
            </a:r>
          </a:p>
          <a:p>
            <a:pPr marL="0" indent="0">
              <a:buNone/>
              <a:defRPr/>
            </a:pPr>
            <a:endParaRPr lang="en-US" sz="2400" dirty="0"/>
          </a:p>
          <a:p>
            <a:pPr>
              <a:defRPr/>
            </a:pPr>
            <a:r>
              <a:rPr lang="en-US" sz="2400" dirty="0" smtClean="0"/>
              <a:t> Must learn to read, write and understand multiple genres.</a:t>
            </a:r>
          </a:p>
          <a:p>
            <a:pPr lvl="1">
              <a:defRPr/>
            </a:pPr>
            <a:r>
              <a:rPr lang="en-US" sz="2400" dirty="0" smtClean="0"/>
              <a:t>96% of the text on the WWW is expository </a:t>
            </a:r>
            <a:r>
              <a:rPr lang="en-US" sz="2400" dirty="0"/>
              <a:t>(</a:t>
            </a:r>
            <a:r>
              <a:rPr lang="en-US" sz="2400" dirty="0" err="1"/>
              <a:t>Kamil</a:t>
            </a:r>
            <a:r>
              <a:rPr lang="en-US" sz="2400" dirty="0"/>
              <a:t> &amp; Lane, 1998</a:t>
            </a:r>
            <a:r>
              <a:rPr lang="en-US" sz="2400" dirty="0" smtClean="0"/>
              <a:t>)</a:t>
            </a:r>
            <a:br>
              <a:rPr lang="en-US" sz="2400" dirty="0" smtClean="0"/>
            </a:br>
            <a:endParaRPr lang="en-US" sz="2400" dirty="0"/>
          </a:p>
          <a:p>
            <a:pPr lvl="1">
              <a:defRPr/>
            </a:pPr>
            <a:r>
              <a:rPr lang="en-US" sz="2400" dirty="0" smtClean="0"/>
              <a:t>Most of what adults read in and out of work is informational.(</a:t>
            </a:r>
            <a:r>
              <a:rPr lang="en-US" sz="2400" dirty="0" err="1" smtClean="0"/>
              <a:t>Venezky</a:t>
            </a:r>
            <a:r>
              <a:rPr lang="en-US" sz="2400" dirty="0"/>
              <a:t>, 2000)</a:t>
            </a:r>
          </a:p>
          <a:p>
            <a:pPr marL="457200" lvl="1" indent="0">
              <a:buNone/>
              <a:defRPr/>
            </a:pPr>
            <a:endParaRPr lang="en-US" sz="2400" dirty="0"/>
          </a:p>
          <a:p>
            <a:pPr>
              <a:defRPr/>
            </a:pPr>
            <a:endParaRPr lang="en-US" sz="2400" dirty="0"/>
          </a:p>
          <a:p>
            <a:pPr marL="0" indent="0">
              <a:buNone/>
              <a:defRPr/>
            </a:pPr>
            <a:endParaRPr lang="en-US" sz="2400"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selecting great informational texts students want to read:</a:t>
            </a:r>
            <a:endParaRPr lang="en-US" dirty="0"/>
          </a:p>
        </p:txBody>
      </p:sp>
      <p:sp>
        <p:nvSpPr>
          <p:cNvPr id="3" name="Content Placeholder 2"/>
          <p:cNvSpPr>
            <a:spLocks noGrp="1"/>
          </p:cNvSpPr>
          <p:nvPr>
            <p:ph idx="1"/>
          </p:nvPr>
        </p:nvSpPr>
        <p:spPr/>
        <p:txBody>
          <a:bodyPr>
            <a:normAutofit/>
          </a:bodyPr>
          <a:lstStyle/>
          <a:p>
            <a:pPr marL="457200" lvl="3" indent="0">
              <a:buNone/>
            </a:pPr>
            <a:r>
              <a:rPr lang="en-US" sz="3200" dirty="0" smtClean="0"/>
              <a:t>Reliable sources for nonfiction for young readers:</a:t>
            </a:r>
            <a:endParaRPr lang="en-US" sz="2800" dirty="0" smtClean="0"/>
          </a:p>
          <a:p>
            <a:pPr lvl="3">
              <a:buFont typeface="Arial" panose="020B0604020202020204" pitchFamily="34" charset="0"/>
              <a:buChar char="•"/>
            </a:pPr>
            <a:r>
              <a:rPr lang="en-US" sz="2400" dirty="0" smtClean="0"/>
              <a:t>School Library Journal Best Books: Nonfiction.</a:t>
            </a:r>
          </a:p>
          <a:p>
            <a:pPr lvl="3">
              <a:buFont typeface="Arial" panose="020B0604020202020204" pitchFamily="34" charset="0"/>
              <a:buChar char="•"/>
            </a:pPr>
            <a:r>
              <a:rPr lang="en-US" sz="2400" dirty="0" smtClean="0"/>
              <a:t>NCTE </a:t>
            </a:r>
            <a:r>
              <a:rPr lang="en-US" sz="2400" dirty="0" err="1" smtClean="0"/>
              <a:t>Orbis</a:t>
            </a:r>
            <a:r>
              <a:rPr lang="en-US" sz="2400" dirty="0" smtClean="0"/>
              <a:t> </a:t>
            </a:r>
            <a:r>
              <a:rPr lang="en-US" sz="2400" dirty="0" err="1" smtClean="0"/>
              <a:t>Pictus</a:t>
            </a:r>
            <a:r>
              <a:rPr lang="en-US" sz="2400" dirty="0" smtClean="0"/>
              <a:t> Award for Outstanding Nonfiction for Children</a:t>
            </a:r>
          </a:p>
          <a:p>
            <a:pPr lvl="3">
              <a:buFont typeface="Arial" panose="020B0604020202020204" pitchFamily="34" charset="0"/>
              <a:buChar char="•"/>
            </a:pPr>
            <a:r>
              <a:rPr lang="en-US" sz="2400" dirty="0" smtClean="0"/>
              <a:t>ALSC’s </a:t>
            </a:r>
            <a:r>
              <a:rPr lang="en-US" sz="2400" dirty="0" err="1" smtClean="0"/>
              <a:t>Sibert</a:t>
            </a:r>
            <a:r>
              <a:rPr lang="en-US" sz="2400" dirty="0" smtClean="0"/>
              <a:t> Informational Book Medal </a:t>
            </a:r>
          </a:p>
          <a:p>
            <a:pPr lvl="3">
              <a:buFont typeface="Arial" panose="020B0604020202020204" pitchFamily="34" charset="0"/>
              <a:buChar char="•"/>
            </a:pPr>
            <a:r>
              <a:rPr lang="en-US" sz="2400" dirty="0" smtClean="0"/>
              <a:t>NSTA Outstanding Science Trade Book for Students K-12</a:t>
            </a:r>
          </a:p>
          <a:p>
            <a:pPr lvl="3">
              <a:buFont typeface="Arial" panose="020B0604020202020204" pitchFamily="34" charset="0"/>
              <a:buChar char="•"/>
            </a:pPr>
            <a:endParaRPr lang="en-US" sz="2400" dirty="0" smtClean="0"/>
          </a:p>
          <a:p>
            <a:pPr lvl="3">
              <a:buFont typeface="Arial" panose="020B0604020202020204" pitchFamily="34" charset="0"/>
              <a:buChar char="•"/>
            </a:pPr>
            <a:endParaRPr lang="en-US" sz="2400"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1292" y="4675968"/>
            <a:ext cx="1733975" cy="173397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1857" y="4684251"/>
            <a:ext cx="1650662" cy="172569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86505" y="4771551"/>
            <a:ext cx="1551093" cy="1551093"/>
          </a:xfrm>
          <a:prstGeom prst="rect">
            <a:avLst/>
          </a:prstGeom>
        </p:spPr>
      </p:pic>
    </p:spTree>
    <p:extLst>
      <p:ext uri="{BB962C8B-B14F-4D97-AF65-F5344CB8AC3E}">
        <p14:creationId xmlns:p14="http://schemas.microsoft.com/office/powerpoint/2010/main" val="555316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altLang="en-US" dirty="0" smtClean="0"/>
              <a:t>What is informational text? </a:t>
            </a:r>
          </a:p>
        </p:txBody>
      </p:sp>
      <p:sp>
        <p:nvSpPr>
          <p:cNvPr id="14339" name="Content Placeholder 2"/>
          <p:cNvSpPr>
            <a:spLocks noGrp="1"/>
          </p:cNvSpPr>
          <p:nvPr>
            <p:ph idx="1"/>
          </p:nvPr>
        </p:nvSpPr>
        <p:spPr>
          <a:xfrm>
            <a:off x="1244184" y="1933730"/>
            <a:ext cx="8966616" cy="4695669"/>
          </a:xfrm>
        </p:spPr>
        <p:txBody>
          <a:bodyPr/>
          <a:lstStyle/>
          <a:p>
            <a:pPr>
              <a:buFont typeface="Wingdings" panose="05000000000000000000" pitchFamily="2" charset="2"/>
              <a:buChar char="v"/>
            </a:pPr>
            <a:r>
              <a:rPr lang="en-US" altLang="en-US" sz="3200" dirty="0" smtClean="0"/>
              <a:t>Subset of the larger category of nonfiction.</a:t>
            </a:r>
          </a:p>
          <a:p>
            <a:pPr>
              <a:buFont typeface="Wingdings" panose="05000000000000000000" pitchFamily="2" charset="2"/>
              <a:buChar char="v"/>
            </a:pPr>
            <a:r>
              <a:rPr lang="en-US" altLang="en-US" sz="3200" dirty="0" smtClean="0"/>
              <a:t>Purpose is to inform readers about the </a:t>
            </a:r>
            <a:r>
              <a:rPr lang="en-US" altLang="en-US" sz="3200" b="1" dirty="0" smtClean="0"/>
              <a:t>natural</a:t>
            </a:r>
            <a:r>
              <a:rPr lang="en-US" altLang="en-US" sz="3200" dirty="0" smtClean="0"/>
              <a:t> and 	</a:t>
            </a:r>
            <a:r>
              <a:rPr lang="en-US" altLang="en-US" sz="3200" b="1" dirty="0" smtClean="0"/>
              <a:t>social </a:t>
            </a:r>
            <a:r>
              <a:rPr lang="en-US" altLang="en-US" sz="3200" dirty="0" smtClean="0"/>
              <a:t>world </a:t>
            </a:r>
            <a:r>
              <a:rPr lang="en-US" altLang="en-US" sz="2000" dirty="0" smtClean="0"/>
              <a:t>(</a:t>
            </a:r>
            <a:r>
              <a:rPr lang="en-US" altLang="en-US" sz="2000" dirty="0"/>
              <a:t>Duke &amp; Bennett-Armistead, 2003)</a:t>
            </a:r>
          </a:p>
          <a:p>
            <a:pPr lvl="1"/>
            <a:endParaRPr lang="en-US" altLang="en-US" dirty="0" smtClean="0"/>
          </a:p>
          <a:p>
            <a:pPr eaLnBrk="1" hangingPunct="1">
              <a:buFont typeface="Arial" panose="020B0604020202020204" pitchFamily="34" charset="0"/>
              <a:buNone/>
            </a:pPr>
            <a:endParaRPr lang="en-US" altLang="en-US" dirty="0" smtClean="0"/>
          </a:p>
        </p:txBody>
      </p:sp>
      <p:pic>
        <p:nvPicPr>
          <p:cNvPr id="14340" name="Picture 5" descr="best foot forwar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81094" y="3807084"/>
            <a:ext cx="2182812"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944380" y="753256"/>
            <a:ext cx="10303239" cy="1143000"/>
          </a:xfrm>
        </p:spPr>
        <p:txBody>
          <a:bodyPr>
            <a:normAutofit fontScale="90000"/>
          </a:bodyPr>
          <a:lstStyle/>
          <a:p>
            <a:r>
              <a:rPr lang="en-US" altLang="en-US" dirty="0" err="1" smtClean="0"/>
              <a:t>Correll</a:t>
            </a:r>
            <a:r>
              <a:rPr lang="en-US" altLang="en-US" dirty="0" smtClean="0"/>
              <a:t> Book Award for Excellence in Early Childhood Informational Text</a:t>
            </a:r>
          </a:p>
        </p:txBody>
      </p:sp>
      <p:sp>
        <p:nvSpPr>
          <p:cNvPr id="76803" name="Content Placeholder 2"/>
          <p:cNvSpPr>
            <a:spLocks noGrp="1"/>
          </p:cNvSpPr>
          <p:nvPr>
            <p:ph idx="1"/>
          </p:nvPr>
        </p:nvSpPr>
        <p:spPr>
          <a:xfrm>
            <a:off x="1523999" y="1915474"/>
            <a:ext cx="9144000" cy="4534525"/>
          </a:xfrm>
        </p:spPr>
        <p:txBody>
          <a:bodyPr/>
          <a:lstStyle/>
          <a:p>
            <a:r>
              <a:rPr lang="en-US" altLang="en-US" dirty="0" smtClean="0"/>
              <a:t>Established 2011; first award given 2012</a:t>
            </a:r>
          </a:p>
          <a:p>
            <a:pPr lvl="1"/>
            <a:r>
              <a:rPr lang="en-US" altLang="en-US" dirty="0" smtClean="0"/>
              <a:t>Bring attention to outstanding informational text written for children birth-8.</a:t>
            </a:r>
          </a:p>
          <a:p>
            <a:pPr lvl="1"/>
            <a:r>
              <a:rPr lang="en-US" altLang="en-US" dirty="0" smtClean="0"/>
              <a:t>Be available in the U.S. and published in English year prior to award.</a:t>
            </a:r>
          </a:p>
          <a:p>
            <a:pPr lvl="1"/>
            <a:r>
              <a:rPr lang="en-US" altLang="en-US" b="1" dirty="0" smtClean="0">
                <a:solidFill>
                  <a:srgbClr val="00B050"/>
                </a:solidFill>
              </a:rPr>
              <a:t>Have been designed for children birth to age 8</a:t>
            </a:r>
          </a:p>
          <a:p>
            <a:pPr lvl="1"/>
            <a:r>
              <a:rPr lang="en-US" altLang="en-US" dirty="0" smtClean="0"/>
              <a:t>Serve as an exemplar of features and format of Informational Texts</a:t>
            </a:r>
          </a:p>
          <a:p>
            <a:pPr lvl="1"/>
            <a:r>
              <a:rPr lang="en-US" altLang="en-US" dirty="0" smtClean="0"/>
              <a:t>Can be part of  a series</a:t>
            </a:r>
          </a:p>
          <a:p>
            <a:endParaRPr lang="en-US" altLang="en-US" dirty="0" smtClean="0"/>
          </a:p>
        </p:txBody>
      </p:sp>
      <p:sp>
        <p:nvSpPr>
          <p:cNvPr id="4" name="TextBox 3"/>
          <p:cNvSpPr txBox="1"/>
          <p:nvPr/>
        </p:nvSpPr>
        <p:spPr>
          <a:xfrm>
            <a:off x="944380" y="6418822"/>
            <a:ext cx="9571220" cy="338554"/>
          </a:xfrm>
          <a:prstGeom prst="rect">
            <a:avLst/>
          </a:prstGeom>
          <a:noFill/>
        </p:spPr>
        <p:txBody>
          <a:bodyPr wrap="square">
            <a:spAutoFit/>
          </a:bodyPr>
          <a:lstStyle/>
          <a:p>
            <a:pPr defTabSz="914400" fontAlgn="base">
              <a:spcBef>
                <a:spcPct val="0"/>
              </a:spcBef>
              <a:spcAft>
                <a:spcPct val="0"/>
              </a:spcAft>
              <a:defRPr/>
            </a:pPr>
            <a:r>
              <a:rPr lang="en-US" sz="1600" dirty="0">
                <a:solidFill>
                  <a:prstClr val="black"/>
                </a:solidFill>
                <a:cs typeface="Arial" charset="0"/>
              </a:rPr>
              <a:t>http://umaine.edu/edhd/professionals/mels/correll-book-award/</a:t>
            </a:r>
          </a:p>
        </p:txBody>
      </p:sp>
      <p:pic>
        <p:nvPicPr>
          <p:cNvPr id="5" name="Content Placeholder 10" descr="Gorillas Gail Gibbon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676400" y="3928533"/>
            <a:ext cx="2033600" cy="2033600"/>
          </a:xfrm>
          <a:prstGeom prst="rect">
            <a:avLst/>
          </a:prstGeom>
          <a:ln>
            <a:solidFill>
              <a:schemeClr val="tx1"/>
            </a:solidFill>
            <a:miter lim="800000"/>
            <a:headEnd/>
            <a:tailEnd/>
          </a:ln>
        </p:spPr>
      </p:pic>
      <p:sp>
        <p:nvSpPr>
          <p:cNvPr id="2" name="TextBox 1"/>
          <p:cNvSpPr txBox="1"/>
          <p:nvPr/>
        </p:nvSpPr>
        <p:spPr>
          <a:xfrm>
            <a:off x="1677200" y="5959845"/>
            <a:ext cx="2033600" cy="307777"/>
          </a:xfrm>
          <a:prstGeom prst="rect">
            <a:avLst/>
          </a:prstGeom>
          <a:noFill/>
        </p:spPr>
        <p:txBody>
          <a:bodyPr wrap="square" rtlCol="0">
            <a:spAutoFit/>
          </a:bodyPr>
          <a:lstStyle/>
          <a:p>
            <a:pPr algn="ctr"/>
            <a:r>
              <a:rPr lang="en-US" sz="1400" dirty="0" smtClean="0"/>
              <a:t>Winner 2012</a:t>
            </a:r>
            <a:endParaRPr lang="en-US" sz="1400" dirty="0"/>
          </a:p>
        </p:txBody>
      </p:sp>
      <p:pic>
        <p:nvPicPr>
          <p:cNvPr id="7" name="Picture 11" descr="a place for bats 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88000" y="3948261"/>
            <a:ext cx="2218267" cy="201158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587999" y="5979063"/>
            <a:ext cx="2218267" cy="307777"/>
          </a:xfrm>
          <a:prstGeom prst="rect">
            <a:avLst/>
          </a:prstGeom>
          <a:noFill/>
        </p:spPr>
        <p:txBody>
          <a:bodyPr wrap="square" rtlCol="0">
            <a:spAutoFit/>
          </a:bodyPr>
          <a:lstStyle/>
          <a:p>
            <a:pPr algn="ctr"/>
            <a:r>
              <a:rPr lang="en-US" sz="1400" dirty="0"/>
              <a:t>Winner </a:t>
            </a:r>
            <a:r>
              <a:rPr lang="en-US" sz="1400" dirty="0" smtClean="0"/>
              <a:t>2013</a:t>
            </a:r>
            <a:endParaRPr lang="en-US" sz="1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563269" cy="1499616"/>
          </a:xfrm>
        </p:spPr>
        <p:txBody>
          <a:bodyPr/>
          <a:lstStyle/>
          <a:p>
            <a:r>
              <a:rPr lang="en-US" dirty="0"/>
              <a:t>selecting </a:t>
            </a:r>
            <a:r>
              <a:rPr lang="en-US" dirty="0" smtClean="0"/>
              <a:t>great </a:t>
            </a:r>
            <a:r>
              <a:rPr lang="en-US" dirty="0"/>
              <a:t>informational texts students want to read:</a:t>
            </a:r>
          </a:p>
        </p:txBody>
      </p:sp>
      <p:sp>
        <p:nvSpPr>
          <p:cNvPr id="3" name="Content Placeholder 2"/>
          <p:cNvSpPr>
            <a:spLocks noGrp="1"/>
          </p:cNvSpPr>
          <p:nvPr>
            <p:ph idx="1"/>
          </p:nvPr>
        </p:nvSpPr>
        <p:spPr>
          <a:xfrm>
            <a:off x="1024128" y="2286000"/>
            <a:ext cx="10713170" cy="4023360"/>
          </a:xfrm>
        </p:spPr>
        <p:txBody>
          <a:bodyPr>
            <a:normAutofit/>
          </a:bodyPr>
          <a:lstStyle/>
          <a:p>
            <a:pPr fontAlgn="base">
              <a:spcBef>
                <a:spcPct val="0"/>
              </a:spcBef>
              <a:spcAft>
                <a:spcPct val="0"/>
              </a:spcAft>
              <a:buFont typeface="Wingdings" panose="05000000000000000000" pitchFamily="2" charset="2"/>
              <a:buChar char="v"/>
              <a:defRPr/>
            </a:pPr>
            <a:r>
              <a:rPr lang="en-US" sz="3600" dirty="0" smtClean="0">
                <a:solidFill>
                  <a:prstClr val="black"/>
                </a:solidFill>
                <a:cs typeface="Arial" panose="020B0604020202020204" pitchFamily="34" charset="0"/>
              </a:rPr>
              <a:t>Some reliable publishers:</a:t>
            </a:r>
          </a:p>
          <a:p>
            <a:pPr fontAlgn="base">
              <a:spcBef>
                <a:spcPct val="0"/>
              </a:spcBef>
              <a:spcAft>
                <a:spcPct val="0"/>
              </a:spcAft>
              <a:buFont typeface="Wingdings" panose="05000000000000000000" pitchFamily="2" charset="2"/>
              <a:buChar char="v"/>
              <a:defRPr/>
            </a:pPr>
            <a:endParaRPr lang="en-US" sz="3600" dirty="0">
              <a:solidFill>
                <a:prstClr val="black"/>
              </a:solidFill>
              <a:cs typeface="Arial" panose="020B0604020202020204" pitchFamily="34" charset="0"/>
            </a:endParaRPr>
          </a:p>
          <a:p>
            <a:pPr lvl="2" fontAlgn="base">
              <a:spcBef>
                <a:spcPct val="0"/>
              </a:spcBef>
              <a:spcAft>
                <a:spcPct val="0"/>
              </a:spcAft>
              <a:buFont typeface="Wingdings" panose="05000000000000000000" pitchFamily="2" charset="2"/>
              <a:buChar char="v"/>
              <a:defRPr/>
            </a:pPr>
            <a:r>
              <a:rPr lang="en-US" sz="2800" dirty="0" smtClean="0">
                <a:solidFill>
                  <a:prstClr val="black"/>
                </a:solidFill>
                <a:cs typeface="Arial" panose="020B0604020202020204" pitchFamily="34" charset="0"/>
              </a:rPr>
              <a:t>National </a:t>
            </a:r>
            <a:r>
              <a:rPr lang="en-US" sz="2800" dirty="0">
                <a:solidFill>
                  <a:prstClr val="black"/>
                </a:solidFill>
                <a:cs typeface="Arial" panose="020B0604020202020204" pitchFamily="34" charset="0"/>
              </a:rPr>
              <a:t>Geographic</a:t>
            </a:r>
            <a:br>
              <a:rPr lang="en-US" sz="2800" dirty="0">
                <a:solidFill>
                  <a:prstClr val="black"/>
                </a:solidFill>
                <a:cs typeface="Arial" panose="020B0604020202020204" pitchFamily="34" charset="0"/>
              </a:rPr>
            </a:br>
            <a:endParaRPr lang="en-US" sz="2800" dirty="0">
              <a:solidFill>
                <a:prstClr val="black"/>
              </a:solidFill>
              <a:cs typeface="Arial" panose="020B0604020202020204" pitchFamily="34" charset="0"/>
            </a:endParaRPr>
          </a:p>
          <a:p>
            <a:pPr lvl="2" fontAlgn="base">
              <a:spcBef>
                <a:spcPct val="0"/>
              </a:spcBef>
              <a:spcAft>
                <a:spcPct val="0"/>
              </a:spcAft>
              <a:buFont typeface="Wingdings" panose="05000000000000000000" pitchFamily="2" charset="2"/>
              <a:buChar char="v"/>
              <a:defRPr/>
            </a:pPr>
            <a:r>
              <a:rPr lang="en-US" sz="2800" dirty="0">
                <a:solidFill>
                  <a:prstClr val="black"/>
                </a:solidFill>
                <a:cs typeface="Arial" panose="020B0604020202020204" pitchFamily="34" charset="0"/>
              </a:rPr>
              <a:t>Capstone (especially their Pebble Plus titles for this age group)</a:t>
            </a:r>
            <a:br>
              <a:rPr lang="en-US" sz="2800" dirty="0">
                <a:solidFill>
                  <a:prstClr val="black"/>
                </a:solidFill>
                <a:cs typeface="Arial" panose="020B0604020202020204" pitchFamily="34" charset="0"/>
              </a:rPr>
            </a:br>
            <a:endParaRPr lang="en-US" sz="2800" dirty="0">
              <a:solidFill>
                <a:prstClr val="black"/>
              </a:solidFill>
              <a:cs typeface="Arial" panose="020B0604020202020204" pitchFamily="34" charset="0"/>
            </a:endParaRPr>
          </a:p>
          <a:p>
            <a:pPr lvl="2" fontAlgn="base">
              <a:spcBef>
                <a:spcPct val="0"/>
              </a:spcBef>
              <a:spcAft>
                <a:spcPct val="0"/>
              </a:spcAft>
              <a:buFont typeface="Wingdings" panose="05000000000000000000" pitchFamily="2" charset="2"/>
              <a:buChar char="v"/>
              <a:defRPr/>
            </a:pPr>
            <a:r>
              <a:rPr lang="en-US" sz="2800" dirty="0">
                <a:solidFill>
                  <a:prstClr val="black"/>
                </a:solidFill>
                <a:cs typeface="Arial" panose="020B0604020202020204" pitchFamily="34" charset="0"/>
              </a:rPr>
              <a:t>DK</a:t>
            </a:r>
          </a:p>
          <a:p>
            <a:pPr fontAlgn="base">
              <a:spcBef>
                <a:spcPct val="0"/>
              </a:spcBef>
              <a:spcAft>
                <a:spcPct val="0"/>
              </a:spcAft>
              <a:buFont typeface="Wingdings" panose="05000000000000000000" pitchFamily="2" charset="2"/>
              <a:buChar char="v"/>
              <a:defRPr/>
            </a:pPr>
            <a:endParaRPr lang="en-US" sz="3600" dirty="0">
              <a:solidFill>
                <a:prstClr val="black"/>
              </a:solidFill>
              <a:cs typeface="Arial" panose="020B0604020202020204" pitchFamily="34" charset="0"/>
            </a:endParaRPr>
          </a:p>
          <a:p>
            <a:pPr lvl="2" fontAlgn="base">
              <a:spcBef>
                <a:spcPct val="0"/>
              </a:spcBef>
              <a:spcAft>
                <a:spcPct val="0"/>
              </a:spcAft>
              <a:buFont typeface="Wingdings" panose="05000000000000000000" pitchFamily="2" charset="2"/>
              <a:buChar char="v"/>
              <a:defRPr/>
            </a:pPr>
            <a:r>
              <a:rPr lang="en-US" sz="2800" dirty="0">
                <a:solidFill>
                  <a:prstClr val="black"/>
                </a:solidFill>
                <a:cs typeface="Arial" panose="020B0604020202020204" pitchFamily="34" charset="0"/>
              </a:rPr>
              <a:t>Others? </a:t>
            </a:r>
          </a:p>
          <a:p>
            <a:endParaRPr lang="en-US" dirty="0"/>
          </a:p>
        </p:txBody>
      </p:sp>
    </p:spTree>
    <p:extLst>
      <p:ext uri="{BB962C8B-B14F-4D97-AF65-F5344CB8AC3E}">
        <p14:creationId xmlns:p14="http://schemas.microsoft.com/office/powerpoint/2010/main" val="11473459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informational texts are:</a:t>
            </a:r>
            <a:endParaRPr lang="en-US" dirty="0"/>
          </a:p>
        </p:txBody>
      </p:sp>
      <p:sp>
        <p:nvSpPr>
          <p:cNvPr id="3" name="Content Placeholder 2"/>
          <p:cNvSpPr>
            <a:spLocks noGrp="1"/>
          </p:cNvSpPr>
          <p:nvPr>
            <p:ph idx="1"/>
          </p:nvPr>
        </p:nvSpPr>
        <p:spPr/>
        <p:txBody>
          <a:bodyPr/>
          <a:lstStyle/>
          <a:p>
            <a:pPr marL="91440" lvl="1" indent="-91440">
              <a:spcBef>
                <a:spcPts val="1200"/>
              </a:spcBef>
              <a:spcAft>
                <a:spcPts val="200"/>
              </a:spcAft>
              <a:buSzPct val="100000"/>
              <a:buFont typeface="Tw Cen MT" panose="020B0602020104020603" pitchFamily="34" charset="0"/>
              <a:buChar char=" "/>
            </a:pPr>
            <a:r>
              <a:rPr lang="en-US" sz="2800" dirty="0">
                <a:solidFill>
                  <a:srgbClr val="FF0000"/>
                </a:solidFill>
              </a:rPr>
              <a:t>Accurate and Authentic</a:t>
            </a:r>
            <a:r>
              <a:rPr lang="en-US" sz="2800" dirty="0" smtClean="0"/>
              <a:t>:</a:t>
            </a:r>
          </a:p>
          <a:p>
            <a:pPr marL="1138428" lvl="6" indent="-342900">
              <a:spcBef>
                <a:spcPts val="1200"/>
              </a:spcBef>
              <a:spcAft>
                <a:spcPts val="200"/>
              </a:spcAft>
              <a:buSzPct val="100000"/>
              <a:buFont typeface="Arial" panose="020B0604020202020204" pitchFamily="34" charset="0"/>
              <a:buChar char="•"/>
            </a:pPr>
            <a:r>
              <a:rPr lang="en-US" sz="2400" dirty="0" smtClean="0"/>
              <a:t>Is the author qualified to address this topic?  Is the source reliable?</a:t>
            </a:r>
          </a:p>
          <a:p>
            <a:pPr marL="1138428" lvl="6" indent="-342900">
              <a:spcBef>
                <a:spcPts val="1200"/>
              </a:spcBef>
              <a:spcAft>
                <a:spcPts val="200"/>
              </a:spcAft>
              <a:buSzPct val="100000"/>
              <a:buFont typeface="Arial" panose="020B0604020202020204" pitchFamily="34" charset="0"/>
              <a:buChar char="•"/>
            </a:pPr>
            <a:r>
              <a:rPr lang="en-US" sz="2400" dirty="0" smtClean="0"/>
              <a:t>Are the facts supported by other resources?</a:t>
            </a:r>
          </a:p>
          <a:p>
            <a:pPr marL="1138428" lvl="6" indent="-342900">
              <a:spcBef>
                <a:spcPts val="1200"/>
              </a:spcBef>
              <a:spcAft>
                <a:spcPts val="200"/>
              </a:spcAft>
              <a:buSzPct val="100000"/>
              <a:buFont typeface="Arial" panose="020B0604020202020204" pitchFamily="34" charset="0"/>
              <a:buChar char="•"/>
            </a:pPr>
            <a:r>
              <a:rPr lang="en-US" sz="2400" dirty="0" smtClean="0"/>
              <a:t>Is the writing current?</a:t>
            </a:r>
          </a:p>
          <a:p>
            <a:pPr marL="1138428" lvl="6" indent="-342900">
              <a:spcBef>
                <a:spcPts val="1200"/>
              </a:spcBef>
              <a:spcAft>
                <a:spcPts val="200"/>
              </a:spcAft>
              <a:buSzPct val="100000"/>
              <a:buFont typeface="Arial" panose="020B0604020202020204" pitchFamily="34" charset="0"/>
              <a:buChar char="•"/>
            </a:pPr>
            <a:r>
              <a:rPr lang="en-US" sz="2400" dirty="0" smtClean="0"/>
              <a:t>If there are generalizations, are they supported by facts?</a:t>
            </a:r>
          </a:p>
          <a:p>
            <a:pPr marL="1138428" lvl="6" indent="-342900">
              <a:spcBef>
                <a:spcPts val="1200"/>
              </a:spcBef>
              <a:spcAft>
                <a:spcPts val="200"/>
              </a:spcAft>
              <a:buSzPct val="100000"/>
              <a:buFont typeface="Arial" panose="020B0604020202020204" pitchFamily="34" charset="0"/>
              <a:buChar char="•"/>
            </a:pPr>
            <a:r>
              <a:rPr lang="en-US" sz="2400" dirty="0" smtClean="0"/>
              <a:t>Does the author avoid stereotyping and anthropomorphism?</a:t>
            </a:r>
          </a:p>
          <a:p>
            <a:pPr marL="1138428" lvl="6" indent="-342900">
              <a:spcBef>
                <a:spcPts val="1200"/>
              </a:spcBef>
              <a:spcAft>
                <a:spcPts val="200"/>
              </a:spcAft>
              <a:buSzPct val="100000"/>
              <a:buFont typeface="Arial" panose="020B0604020202020204" pitchFamily="34" charset="0"/>
              <a:buChar char="•"/>
            </a:pPr>
            <a:r>
              <a:rPr lang="en-US" sz="2400" dirty="0" smtClean="0"/>
              <a:t>Is the topic thoroughly covered?</a:t>
            </a:r>
            <a:endParaRPr lang="en-US" sz="2400" dirty="0"/>
          </a:p>
          <a:p>
            <a:r>
              <a:rPr lang="en-US" sz="1800" dirty="0"/>
              <a:t>(</a:t>
            </a:r>
            <a:r>
              <a:rPr lang="en-US" sz="1800" dirty="0" smtClean="0"/>
              <a:t>from Lynn Johnson, M.E.T. at </a:t>
            </a:r>
            <a:r>
              <a:rPr lang="en-US" sz="1800" dirty="0" smtClean="0">
                <a:hlinkClick r:id="rId3"/>
              </a:rPr>
              <a:t>https</a:t>
            </a:r>
            <a:r>
              <a:rPr lang="en-US" sz="1800" dirty="0">
                <a:hlinkClick r:id="rId3"/>
              </a:rPr>
              <a:t>://</a:t>
            </a:r>
            <a:r>
              <a:rPr lang="en-US" sz="1800" dirty="0" smtClean="0">
                <a:hlinkClick r:id="rId3"/>
              </a:rPr>
              <a:t>sites.google.com/a/sd244.org/ljnonfiction/home</a:t>
            </a:r>
            <a:r>
              <a:rPr lang="en-US" sz="1800" dirty="0"/>
              <a:t> </a:t>
            </a:r>
            <a:r>
              <a:rPr lang="en-US" sz="1800" dirty="0" smtClean="0"/>
              <a:t>- next 5 slides)</a:t>
            </a:r>
            <a:endParaRPr lang="en-US" sz="18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186" y="4377266"/>
            <a:ext cx="1521884" cy="1521884"/>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25062" y="4211772"/>
            <a:ext cx="1015471" cy="1525981"/>
          </a:xfrm>
          <a:prstGeom prst="rect">
            <a:avLst/>
          </a:prstGeom>
        </p:spPr>
      </p:pic>
    </p:spTree>
    <p:extLst>
      <p:ext uri="{BB962C8B-B14F-4D97-AF65-F5344CB8AC3E}">
        <p14:creationId xmlns:p14="http://schemas.microsoft.com/office/powerpoint/2010/main" val="579618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informational texts are:</a:t>
            </a:r>
            <a:endParaRPr lang="en-US" dirty="0"/>
          </a:p>
        </p:txBody>
      </p:sp>
      <p:sp>
        <p:nvSpPr>
          <p:cNvPr id="3" name="Content Placeholder 2"/>
          <p:cNvSpPr>
            <a:spLocks noGrp="1"/>
          </p:cNvSpPr>
          <p:nvPr>
            <p:ph idx="1"/>
          </p:nvPr>
        </p:nvSpPr>
        <p:spPr>
          <a:xfrm>
            <a:off x="1024129" y="2084832"/>
            <a:ext cx="9957138" cy="4023360"/>
          </a:xfrm>
        </p:spPr>
        <p:txBody>
          <a:bodyPr>
            <a:normAutofit/>
          </a:bodyPr>
          <a:lstStyle/>
          <a:p>
            <a:r>
              <a:rPr lang="en-US" sz="2800" dirty="0" smtClean="0">
                <a:solidFill>
                  <a:srgbClr val="FF0000"/>
                </a:solidFill>
              </a:rPr>
              <a:t>Well Organized</a:t>
            </a:r>
          </a:p>
          <a:p>
            <a:pPr lvl="4">
              <a:buFont typeface="Arial" panose="020B0604020202020204" pitchFamily="34" charset="0"/>
              <a:buChar char="•"/>
            </a:pPr>
            <a:r>
              <a:rPr lang="en-US" sz="2400" dirty="0" smtClean="0"/>
              <a:t>Are there subheadings, highlighted key words, and sidebar explanations?</a:t>
            </a:r>
          </a:p>
          <a:p>
            <a:pPr lvl="4">
              <a:buFont typeface="Arial" panose="020B0604020202020204" pitchFamily="34" charset="0"/>
              <a:buChar char="•"/>
            </a:pPr>
            <a:r>
              <a:rPr lang="en-US" sz="2400" dirty="0" smtClean="0"/>
              <a:t>Do graphics &amp; definitions aid reader understanding or clutter the page?</a:t>
            </a:r>
          </a:p>
          <a:p>
            <a:pPr lvl="4">
              <a:buFont typeface="Arial" panose="020B0604020202020204" pitchFamily="34" charset="0"/>
              <a:buChar char="•"/>
            </a:pPr>
            <a:r>
              <a:rPr lang="en-US" sz="2400" dirty="0" smtClean="0"/>
              <a:t>Does the information flow from beginning to end?</a:t>
            </a:r>
          </a:p>
          <a:p>
            <a:pPr lvl="4">
              <a:buFont typeface="Arial" panose="020B0604020202020204" pitchFamily="34" charset="0"/>
              <a:buChar char="•"/>
            </a:pPr>
            <a:r>
              <a:rPr lang="en-US" sz="2400" dirty="0" smtClean="0"/>
              <a:t>Are there other reference aids including a table of contents, index, bibliography, glossary, or appendix?</a:t>
            </a:r>
          </a:p>
          <a:p>
            <a:pPr lvl="4">
              <a:buFont typeface="Arial" panose="020B0604020202020204" pitchFamily="34" charset="0"/>
              <a:buChar char="•"/>
            </a:pPr>
            <a:r>
              <a:rPr lang="en-US" sz="2400" dirty="0" smtClean="0"/>
              <a:t>Is the text font easy to read and appropriate for the reader? </a:t>
            </a:r>
            <a:r>
              <a:rPr lang="en-US" altLang="en-US" sz="2400" dirty="0"/>
              <a:t>Should be able to effortlessly follow the text along each page </a:t>
            </a:r>
            <a:r>
              <a:rPr lang="en-US" altLang="en-US" sz="1200" dirty="0"/>
              <a:t>(Stephens, 2008)</a:t>
            </a:r>
          </a:p>
          <a:p>
            <a:pPr lvl="4">
              <a:buFont typeface="Arial" panose="020B0604020202020204" pitchFamily="34" charset="0"/>
              <a:buChar char="•"/>
            </a:pPr>
            <a:endParaRPr lang="en-US" sz="2400" dirty="0" smtClean="0"/>
          </a:p>
          <a:p>
            <a:pPr marL="128016" lvl="1" indent="0">
              <a:buNone/>
            </a:pPr>
            <a:endParaRPr lang="en-US" sz="2400" dirty="0">
              <a:solidFill>
                <a:srgbClr val="FF0000"/>
              </a:solidFill>
            </a:endParaRPr>
          </a:p>
        </p:txBody>
      </p:sp>
      <p:pic>
        <p:nvPicPr>
          <p:cNvPr id="4" name="Picture 12" descr="C:\Users\cyeager\Desktop\Photos for OKI\What's in that eg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58737">
            <a:off x="8156230" y="628586"/>
            <a:ext cx="1524000" cy="14128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l="25000" t="6667" r="2499" b="6667"/>
          <a:stretch>
            <a:fillRect/>
          </a:stretch>
        </p:blipFill>
        <p:spPr bwMode="auto">
          <a:xfrm>
            <a:off x="2100066" y="5198768"/>
            <a:ext cx="1778001" cy="1593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5">
            <a:extLst>
              <a:ext uri="{28A0092B-C50C-407E-A947-70E740481C1C}">
                <a14:useLocalDpi xmlns:a14="http://schemas.microsoft.com/office/drawing/2010/main" val="0"/>
              </a:ext>
            </a:extLst>
          </a:blip>
          <a:srcRect l="2516" t="6413" r="26683" b="5669"/>
          <a:stretch>
            <a:fillRect/>
          </a:stretch>
        </p:blipFill>
        <p:spPr bwMode="auto">
          <a:xfrm>
            <a:off x="3878067" y="5207101"/>
            <a:ext cx="1667934" cy="1600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6">
            <a:extLst>
              <a:ext uri="{28A0092B-C50C-407E-A947-70E740481C1C}">
                <a14:useLocalDpi xmlns:a14="http://schemas.microsoft.com/office/drawing/2010/main" val="0"/>
              </a:ext>
            </a:extLst>
          </a:blip>
          <a:srcRect l="26514" t="4901" r="2785" b="6871"/>
          <a:stretch>
            <a:fillRect/>
          </a:stretch>
        </p:blipFill>
        <p:spPr bwMode="auto">
          <a:xfrm>
            <a:off x="5546001" y="5207102"/>
            <a:ext cx="1667933" cy="1608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7">
            <a:extLst>
              <a:ext uri="{28A0092B-C50C-407E-A947-70E740481C1C}">
                <a14:useLocalDpi xmlns:a14="http://schemas.microsoft.com/office/drawing/2010/main" val="0"/>
              </a:ext>
            </a:extLst>
          </a:blip>
          <a:srcRect l="2484" t="9645" r="27950" b="3545"/>
          <a:stretch>
            <a:fillRect/>
          </a:stretch>
        </p:blipFill>
        <p:spPr bwMode="auto">
          <a:xfrm>
            <a:off x="7137399" y="5207101"/>
            <a:ext cx="1667934" cy="1608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74179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informational texts are:</a:t>
            </a:r>
            <a:endParaRPr lang="en-US" dirty="0"/>
          </a:p>
        </p:txBody>
      </p:sp>
      <p:sp>
        <p:nvSpPr>
          <p:cNvPr id="3" name="Content Placeholder 2"/>
          <p:cNvSpPr>
            <a:spLocks noGrp="1"/>
          </p:cNvSpPr>
          <p:nvPr>
            <p:ph idx="1"/>
          </p:nvPr>
        </p:nvSpPr>
        <p:spPr/>
        <p:txBody>
          <a:bodyPr>
            <a:normAutofit/>
          </a:bodyPr>
          <a:lstStyle/>
          <a:p>
            <a:r>
              <a:rPr lang="en-US" sz="2800" dirty="0" smtClean="0">
                <a:solidFill>
                  <a:srgbClr val="FF0000"/>
                </a:solidFill>
              </a:rPr>
              <a:t>Supported by Clear Illustrations</a:t>
            </a:r>
          </a:p>
          <a:p>
            <a:pPr lvl="4">
              <a:buFont typeface="Arial" panose="020B0604020202020204" pitchFamily="34" charset="0"/>
              <a:buChar char="•"/>
            </a:pPr>
            <a:r>
              <a:rPr lang="en-US" sz="2400" dirty="0" smtClean="0"/>
              <a:t>Is the book attractive and would I want to read it based on the illustrations?</a:t>
            </a:r>
          </a:p>
          <a:p>
            <a:pPr lvl="4">
              <a:buFont typeface="Arial" panose="020B0604020202020204" pitchFamily="34" charset="0"/>
              <a:buChar char="•"/>
            </a:pPr>
            <a:r>
              <a:rPr lang="en-US" sz="2400" dirty="0" smtClean="0"/>
              <a:t>Do the illustrations include captions or labels when appropriate?</a:t>
            </a:r>
          </a:p>
          <a:p>
            <a:pPr lvl="4">
              <a:buFont typeface="Arial" panose="020B0604020202020204" pitchFamily="34" charset="0"/>
              <a:buChar char="•"/>
            </a:pPr>
            <a:r>
              <a:rPr lang="en-US" sz="2400" dirty="0" smtClean="0"/>
              <a:t>Do the illustrations make the work seem cluttered or too busy?</a:t>
            </a:r>
          </a:p>
          <a:p>
            <a:pPr lvl="4">
              <a:buFont typeface="Arial" panose="020B0604020202020204" pitchFamily="34" charset="0"/>
              <a:buChar char="•"/>
            </a:pPr>
            <a:r>
              <a:rPr lang="en-US" sz="2400" dirty="0" smtClean="0"/>
              <a:t>Do the illustrations add to the text or clarify the main idea?</a:t>
            </a:r>
          </a:p>
          <a:p>
            <a:pPr lvl="4">
              <a:buFont typeface="Arial" panose="020B0604020202020204" pitchFamily="34" charset="0"/>
              <a:buChar char="•"/>
            </a:pPr>
            <a:r>
              <a:rPr lang="en-US" sz="2400" dirty="0" smtClean="0"/>
              <a:t>Are size relationships made </a:t>
            </a:r>
          </a:p>
          <a:p>
            <a:pPr marL="777240" lvl="5" indent="0">
              <a:buNone/>
            </a:pPr>
            <a:r>
              <a:rPr lang="en-US" sz="2400" dirty="0" smtClean="0"/>
              <a:t>  clear by the illustrations?</a:t>
            </a:r>
          </a:p>
          <a:p>
            <a:pPr lvl="4">
              <a:buFont typeface="Arial" panose="020B0604020202020204" pitchFamily="34" charset="0"/>
              <a:buChar char="•"/>
            </a:pPr>
            <a:r>
              <a:rPr lang="en-US" sz="2400" dirty="0" smtClean="0"/>
              <a:t>Do the illustrations make you want to </a:t>
            </a:r>
          </a:p>
          <a:p>
            <a:pPr marL="640080" lvl="4" indent="0">
              <a:buNone/>
            </a:pPr>
            <a:r>
              <a:rPr lang="en-US" sz="2400" dirty="0"/>
              <a:t> </a:t>
            </a:r>
            <a:r>
              <a:rPr lang="en-US" sz="2400" dirty="0" smtClean="0"/>
              <a:t>   pick up the book and learn more?</a:t>
            </a:r>
            <a:endParaRPr lang="en-US" sz="2400" dirty="0"/>
          </a:p>
        </p:txBody>
      </p:sp>
      <p:pic>
        <p:nvPicPr>
          <p:cNvPr id="5"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3670" y="4633655"/>
            <a:ext cx="2582530" cy="1995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6200" y="4633655"/>
            <a:ext cx="2582331" cy="1995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http://www.capstonepub.com/product/covers_lg/978142968724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165395">
            <a:off x="9772649" y="2182813"/>
            <a:ext cx="1943100" cy="159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18490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informational texts are:</a:t>
            </a:r>
            <a:endParaRPr lang="en-US" dirty="0"/>
          </a:p>
        </p:txBody>
      </p:sp>
      <p:sp>
        <p:nvSpPr>
          <p:cNvPr id="3" name="Content Placeholder 2"/>
          <p:cNvSpPr>
            <a:spLocks noGrp="1"/>
          </p:cNvSpPr>
          <p:nvPr>
            <p:ph idx="1"/>
          </p:nvPr>
        </p:nvSpPr>
        <p:spPr>
          <a:xfrm>
            <a:off x="1024128" y="1930400"/>
            <a:ext cx="9720071" cy="4023360"/>
          </a:xfrm>
        </p:spPr>
        <p:txBody>
          <a:bodyPr/>
          <a:lstStyle/>
          <a:p>
            <a:r>
              <a:rPr lang="en-US" sz="2800" dirty="0" smtClean="0">
                <a:solidFill>
                  <a:srgbClr val="FF0000"/>
                </a:solidFill>
              </a:rPr>
              <a:t>Appropriate for the Audience</a:t>
            </a:r>
            <a:endParaRPr lang="en-US" sz="2800" dirty="0" smtClean="0"/>
          </a:p>
          <a:p>
            <a:pPr lvl="4">
              <a:buFont typeface="Arial" panose="020B0604020202020204" pitchFamily="34" charset="0"/>
              <a:buChar char="•"/>
            </a:pPr>
            <a:r>
              <a:rPr lang="en-US" sz="2400" dirty="0" smtClean="0"/>
              <a:t>Is the information easy to understand?</a:t>
            </a:r>
          </a:p>
          <a:p>
            <a:pPr lvl="4">
              <a:buFont typeface="Arial" panose="020B0604020202020204" pitchFamily="34" charset="0"/>
              <a:buChar char="•"/>
            </a:pPr>
            <a:r>
              <a:rPr lang="en-US" sz="2400" dirty="0" smtClean="0"/>
              <a:t>Does the style of presentation entice the reader to learn more?</a:t>
            </a:r>
          </a:p>
          <a:p>
            <a:pPr lvl="4">
              <a:buFont typeface="Arial" panose="020B0604020202020204" pitchFamily="34" charset="0"/>
              <a:buChar char="•"/>
            </a:pPr>
            <a:r>
              <a:rPr lang="en-US" sz="2400" dirty="0" smtClean="0"/>
              <a:t>Does the style of presentation match the topic?</a:t>
            </a:r>
          </a:p>
          <a:p>
            <a:pPr lvl="4">
              <a:buFont typeface="Arial" panose="020B0604020202020204" pitchFamily="34" charset="0"/>
              <a:buChar char="•"/>
            </a:pPr>
            <a:r>
              <a:rPr lang="en-US" sz="2400" dirty="0" smtClean="0"/>
              <a:t>Does the author use interesting and appropriate language aligned with topic and reading level?</a:t>
            </a:r>
          </a:p>
          <a:p>
            <a:pPr lvl="4">
              <a:buFont typeface="Arial" panose="020B0604020202020204" pitchFamily="34" charset="0"/>
              <a:buChar char="•"/>
            </a:pPr>
            <a:r>
              <a:rPr lang="en-US" sz="2400" dirty="0" smtClean="0"/>
              <a:t>Does the overall presentation seem attractive and inviting to the intended audience and purpose?</a:t>
            </a:r>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8899" y="4376170"/>
            <a:ext cx="2024434" cy="229397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9177" y="4888970"/>
            <a:ext cx="1781175" cy="1781175"/>
          </a:xfrm>
          <a:prstGeom prst="rect">
            <a:avLst/>
          </a:prstGeom>
        </p:spPr>
      </p:pic>
    </p:spTree>
    <p:extLst>
      <p:ext uri="{BB962C8B-B14F-4D97-AF65-F5344CB8AC3E}">
        <p14:creationId xmlns:p14="http://schemas.microsoft.com/office/powerpoint/2010/main" val="18297107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informational texts are:</a:t>
            </a:r>
            <a:endParaRPr lang="en-US" dirty="0"/>
          </a:p>
        </p:txBody>
      </p:sp>
      <p:sp>
        <p:nvSpPr>
          <p:cNvPr id="3" name="Content Placeholder 2"/>
          <p:cNvSpPr>
            <a:spLocks noGrp="1"/>
          </p:cNvSpPr>
          <p:nvPr>
            <p:ph idx="1"/>
          </p:nvPr>
        </p:nvSpPr>
        <p:spPr/>
        <p:txBody>
          <a:bodyPr>
            <a:normAutofit/>
          </a:bodyPr>
          <a:lstStyle/>
          <a:p>
            <a:r>
              <a:rPr lang="en-US" sz="2800" dirty="0" smtClean="0">
                <a:solidFill>
                  <a:srgbClr val="FF0000"/>
                </a:solidFill>
              </a:rPr>
              <a:t>Clear in Content and Perspective</a:t>
            </a:r>
          </a:p>
          <a:p>
            <a:pPr lvl="3">
              <a:buFont typeface="Arial" panose="020B0604020202020204" pitchFamily="34" charset="0"/>
              <a:buChar char="•"/>
            </a:pPr>
            <a:r>
              <a:rPr lang="en-US" sz="2400" dirty="0" smtClean="0"/>
              <a:t>What is the purpose of the book?</a:t>
            </a:r>
          </a:p>
          <a:p>
            <a:pPr lvl="3">
              <a:buFont typeface="Arial" panose="020B0604020202020204" pitchFamily="34" charset="0"/>
              <a:buChar char="•"/>
            </a:pPr>
            <a:r>
              <a:rPr lang="en-US" sz="2400" dirty="0" smtClean="0"/>
              <a:t>Is the topic of the book thoroughly addressed and does it include a variety of viewpoints?</a:t>
            </a:r>
          </a:p>
          <a:p>
            <a:pPr lvl="3">
              <a:buFont typeface="Arial" panose="020B0604020202020204" pitchFamily="34" charset="0"/>
              <a:buChar char="•"/>
            </a:pPr>
            <a:r>
              <a:rPr lang="en-US" sz="2400" dirty="0" smtClean="0"/>
              <a:t>Does the book encourage inquiry?</a:t>
            </a:r>
          </a:p>
          <a:p>
            <a:pPr lvl="3">
              <a:buFont typeface="Arial" panose="020B0604020202020204" pitchFamily="34" charset="0"/>
              <a:buChar char="•"/>
            </a:pPr>
            <a:r>
              <a:rPr lang="en-US" sz="2400" dirty="0" smtClean="0"/>
              <a:t>Are interrelationships examined within the book?</a:t>
            </a:r>
          </a:p>
          <a:p>
            <a:pPr lvl="3">
              <a:buFont typeface="Arial" panose="020B0604020202020204" pitchFamily="34" charset="0"/>
              <a:buChar char="•"/>
            </a:pPr>
            <a:r>
              <a:rPr lang="en-US" sz="2400" dirty="0" smtClean="0"/>
              <a:t>Does the book aid in the understanding of the scientific method?</a:t>
            </a:r>
          </a:p>
          <a:p>
            <a:pPr lvl="3">
              <a:buFont typeface="Arial" panose="020B0604020202020204" pitchFamily="34" charset="0"/>
              <a:buChar char="•"/>
            </a:pPr>
            <a:r>
              <a:rPr lang="en-US" sz="2400" dirty="0" smtClean="0"/>
              <a:t>Is the author attempting to persuade the reader?</a:t>
            </a:r>
          </a:p>
          <a:p>
            <a:pPr lvl="3">
              <a:buFont typeface="Arial" panose="020B0604020202020204" pitchFamily="34" charset="0"/>
              <a:buChar char="•"/>
            </a:pPr>
            <a:r>
              <a:rPr lang="en-US" sz="2400" dirty="0" smtClean="0"/>
              <a:t>Do you feel the topic is covered in a balanced manner?</a:t>
            </a:r>
            <a:endParaRPr lang="en-US" sz="2400" dirty="0"/>
          </a:p>
        </p:txBody>
      </p:sp>
    </p:spTree>
    <p:extLst>
      <p:ext uri="{BB962C8B-B14F-4D97-AF65-F5344CB8AC3E}">
        <p14:creationId xmlns:p14="http://schemas.microsoft.com/office/powerpoint/2010/main" val="7475906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dirty="0" smtClean="0"/>
              <a:t>Selecting Informational Text for </a:t>
            </a:r>
            <a:br>
              <a:rPr lang="en-US" altLang="en-US" dirty="0" smtClean="0"/>
            </a:br>
            <a:r>
              <a:rPr lang="en-US" altLang="en-US" dirty="0" smtClean="0"/>
              <a:t>Young Learners</a:t>
            </a:r>
          </a:p>
        </p:txBody>
      </p:sp>
      <p:sp>
        <p:nvSpPr>
          <p:cNvPr id="38915" name="Content Placeholder 2"/>
          <p:cNvSpPr>
            <a:spLocks noGrp="1"/>
          </p:cNvSpPr>
          <p:nvPr>
            <p:ph idx="1"/>
          </p:nvPr>
        </p:nvSpPr>
        <p:spPr/>
        <p:txBody>
          <a:bodyPr/>
          <a:lstStyle/>
          <a:p>
            <a:pPr lvl="2"/>
            <a:r>
              <a:rPr lang="en-US" altLang="en-US" sz="3200" dirty="0" smtClean="0"/>
              <a:t>Covers</a:t>
            </a:r>
            <a:endParaRPr lang="en-US" altLang="en-US" sz="3200" dirty="0"/>
          </a:p>
          <a:p>
            <a:pPr lvl="3"/>
            <a:r>
              <a:rPr lang="en-US" altLang="en-US" sz="2400" dirty="0"/>
              <a:t>Crisp, colorful illustrations or photographs</a:t>
            </a:r>
          </a:p>
          <a:p>
            <a:pPr lvl="3"/>
            <a:r>
              <a:rPr lang="en-US" altLang="en-US" sz="2400" dirty="0"/>
              <a:t>Short, enticing title </a:t>
            </a:r>
            <a:r>
              <a:rPr lang="en-US" altLang="en-US" sz="1200" dirty="0"/>
              <a:t>(Stephens, 2008)</a:t>
            </a:r>
          </a:p>
          <a:p>
            <a:pPr lvl="3"/>
            <a:endParaRPr lang="en-US" altLang="en-US" dirty="0" smtClean="0"/>
          </a:p>
          <a:p>
            <a:pPr lvl="2"/>
            <a:endParaRPr lang="en-US" altLang="en-US" dirty="0" smtClean="0"/>
          </a:p>
          <a:p>
            <a:pPr lvl="2"/>
            <a:endParaRPr lang="en-US" altLang="en-US" dirty="0" smtClean="0"/>
          </a:p>
          <a:p>
            <a:pPr lvl="2"/>
            <a:endParaRPr lang="en-US" altLang="en-US" dirty="0" smtClean="0"/>
          </a:p>
          <a:p>
            <a:pPr lvl="1"/>
            <a:endParaRPr lang="en-US" altLang="en-US" dirty="0" smtClean="0"/>
          </a:p>
        </p:txBody>
      </p:sp>
      <p:pic>
        <p:nvPicPr>
          <p:cNvPr id="38916" name="Picture 4" descr="C:\Users\cyeager\Desktop\Photos for OKI\How-Big-Is-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1" y="3581400"/>
            <a:ext cx="2974975" cy="30988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8917" name="Picture 6" descr="C:\Users\cyeager\Desktop\Photos for OKI\Dinosaurs and m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3581401"/>
            <a:ext cx="2484438" cy="31527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8918" name="Picture 7" descr="C:\Users\cyeager\Desktop\Photos for OKI\Amazing Giant Wild Animal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3657600"/>
            <a:ext cx="2871788" cy="3048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8919" name="Picture 8" descr="C:\Users\cyeager\Desktop\Photos for OKI\Giant Dump Truck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955762">
            <a:off x="9196388" y="1889126"/>
            <a:ext cx="1143000" cy="10969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what’s best for your collection?</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sz="3200" dirty="0" smtClean="0"/>
              <a:t>Good </a:t>
            </a:r>
            <a:r>
              <a:rPr lang="en-US" sz="3200" dirty="0"/>
              <a:t>informational nonfiction is</a:t>
            </a:r>
            <a:r>
              <a:rPr lang="en-US" sz="3200" dirty="0" smtClean="0"/>
              <a:t>:</a:t>
            </a:r>
          </a:p>
          <a:p>
            <a:pPr lvl="1">
              <a:buFont typeface="Wingdings" panose="05000000000000000000" pitchFamily="2" charset="2"/>
              <a:buChar char="v"/>
            </a:pPr>
            <a:r>
              <a:rPr lang="en-US" sz="2800" dirty="0" smtClean="0">
                <a:solidFill>
                  <a:srgbClr val="FF0000"/>
                </a:solidFill>
              </a:rPr>
              <a:t>Accurate and Authentic</a:t>
            </a:r>
            <a:endParaRPr lang="en-US" sz="2800" dirty="0">
              <a:solidFill>
                <a:srgbClr val="FF0000"/>
              </a:solidFill>
            </a:endParaRPr>
          </a:p>
          <a:p>
            <a:pPr lvl="1">
              <a:buFont typeface="Wingdings" panose="05000000000000000000" pitchFamily="2" charset="2"/>
              <a:buChar char="v"/>
            </a:pPr>
            <a:r>
              <a:rPr lang="en-US" sz="2800" dirty="0" smtClean="0">
                <a:solidFill>
                  <a:srgbClr val="FF0000"/>
                </a:solidFill>
              </a:rPr>
              <a:t>Well Organized</a:t>
            </a:r>
            <a:r>
              <a:rPr lang="en-US" sz="2800" dirty="0" smtClean="0"/>
              <a:t>  </a:t>
            </a:r>
          </a:p>
          <a:p>
            <a:pPr lvl="1">
              <a:buFont typeface="Wingdings" panose="05000000000000000000" pitchFamily="2" charset="2"/>
              <a:buChar char="v"/>
            </a:pPr>
            <a:r>
              <a:rPr lang="en-US" sz="2800" dirty="0" smtClean="0">
                <a:solidFill>
                  <a:srgbClr val="FF0000"/>
                </a:solidFill>
              </a:rPr>
              <a:t>Supported </a:t>
            </a:r>
            <a:r>
              <a:rPr lang="en-US" sz="2800" dirty="0">
                <a:solidFill>
                  <a:srgbClr val="FF0000"/>
                </a:solidFill>
              </a:rPr>
              <a:t>by Clear, Realistic </a:t>
            </a:r>
            <a:r>
              <a:rPr lang="en-US" sz="2800" dirty="0" smtClean="0">
                <a:solidFill>
                  <a:srgbClr val="FF0000"/>
                </a:solidFill>
              </a:rPr>
              <a:t>Illustrations</a:t>
            </a:r>
            <a:endParaRPr lang="en-US" sz="2800" dirty="0"/>
          </a:p>
          <a:p>
            <a:pPr lvl="1">
              <a:buFont typeface="Wingdings" panose="05000000000000000000" pitchFamily="2" charset="2"/>
              <a:buChar char="v"/>
            </a:pPr>
            <a:r>
              <a:rPr lang="en-US" sz="2800" dirty="0">
                <a:solidFill>
                  <a:srgbClr val="FF0000"/>
                </a:solidFill>
              </a:rPr>
              <a:t>Appropriate for the </a:t>
            </a:r>
            <a:r>
              <a:rPr lang="en-US" sz="2800" dirty="0" smtClean="0">
                <a:solidFill>
                  <a:srgbClr val="FF0000"/>
                </a:solidFill>
              </a:rPr>
              <a:t>Audience</a:t>
            </a:r>
            <a:endParaRPr lang="en-US" sz="2800" dirty="0"/>
          </a:p>
          <a:p>
            <a:pPr lvl="1">
              <a:buFont typeface="Wingdings" panose="05000000000000000000" pitchFamily="2" charset="2"/>
              <a:buChar char="v"/>
            </a:pPr>
            <a:r>
              <a:rPr lang="en-US" sz="2800" dirty="0">
                <a:solidFill>
                  <a:srgbClr val="FF0000"/>
                </a:solidFill>
              </a:rPr>
              <a:t>Clear in Content &amp; </a:t>
            </a:r>
            <a:r>
              <a:rPr lang="en-US" sz="2800" dirty="0" smtClean="0">
                <a:solidFill>
                  <a:srgbClr val="FF0000"/>
                </a:solidFill>
              </a:rPr>
              <a:t>Perspective </a:t>
            </a:r>
            <a:endParaRPr lang="en-US" sz="2800" dirty="0">
              <a:solidFill>
                <a:srgbClr val="FF0000"/>
              </a:solidFill>
            </a:endParaRPr>
          </a:p>
          <a:p>
            <a:pPr>
              <a:buFont typeface="Wingdings" panose="05000000000000000000" pitchFamily="2" charset="2"/>
              <a:buChar char="v"/>
            </a:pPr>
            <a:endParaRPr lang="en-US" sz="2800" dirty="0"/>
          </a:p>
          <a:p>
            <a:endParaRPr lang="en-US" dirty="0"/>
          </a:p>
          <a:p>
            <a:endParaRPr lang="en-US" dirty="0"/>
          </a:p>
          <a:p>
            <a:endParaRPr lang="en-US" dirty="0" smtClean="0"/>
          </a:p>
          <a:p>
            <a:endParaRPr lang="en-US" dirty="0"/>
          </a:p>
        </p:txBody>
      </p:sp>
    </p:spTree>
    <p:extLst>
      <p:ext uri="{BB962C8B-B14F-4D97-AF65-F5344CB8AC3E}">
        <p14:creationId xmlns:p14="http://schemas.microsoft.com/office/powerpoint/2010/main" val="14823665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tLang="en-US" dirty="0" smtClean="0"/>
              <a:t>Why Read Informational Text Aloud?</a:t>
            </a:r>
          </a:p>
        </p:txBody>
      </p:sp>
      <p:sp>
        <p:nvSpPr>
          <p:cNvPr id="56323" name="Content Placeholder 2"/>
          <p:cNvSpPr>
            <a:spLocks noGrp="1"/>
          </p:cNvSpPr>
          <p:nvPr>
            <p:ph idx="1"/>
          </p:nvPr>
        </p:nvSpPr>
        <p:spPr>
          <a:xfrm>
            <a:off x="1524000" y="1723869"/>
            <a:ext cx="8686800" cy="4402295"/>
          </a:xfrm>
        </p:spPr>
        <p:txBody>
          <a:bodyPr/>
          <a:lstStyle/>
          <a:p>
            <a:r>
              <a:rPr lang="en-US" altLang="en-US" dirty="0" smtClean="0"/>
              <a:t>Benefits of reading aloud to children</a:t>
            </a:r>
          </a:p>
          <a:p>
            <a:pPr lvl="1"/>
            <a:r>
              <a:rPr lang="en-US" altLang="en-US" sz="2400" dirty="0"/>
              <a:t>Develop content knowledge</a:t>
            </a:r>
          </a:p>
          <a:p>
            <a:pPr lvl="1"/>
            <a:r>
              <a:rPr lang="en-US" altLang="en-US" sz="2400" dirty="0"/>
              <a:t>World knowledge</a:t>
            </a:r>
          </a:p>
          <a:p>
            <a:pPr lvl="1"/>
            <a:r>
              <a:rPr lang="en-US" altLang="en-US" sz="2400" dirty="0"/>
              <a:t>Vocabulary </a:t>
            </a:r>
            <a:r>
              <a:rPr lang="en-US" altLang="en-US" sz="1400" dirty="0"/>
              <a:t>(Duke, 2003)</a:t>
            </a:r>
          </a:p>
          <a:p>
            <a:pPr lvl="1"/>
            <a:endParaRPr lang="en-US" altLang="en-US" dirty="0" smtClean="0"/>
          </a:p>
          <a:p>
            <a:endParaRPr lang="en-US" altLang="en-US" dirty="0" smtClean="0"/>
          </a:p>
          <a:p>
            <a:endParaRPr lang="en-US" altLang="en-US" dirty="0" smtClean="0"/>
          </a:p>
        </p:txBody>
      </p:sp>
      <p:pic>
        <p:nvPicPr>
          <p:cNvPr id="56324" name="Picture 6" descr="C:\Users\cyeager\Desktop\Photos for OKI\What presidents are made o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1" y="1648842"/>
            <a:ext cx="2005013"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7" descr="C:\Users\cyeager\Desktop\Photos for OKI\Where in the Wil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4876801"/>
            <a:ext cx="2133600"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6" name="Picture 8" descr="C:\Users\cyeager\Desktop\Photos for OKI\Who's looking at You.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1" y="3886200"/>
            <a:ext cx="2606675" cy="26368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6327" name="Picture 10" descr="C:\Users\cyeager\Desktop\Photos for OKI\Why is Blue Dog Blu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3401" y="4305144"/>
            <a:ext cx="2028825" cy="22574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6328" name="Picture 5" descr="C:\Users\cyeager\Desktop\Photos for OKI\Panda Kindergarte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7801" y="2590801"/>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940009" y="735768"/>
            <a:ext cx="8229600" cy="1143000"/>
          </a:xfrm>
        </p:spPr>
        <p:txBody>
          <a:bodyPr/>
          <a:lstStyle/>
          <a:p>
            <a:r>
              <a:rPr lang="en-US" altLang="en-US" dirty="0" smtClean="0"/>
              <a:t>What is informational text? </a:t>
            </a:r>
          </a:p>
        </p:txBody>
      </p:sp>
      <p:sp>
        <p:nvSpPr>
          <p:cNvPr id="16387" name="Content Placeholder 2"/>
          <p:cNvSpPr>
            <a:spLocks noGrp="1"/>
          </p:cNvSpPr>
          <p:nvPr>
            <p:ph idx="1"/>
          </p:nvPr>
        </p:nvSpPr>
        <p:spPr>
          <a:xfrm>
            <a:off x="673309" y="2053652"/>
            <a:ext cx="8763000" cy="6023548"/>
          </a:xfrm>
        </p:spPr>
        <p:txBody>
          <a:bodyPr/>
          <a:lstStyle/>
          <a:p>
            <a:pPr>
              <a:buFont typeface="Wingdings" panose="05000000000000000000" pitchFamily="2" charset="2"/>
              <a:buChar char="v"/>
            </a:pPr>
            <a:r>
              <a:rPr lang="en-US" altLang="en-US" sz="3200" dirty="0"/>
              <a:t>Common features:</a:t>
            </a:r>
          </a:p>
          <a:p>
            <a:pPr lvl="2">
              <a:buFont typeface="Arial" panose="020B0604020202020204" pitchFamily="34" charset="0"/>
              <a:buChar char="•"/>
            </a:pPr>
            <a:endParaRPr lang="en-US" altLang="en-US" sz="2000" i="1" dirty="0"/>
          </a:p>
          <a:p>
            <a:pPr lvl="2">
              <a:buFont typeface="Wingdings" panose="05000000000000000000" pitchFamily="2" charset="2"/>
              <a:buChar char="v"/>
            </a:pPr>
            <a:r>
              <a:rPr lang="en-US" altLang="en-US" sz="2800" dirty="0" smtClean="0"/>
              <a:t>Table of contents, index, glossary</a:t>
            </a:r>
          </a:p>
          <a:p>
            <a:pPr lvl="2">
              <a:buFont typeface="Wingdings" panose="05000000000000000000" pitchFamily="2" charset="2"/>
              <a:buChar char="v"/>
            </a:pPr>
            <a:r>
              <a:rPr lang="en-US" altLang="en-US" sz="2800" dirty="0" smtClean="0"/>
              <a:t>Specialized vocabulary </a:t>
            </a:r>
          </a:p>
          <a:p>
            <a:pPr marL="128016" lvl="1" indent="0">
              <a:buNone/>
            </a:pPr>
            <a:r>
              <a:rPr lang="en-US" altLang="en-US" sz="3200" dirty="0"/>
              <a:t>	</a:t>
            </a:r>
            <a:r>
              <a:rPr lang="en-US" altLang="en-US" sz="3200" dirty="0" smtClean="0"/>
              <a:t>	</a:t>
            </a:r>
            <a:r>
              <a:rPr lang="en-US" altLang="en-US" sz="2800" dirty="0" smtClean="0"/>
              <a:t>(sometimes bolded or in italics)</a:t>
            </a:r>
          </a:p>
          <a:p>
            <a:pPr lvl="2">
              <a:buFont typeface="Wingdings" panose="05000000000000000000" pitchFamily="2" charset="2"/>
              <a:buChar char="v"/>
            </a:pPr>
            <a:r>
              <a:rPr lang="en-US" altLang="en-US" sz="2800" dirty="0" smtClean="0"/>
              <a:t>Different text structures</a:t>
            </a:r>
          </a:p>
          <a:p>
            <a:pPr lvl="1">
              <a:buFont typeface="Arial" panose="020B0604020202020204" pitchFamily="34" charset="0"/>
              <a:buNone/>
            </a:pPr>
            <a:endParaRPr lang="en-US" altLang="en-US" dirty="0" smtClean="0"/>
          </a:p>
          <a:p>
            <a:pPr lvl="1"/>
            <a:endParaRPr lang="en-US" altLang="en-US" dirty="0" smtClean="0"/>
          </a:p>
          <a:p>
            <a:endParaRPr lang="en-US" altLang="en-US"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990600" y="713255"/>
            <a:ext cx="10671748" cy="1143000"/>
          </a:xfrm>
        </p:spPr>
        <p:txBody>
          <a:bodyPr>
            <a:normAutofit fontScale="90000"/>
          </a:bodyPr>
          <a:lstStyle/>
          <a:p>
            <a:r>
              <a:rPr lang="en-US" altLang="en-US" dirty="0" smtClean="0"/>
              <a:t>Selecting and Preparing Good Titles to Read Aloud</a:t>
            </a:r>
          </a:p>
        </p:txBody>
      </p:sp>
      <p:sp>
        <p:nvSpPr>
          <p:cNvPr id="58371" name="Content Placeholder 2"/>
          <p:cNvSpPr>
            <a:spLocks noGrp="1"/>
          </p:cNvSpPr>
          <p:nvPr>
            <p:ph idx="1"/>
          </p:nvPr>
        </p:nvSpPr>
        <p:spPr>
          <a:xfrm>
            <a:off x="1524000" y="2143593"/>
            <a:ext cx="8686800" cy="3982571"/>
          </a:xfrm>
        </p:spPr>
        <p:txBody>
          <a:bodyPr/>
          <a:lstStyle/>
          <a:p>
            <a:r>
              <a:rPr lang="en-US" altLang="en-US" dirty="0" smtClean="0"/>
              <a:t>How to select </a:t>
            </a:r>
            <a:r>
              <a:rPr lang="en-US" altLang="en-US" sz="1200" dirty="0"/>
              <a:t>(Duke, 2003)</a:t>
            </a:r>
          </a:p>
          <a:p>
            <a:pPr lvl="1"/>
            <a:r>
              <a:rPr lang="en-US" altLang="en-US" sz="2400" dirty="0"/>
              <a:t>Select topics they are curious about </a:t>
            </a:r>
            <a:r>
              <a:rPr lang="en-US" altLang="en-US" sz="1200" dirty="0"/>
              <a:t>(</a:t>
            </a:r>
            <a:r>
              <a:rPr lang="en-US" altLang="en-US" sz="1200" dirty="0" err="1"/>
              <a:t>Grawemeyer</a:t>
            </a:r>
            <a:r>
              <a:rPr lang="en-US" altLang="en-US" sz="1200" dirty="0"/>
              <a:t>)</a:t>
            </a:r>
            <a:endParaRPr lang="en-US" altLang="en-US" sz="2400" dirty="0"/>
          </a:p>
          <a:p>
            <a:pPr lvl="1"/>
            <a:r>
              <a:rPr lang="en-US" altLang="en-US" sz="2400" dirty="0"/>
              <a:t>Relevant to lives and experiences </a:t>
            </a:r>
            <a:r>
              <a:rPr lang="en-US" altLang="en-US" sz="1200" dirty="0"/>
              <a:t>(</a:t>
            </a:r>
            <a:r>
              <a:rPr lang="en-US" altLang="en-US" sz="1200" dirty="0" err="1"/>
              <a:t>Pentimonti</a:t>
            </a:r>
            <a:r>
              <a:rPr lang="en-US" altLang="en-US" sz="1200" dirty="0"/>
              <a:t>, 2010, </a:t>
            </a:r>
          </a:p>
          <a:p>
            <a:pPr lvl="1">
              <a:buFont typeface="Arial" panose="020B0604020202020204" pitchFamily="34" charset="0"/>
              <a:buNone/>
            </a:pPr>
            <a:r>
              <a:rPr lang="en-US" altLang="en-US" sz="1200" dirty="0"/>
              <a:t>	</a:t>
            </a:r>
            <a:r>
              <a:rPr lang="en-US" altLang="en-US" sz="1200" dirty="0" err="1"/>
              <a:t>Yopp</a:t>
            </a:r>
            <a:r>
              <a:rPr lang="en-US" altLang="en-US" sz="1200" dirty="0"/>
              <a:t>, et al, 2012, </a:t>
            </a:r>
            <a:r>
              <a:rPr lang="en-US" altLang="en-US" sz="1200" dirty="0" err="1"/>
              <a:t>Grawemeyer</a:t>
            </a:r>
            <a:r>
              <a:rPr lang="en-US" altLang="en-US" sz="1200" dirty="0"/>
              <a:t>)</a:t>
            </a:r>
            <a:endParaRPr lang="en-US" altLang="en-US" sz="2400" dirty="0"/>
          </a:p>
          <a:p>
            <a:pPr lvl="1">
              <a:buFont typeface="Wingdings" panose="05000000000000000000" pitchFamily="2" charset="2"/>
              <a:buChar char="§"/>
            </a:pPr>
            <a:endParaRPr lang="en-US" altLang="en-US" sz="2400" dirty="0"/>
          </a:p>
          <a:p>
            <a:pPr lvl="2"/>
            <a:endParaRPr lang="en-US" altLang="en-US" dirty="0" smtClean="0"/>
          </a:p>
          <a:p>
            <a:pPr>
              <a:buFont typeface="Arial" panose="020B0604020202020204" pitchFamily="34" charset="0"/>
              <a:buNone/>
            </a:pPr>
            <a:endParaRPr lang="en-US" altLang="en-US" dirty="0" smtClean="0"/>
          </a:p>
          <a:p>
            <a:pPr>
              <a:buFont typeface="Arial" panose="020B0604020202020204" pitchFamily="34" charset="0"/>
              <a:buNone/>
            </a:pPr>
            <a:endParaRPr lang="en-US" altLang="en-US" dirty="0" smtClean="0"/>
          </a:p>
        </p:txBody>
      </p:sp>
      <p:pic>
        <p:nvPicPr>
          <p:cNvPr id="58372" name="Picture 4" descr="C:\Users\cyeager\Desktop\Photos for OKI\Snowflak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4419600"/>
            <a:ext cx="247650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5" descr="C:\Users\cyeager\Desktop\Photos for OKI\The Lincoln Memori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3733801"/>
            <a:ext cx="2135188"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Picture 6" descr="C:\Users\cyeager\Desktop\Photos for OKI\Know the parts of a book.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3352801"/>
            <a:ext cx="3468688"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5" name="Picture 2" descr="C:\Users\cyeager\Desktop\Photos for OKI\Dino-dinner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01000" y="1905000"/>
            <a:ext cx="2133600"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1024127" y="585216"/>
            <a:ext cx="10608239" cy="1499616"/>
          </a:xfrm>
        </p:spPr>
        <p:txBody>
          <a:bodyPr/>
          <a:lstStyle/>
          <a:p>
            <a:r>
              <a:rPr lang="en-US" altLang="en-US" dirty="0" smtClean="0"/>
              <a:t>Selecting and Preparing Good Titles to Read Aloud</a:t>
            </a:r>
          </a:p>
        </p:txBody>
      </p:sp>
      <p:sp>
        <p:nvSpPr>
          <p:cNvPr id="60419" name="Content Placeholder 2"/>
          <p:cNvSpPr>
            <a:spLocks noGrp="1"/>
          </p:cNvSpPr>
          <p:nvPr>
            <p:ph idx="1"/>
          </p:nvPr>
        </p:nvSpPr>
        <p:spPr>
          <a:xfrm>
            <a:off x="1524000" y="2278505"/>
            <a:ext cx="8229600" cy="3847659"/>
          </a:xfrm>
        </p:spPr>
        <p:txBody>
          <a:bodyPr/>
          <a:lstStyle/>
          <a:p>
            <a:r>
              <a:rPr lang="en-US" altLang="en-US" sz="3600" dirty="0" smtClean="0"/>
              <a:t>How to Prepare</a:t>
            </a:r>
          </a:p>
          <a:p>
            <a:pPr lvl="1"/>
            <a:r>
              <a:rPr lang="en-US" altLang="en-US" sz="3200" dirty="0" smtClean="0"/>
              <a:t>Practice!</a:t>
            </a:r>
          </a:p>
          <a:p>
            <a:pPr lvl="2"/>
            <a:r>
              <a:rPr lang="en-US" altLang="en-US" sz="2400" dirty="0" smtClean="0"/>
              <a:t>Pronunciation</a:t>
            </a:r>
          </a:p>
          <a:p>
            <a:pPr lvl="3"/>
            <a:r>
              <a:rPr lang="en-US" altLang="en-US" sz="2400" dirty="0" smtClean="0"/>
              <a:t>Know your dinosaurs!</a:t>
            </a:r>
          </a:p>
          <a:p>
            <a:pPr lvl="1"/>
            <a:endParaRPr lang="en-US" altLang="en-US" sz="3200" dirty="0" smtClean="0"/>
          </a:p>
          <a:p>
            <a:pPr lvl="2"/>
            <a:r>
              <a:rPr lang="en-US" altLang="en-US" sz="2400" dirty="0" smtClean="0"/>
              <a:t>Learn rhythm of book</a:t>
            </a:r>
          </a:p>
          <a:p>
            <a:pPr lvl="2"/>
            <a:r>
              <a:rPr lang="en-US" altLang="en-US" sz="2400" dirty="0" smtClean="0"/>
              <a:t>Enthusiasm</a:t>
            </a:r>
          </a:p>
          <a:p>
            <a:pPr lvl="3"/>
            <a:r>
              <a:rPr lang="en-US" altLang="en-US" sz="2400" dirty="0" smtClean="0"/>
              <a:t>If you don’t like it, don’t read it </a:t>
            </a:r>
            <a:r>
              <a:rPr lang="en-US" altLang="en-US" sz="1100" dirty="0"/>
              <a:t>(</a:t>
            </a:r>
            <a:r>
              <a:rPr lang="en-US" altLang="en-US" sz="1100" dirty="0" err="1"/>
              <a:t>Yopp</a:t>
            </a:r>
            <a:r>
              <a:rPr lang="en-US" altLang="en-US" sz="1100" dirty="0"/>
              <a:t>, et, al, 2012, </a:t>
            </a:r>
            <a:r>
              <a:rPr lang="en-US" altLang="en-US" sz="1100" dirty="0" err="1"/>
              <a:t>Grawemeyer</a:t>
            </a:r>
            <a:r>
              <a:rPr lang="en-US" altLang="en-US" sz="1100" dirty="0"/>
              <a:t>)</a:t>
            </a:r>
            <a:r>
              <a:rPr lang="en-US" altLang="en-US" sz="2400" dirty="0" smtClean="0"/>
              <a:t> </a:t>
            </a:r>
            <a:endParaRPr lang="en-US" altLang="en-US" sz="1100" dirty="0"/>
          </a:p>
          <a:p>
            <a:pPr lvl="2"/>
            <a:endParaRPr lang="en-US" altLang="en-US" sz="1200" dirty="0"/>
          </a:p>
        </p:txBody>
      </p:sp>
      <p:pic>
        <p:nvPicPr>
          <p:cNvPr id="60420" name="Picture 3" descr="C:\Users\cyeager\Desktop\Photos for OKI\First Big Book of Dino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1" y="1524000"/>
            <a:ext cx="21431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Picture 2" descr="C:\Users\cyeager\Desktop\Photos for OKI\Dinosaurs and m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2895601"/>
            <a:ext cx="1543050"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952500" y="703263"/>
            <a:ext cx="8229600" cy="1143000"/>
          </a:xfrm>
        </p:spPr>
        <p:txBody>
          <a:bodyPr/>
          <a:lstStyle/>
          <a:p>
            <a:r>
              <a:rPr lang="en-US" altLang="en-US" dirty="0" smtClean="0"/>
              <a:t>Before Reading Aloud</a:t>
            </a:r>
          </a:p>
        </p:txBody>
      </p:sp>
      <p:sp>
        <p:nvSpPr>
          <p:cNvPr id="62467" name="Content Placeholder 2"/>
          <p:cNvSpPr>
            <a:spLocks noGrp="1"/>
          </p:cNvSpPr>
          <p:nvPr>
            <p:ph idx="1"/>
          </p:nvPr>
        </p:nvSpPr>
        <p:spPr>
          <a:xfrm>
            <a:off x="1524000" y="1846263"/>
            <a:ext cx="8686800" cy="4279901"/>
          </a:xfrm>
        </p:spPr>
        <p:txBody>
          <a:bodyPr>
            <a:normAutofit fontScale="92500" lnSpcReduction="10000"/>
          </a:bodyPr>
          <a:lstStyle/>
          <a:p>
            <a:r>
              <a:rPr lang="en-US" altLang="en-US" dirty="0" smtClean="0"/>
              <a:t>Why did you choose book? </a:t>
            </a:r>
            <a:r>
              <a:rPr lang="en-US" altLang="en-US" sz="1400" dirty="0"/>
              <a:t>(Duke, et, al, 2003)</a:t>
            </a:r>
          </a:p>
          <a:p>
            <a:endParaRPr lang="en-US" altLang="en-US" sz="2800" dirty="0"/>
          </a:p>
          <a:p>
            <a:endParaRPr lang="en-US" altLang="en-US" sz="2800" dirty="0"/>
          </a:p>
          <a:p>
            <a:endParaRPr lang="en-US" altLang="en-US" sz="2800" dirty="0"/>
          </a:p>
          <a:p>
            <a:endParaRPr lang="en-US" altLang="en-US" sz="2800" dirty="0"/>
          </a:p>
          <a:p>
            <a:endParaRPr lang="en-US" altLang="en-US" sz="2800" dirty="0"/>
          </a:p>
          <a:p>
            <a:endParaRPr lang="en-US" altLang="en-US" sz="2800" dirty="0"/>
          </a:p>
          <a:p>
            <a:endParaRPr lang="en-US" altLang="en-US" sz="2800" dirty="0"/>
          </a:p>
          <a:p>
            <a:r>
              <a:rPr lang="en-US" altLang="en-US" dirty="0" smtClean="0"/>
              <a:t>What do they know? </a:t>
            </a:r>
            <a:r>
              <a:rPr lang="en-US" altLang="en-US" sz="1200" dirty="0"/>
              <a:t>(</a:t>
            </a:r>
            <a:r>
              <a:rPr lang="en-US" altLang="en-US" sz="1200" dirty="0" err="1"/>
              <a:t>Grawemeyer</a:t>
            </a:r>
            <a:r>
              <a:rPr lang="en-US" altLang="en-US" sz="1200" dirty="0"/>
              <a:t>)</a:t>
            </a:r>
          </a:p>
          <a:p>
            <a:pPr lvl="1">
              <a:buFont typeface="Wingdings" panose="05000000000000000000" pitchFamily="2" charset="2"/>
              <a:buChar char="§"/>
            </a:pPr>
            <a:endParaRPr lang="en-US" altLang="en-US" sz="2400" dirty="0"/>
          </a:p>
          <a:p>
            <a:pPr lvl="2"/>
            <a:endParaRPr lang="en-US" altLang="en-US" dirty="0" smtClean="0"/>
          </a:p>
          <a:p>
            <a:pPr>
              <a:buFont typeface="Arial" panose="020B0604020202020204" pitchFamily="34" charset="0"/>
              <a:buNone/>
            </a:pPr>
            <a:endParaRPr lang="en-US" altLang="en-US" dirty="0" smtClean="0"/>
          </a:p>
          <a:p>
            <a:pPr>
              <a:buFont typeface="Arial" panose="020B0604020202020204" pitchFamily="34" charset="0"/>
              <a:buNone/>
            </a:pPr>
            <a:endParaRPr lang="en-US" altLang="en-US" dirty="0" smtClean="0"/>
          </a:p>
        </p:txBody>
      </p:sp>
      <p:pic>
        <p:nvPicPr>
          <p:cNvPr id="62468" name="Picture 4" descr="C:\Users\cyeager\Desktop\Photos for OKI\Snowflak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1447800"/>
            <a:ext cx="2476500" cy="20383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2469" name="Picture 5" descr="C:\Users\cyeager\Desktop\Photos for OKI\The Lincoln Memori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2514601"/>
            <a:ext cx="2135188"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0" name="Picture 6" descr="C:\Users\cyeager\Desktop\Photos for OKI\Know the parts of a book.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2209801"/>
            <a:ext cx="3468688"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1" name="Picture 7" descr="C:\Users\cyeager\Desktop\Photos for OKI\Hatch!.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77200" y="3886200"/>
            <a:ext cx="2209800" cy="22098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altLang="en-US" dirty="0" smtClean="0"/>
              <a:t>How to Read Aloud</a:t>
            </a:r>
          </a:p>
        </p:txBody>
      </p:sp>
      <p:sp>
        <p:nvSpPr>
          <p:cNvPr id="64515" name="Content Placeholder 2"/>
          <p:cNvSpPr>
            <a:spLocks noGrp="1"/>
          </p:cNvSpPr>
          <p:nvPr>
            <p:ph idx="1"/>
          </p:nvPr>
        </p:nvSpPr>
        <p:spPr>
          <a:xfrm>
            <a:off x="1524000" y="1843790"/>
            <a:ext cx="8229600" cy="4282374"/>
          </a:xfrm>
        </p:spPr>
        <p:txBody>
          <a:bodyPr/>
          <a:lstStyle/>
          <a:p>
            <a:pPr>
              <a:buFont typeface="Arial" panose="020B0604020202020204" pitchFamily="34" charset="0"/>
              <a:buNone/>
            </a:pPr>
            <a:r>
              <a:rPr lang="en-US" altLang="en-US" dirty="0" smtClean="0"/>
              <a:t>As you are reading</a:t>
            </a:r>
            <a:r>
              <a:rPr lang="en-US" altLang="en-US" sz="2800" dirty="0"/>
              <a:t>:</a:t>
            </a:r>
          </a:p>
          <a:p>
            <a:r>
              <a:rPr lang="en-US" altLang="en-US" dirty="0" smtClean="0"/>
              <a:t>Tease or make predictions</a:t>
            </a:r>
          </a:p>
          <a:p>
            <a:pPr lvl="1"/>
            <a:r>
              <a:rPr lang="en-US" altLang="en-US" dirty="0" smtClean="0"/>
              <a:t>Show a picture </a:t>
            </a:r>
          </a:p>
          <a:p>
            <a:pPr lvl="2"/>
            <a:r>
              <a:rPr lang="en-US" altLang="en-US" sz="1600" dirty="0"/>
              <a:t> </a:t>
            </a:r>
            <a:r>
              <a:rPr lang="en-US" altLang="en-US" dirty="0" smtClean="0"/>
              <a:t>What might happen</a:t>
            </a:r>
            <a:r>
              <a:rPr lang="en-US" altLang="en-US" sz="2000" dirty="0"/>
              <a:t>?</a:t>
            </a:r>
          </a:p>
          <a:p>
            <a:endParaRPr lang="en-US" altLang="en-US" sz="2800" dirty="0"/>
          </a:p>
          <a:p>
            <a:r>
              <a:rPr lang="en-US" altLang="en-US" dirty="0" smtClean="0"/>
              <a:t>Encourage participation </a:t>
            </a:r>
          </a:p>
          <a:p>
            <a:pPr>
              <a:buFont typeface="Arial" panose="020B0604020202020204" pitchFamily="34" charset="0"/>
              <a:buNone/>
            </a:pPr>
            <a:r>
              <a:rPr lang="en-US" altLang="en-US" sz="1200" dirty="0"/>
              <a:t>	(</a:t>
            </a:r>
            <a:r>
              <a:rPr lang="en-US" altLang="en-US" sz="1200" dirty="0" err="1"/>
              <a:t>Yopp</a:t>
            </a:r>
            <a:r>
              <a:rPr lang="en-US" altLang="en-US" sz="1200" dirty="0"/>
              <a:t>, et, al, 2012)</a:t>
            </a:r>
            <a:endParaRPr lang="en-US" altLang="en-US" dirty="0" smtClean="0"/>
          </a:p>
          <a:p>
            <a:endParaRPr lang="en-US" altLang="en-US" sz="2800" dirty="0"/>
          </a:p>
          <a:p>
            <a:endParaRPr lang="en-US" altLang="en-US" sz="2800" dirty="0"/>
          </a:p>
          <a:p>
            <a:pPr>
              <a:buFont typeface="Arial" panose="020B0604020202020204" pitchFamily="34" charset="0"/>
              <a:buNone/>
            </a:pPr>
            <a:endParaRPr lang="en-US" altLang="en-US" dirty="0" smtClean="0"/>
          </a:p>
        </p:txBody>
      </p:sp>
      <p:pic>
        <p:nvPicPr>
          <p:cNvPr id="64516" name="Picture 4" descr="C:\Users\cyeager\Desktop\Photos for OKI\Red Eyed Tree Fro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2638" y="1524000"/>
            <a:ext cx="2239962"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7" name="Picture 5" descr="C:\Users\cyeager\Desktop\Photos for OKI\Spot the difference Flowers.jpg"/>
          <p:cNvPicPr>
            <a:picLocks noChangeAspect="1" noChangeArrowheads="1"/>
          </p:cNvPicPr>
          <p:nvPr/>
        </p:nvPicPr>
        <p:blipFill>
          <a:blip r:embed="rId4">
            <a:extLst>
              <a:ext uri="{28A0092B-C50C-407E-A947-70E740481C1C}">
                <a14:useLocalDpi xmlns:a14="http://schemas.microsoft.com/office/drawing/2010/main" val="0"/>
              </a:ext>
            </a:extLst>
          </a:blip>
          <a:srcRect b="19124"/>
          <a:stretch>
            <a:fillRect/>
          </a:stretch>
        </p:blipFill>
        <p:spPr bwMode="auto">
          <a:xfrm>
            <a:off x="6248401" y="3886200"/>
            <a:ext cx="19272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8" name="Picture 7" descr="C:\Users\cyeager\Desktop\Photos for OKI\Tail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0600" y="3886201"/>
            <a:ext cx="1828800" cy="161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ltLang="en-US" dirty="0" smtClean="0"/>
              <a:t>How to Read Aloud</a:t>
            </a:r>
          </a:p>
        </p:txBody>
      </p:sp>
      <p:sp>
        <p:nvSpPr>
          <p:cNvPr id="66563" name="Content Placeholder 2"/>
          <p:cNvSpPr>
            <a:spLocks noGrp="1"/>
          </p:cNvSpPr>
          <p:nvPr>
            <p:ph idx="1"/>
          </p:nvPr>
        </p:nvSpPr>
        <p:spPr>
          <a:xfrm>
            <a:off x="1524000" y="1828801"/>
            <a:ext cx="8686800" cy="4297363"/>
          </a:xfrm>
        </p:spPr>
        <p:txBody>
          <a:bodyPr>
            <a:normAutofit lnSpcReduction="10000"/>
          </a:bodyPr>
          <a:lstStyle/>
          <a:p>
            <a:r>
              <a:rPr lang="en-US" altLang="en-US" dirty="0" smtClean="0"/>
              <a:t>As you are reading (</a:t>
            </a:r>
            <a:r>
              <a:rPr lang="en-US" altLang="en-US" dirty="0" err="1" smtClean="0"/>
              <a:t>cont</a:t>
            </a:r>
            <a:r>
              <a:rPr lang="en-US" altLang="en-US" dirty="0" smtClean="0"/>
              <a:t>)</a:t>
            </a:r>
          </a:p>
          <a:p>
            <a:pPr lvl="1">
              <a:buFont typeface="Arial" panose="020B0604020202020204" pitchFamily="34" charset="0"/>
              <a:buChar char="•"/>
            </a:pPr>
            <a:r>
              <a:rPr lang="en-US" altLang="en-US" sz="2400" dirty="0"/>
              <a:t>Highlight new words</a:t>
            </a:r>
          </a:p>
          <a:p>
            <a:pPr lvl="1">
              <a:buFont typeface="Arial" panose="020B0604020202020204" pitchFamily="34" charset="0"/>
              <a:buChar char="•"/>
            </a:pPr>
            <a:r>
              <a:rPr lang="en-US" altLang="en-US" sz="2400" dirty="0"/>
              <a:t>Share graphs, </a:t>
            </a:r>
            <a:r>
              <a:rPr lang="en-US" altLang="en-US" sz="2400" dirty="0" err="1"/>
              <a:t>etc</a:t>
            </a:r>
            <a:endParaRPr lang="en-US" altLang="en-US" sz="2400" dirty="0"/>
          </a:p>
          <a:p>
            <a:endParaRPr lang="en-US" altLang="en-US" sz="2800" dirty="0"/>
          </a:p>
          <a:p>
            <a:pPr lvl="1">
              <a:buFont typeface="Arial" panose="020B0604020202020204" pitchFamily="34" charset="0"/>
              <a:buChar char="•"/>
            </a:pPr>
            <a:r>
              <a:rPr lang="en-US" altLang="en-US" sz="2400" dirty="0"/>
              <a:t>Paraphrase if needed</a:t>
            </a:r>
            <a:endParaRPr lang="en-US" altLang="en-US" sz="800" dirty="0"/>
          </a:p>
          <a:p>
            <a:endParaRPr lang="en-US" altLang="en-US" sz="1200" dirty="0"/>
          </a:p>
          <a:p>
            <a:pPr lvl="1">
              <a:buFont typeface="Arial" panose="020B0604020202020204" pitchFamily="34" charset="0"/>
              <a:buChar char="•"/>
            </a:pPr>
            <a:r>
              <a:rPr lang="en-US" altLang="en-US" sz="2400" dirty="0"/>
              <a:t>Re-read an important passage </a:t>
            </a:r>
            <a:r>
              <a:rPr lang="en-US" altLang="en-US" sz="1200" dirty="0"/>
              <a:t>(</a:t>
            </a:r>
            <a:r>
              <a:rPr lang="en-US" altLang="en-US" sz="1200" dirty="0" err="1"/>
              <a:t>Yopp</a:t>
            </a:r>
            <a:r>
              <a:rPr lang="en-US" altLang="en-US" sz="1200" dirty="0"/>
              <a:t>, et, al, 2012, </a:t>
            </a:r>
            <a:r>
              <a:rPr lang="en-US" altLang="en-US" sz="1200" dirty="0" err="1"/>
              <a:t>Grawemeyer</a:t>
            </a:r>
            <a:r>
              <a:rPr lang="en-US" altLang="en-US" sz="1200" dirty="0"/>
              <a:t>)</a:t>
            </a:r>
          </a:p>
          <a:p>
            <a:endParaRPr lang="en-US" altLang="en-US" sz="2800" dirty="0"/>
          </a:p>
          <a:p>
            <a:endParaRPr lang="en-US" altLang="en-US" sz="2800" dirty="0"/>
          </a:p>
          <a:p>
            <a:pPr lvl="1">
              <a:buFont typeface="Arial" panose="020B0604020202020204" pitchFamily="34" charset="0"/>
              <a:buChar char="•"/>
            </a:pPr>
            <a:r>
              <a:rPr lang="en-US" altLang="en-US" sz="2400" dirty="0"/>
              <a:t>Use ice breakers </a:t>
            </a:r>
            <a:r>
              <a:rPr lang="en-US" altLang="en-US" sz="1200" dirty="0"/>
              <a:t>(Johnson, 2013)</a:t>
            </a:r>
          </a:p>
        </p:txBody>
      </p:sp>
      <p:pic>
        <p:nvPicPr>
          <p:cNvPr id="66564" name="Picture 4" descr="C:\Users\cyeager\Desktop\Photos for OKI\Spotty Stripy Swirl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7800" y="1676400"/>
            <a:ext cx="1905000" cy="1905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6566" name="Picture 6" descr="C:\Users\cyeager\Desktop\Photos for OKI\Weird but Tru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7800" y="4672585"/>
            <a:ext cx="1905000" cy="1905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altLang="en-US" dirty="0" smtClean="0"/>
              <a:t>After Reading Aloud</a:t>
            </a:r>
          </a:p>
        </p:txBody>
      </p:sp>
      <p:sp>
        <p:nvSpPr>
          <p:cNvPr id="68611" name="Content Placeholder 2"/>
          <p:cNvSpPr>
            <a:spLocks noGrp="1"/>
          </p:cNvSpPr>
          <p:nvPr>
            <p:ph idx="1"/>
          </p:nvPr>
        </p:nvSpPr>
        <p:spPr>
          <a:xfrm>
            <a:off x="1524000" y="1783830"/>
            <a:ext cx="8686800" cy="4342334"/>
          </a:xfrm>
        </p:spPr>
        <p:txBody>
          <a:bodyPr/>
          <a:lstStyle/>
          <a:p>
            <a:r>
              <a:rPr lang="en-US" altLang="en-US" dirty="0" smtClean="0"/>
              <a:t>What new thing did you learn?</a:t>
            </a:r>
          </a:p>
          <a:p>
            <a:r>
              <a:rPr lang="en-US" altLang="en-US" dirty="0" smtClean="0"/>
              <a:t>Show other books on topic </a:t>
            </a:r>
            <a:r>
              <a:rPr lang="en-US" altLang="en-US" sz="1200" dirty="0"/>
              <a:t>(</a:t>
            </a:r>
            <a:r>
              <a:rPr lang="en-US" altLang="en-US" sz="1200" dirty="0" err="1"/>
              <a:t>Grawemeyer</a:t>
            </a:r>
            <a:r>
              <a:rPr lang="en-US" altLang="en-US" sz="1200" dirty="0"/>
              <a:t>)</a:t>
            </a:r>
            <a:endParaRPr lang="en-US" altLang="en-US" dirty="0" smtClean="0"/>
          </a:p>
          <a:p>
            <a:endParaRPr lang="en-US" altLang="en-US" dirty="0" smtClean="0"/>
          </a:p>
        </p:txBody>
      </p:sp>
      <p:pic>
        <p:nvPicPr>
          <p:cNvPr id="68612" name="Picture 5" descr="C:\Users\cyeager\Desktop\Photos for OKI\First Facts Dinosau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819400"/>
            <a:ext cx="1905000" cy="19304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8613" name="Picture 7" descr="C:\Users\cyeager\Desktop\Photos for OKI\Snowflake Bentle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2743201"/>
            <a:ext cx="19050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4" name="Picture 9" descr="C:\Users\cyeager\Desktop\Photos for OKI\Abe Lincoln crosses a creek.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2819401"/>
            <a:ext cx="2133600" cy="17811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8615" name="Picture 4" descr="C:\Users\cyeager\Desktop\Photos for OKI\What presidents are made of.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4267201"/>
            <a:ext cx="1752600"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6" name="Picture 6" descr="C:\Users\cyeager\Desktop\Photos for OKI\Nat Geo Weather.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86800" y="4191000"/>
            <a:ext cx="1549400"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7" name="Picture 15" descr="C:\Users\cyeager\Desktop\Photos for OKI\Amazing-Giant-Dinosaur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7400" y="4495801"/>
            <a:ext cx="1866900" cy="19859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altLang="en-US" dirty="0" smtClean="0"/>
              <a:t>Other Uses</a:t>
            </a:r>
          </a:p>
        </p:txBody>
      </p:sp>
      <p:sp>
        <p:nvSpPr>
          <p:cNvPr id="70659" name="Content Placeholder 2"/>
          <p:cNvSpPr>
            <a:spLocks noGrp="1"/>
          </p:cNvSpPr>
          <p:nvPr>
            <p:ph idx="1"/>
          </p:nvPr>
        </p:nvSpPr>
        <p:spPr>
          <a:xfrm>
            <a:off x="1524000" y="1752241"/>
            <a:ext cx="8686800" cy="4373923"/>
          </a:xfrm>
        </p:spPr>
        <p:txBody>
          <a:bodyPr/>
          <a:lstStyle/>
          <a:p>
            <a:r>
              <a:rPr lang="en-US" altLang="en-US" dirty="0" smtClean="0"/>
              <a:t>Pair with narrative text </a:t>
            </a:r>
            <a:r>
              <a:rPr lang="en-US" altLang="en-US" sz="1200" dirty="0"/>
              <a:t>(</a:t>
            </a:r>
            <a:r>
              <a:rPr lang="en-US" altLang="en-US" sz="1200" dirty="0" err="1"/>
              <a:t>Grawemeyer</a:t>
            </a:r>
            <a:r>
              <a:rPr lang="en-US" altLang="en-US" sz="1200" dirty="0"/>
              <a:t>)</a:t>
            </a:r>
          </a:p>
        </p:txBody>
      </p:sp>
      <p:pic>
        <p:nvPicPr>
          <p:cNvPr id="70660" name="Picture 7" descr="C:\Users\cyeager\Desktop\Photos for OKI\Hopamele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362200"/>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1" name="Picture 10" descr="C:\Users\cyeager\Desktop\Photos for OKI\Chamele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9462">
            <a:off x="3951289" y="4440238"/>
            <a:ext cx="2333625"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2" name="Picture 4" descr="C:\Users\cyeager\Desktop\Photos for OKI\Goldilocks and the three dinosaur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462079">
            <a:off x="6551613" y="1873251"/>
            <a:ext cx="1966912" cy="23907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0663" name="Picture 6" descr="C:\Users\cyeager\Desktop\Photos for OKI\Amazing-Giant-Dinosaur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13181">
            <a:off x="8081964" y="3727451"/>
            <a:ext cx="2128837" cy="22637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0664" name="Picture 8" descr="C:\Users\cyeager\Desktop\Photos for OKI\Red Eyed Tree Frog.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719324">
            <a:off x="1851025" y="4479925"/>
            <a:ext cx="225425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954374" y="690562"/>
            <a:ext cx="9144000" cy="1143000"/>
          </a:xfrm>
        </p:spPr>
        <p:txBody>
          <a:bodyPr>
            <a:normAutofit/>
          </a:bodyPr>
          <a:lstStyle/>
          <a:p>
            <a:r>
              <a:rPr lang="en-US" altLang="en-US" dirty="0" smtClean="0"/>
              <a:t>Authentic Literacy: Setting the Stage</a:t>
            </a:r>
          </a:p>
        </p:txBody>
      </p:sp>
      <p:sp>
        <p:nvSpPr>
          <p:cNvPr id="74755" name="Content Placeholder 2"/>
          <p:cNvSpPr>
            <a:spLocks noGrp="1"/>
          </p:cNvSpPr>
          <p:nvPr>
            <p:ph idx="1"/>
          </p:nvPr>
        </p:nvSpPr>
        <p:spPr>
          <a:xfrm>
            <a:off x="1752600" y="2023672"/>
            <a:ext cx="8686800" cy="4605728"/>
          </a:xfrm>
        </p:spPr>
        <p:txBody>
          <a:bodyPr/>
          <a:lstStyle/>
          <a:p>
            <a:pPr>
              <a:buFont typeface="Arial" panose="020B0604020202020204" pitchFamily="34" charset="0"/>
              <a:buNone/>
            </a:pPr>
            <a:r>
              <a:rPr lang="en-US" altLang="en-US" b="1" dirty="0" smtClean="0"/>
              <a:t>Demonstrations, Investigations, Discovery Centers </a:t>
            </a:r>
          </a:p>
          <a:p>
            <a:r>
              <a:rPr lang="en-US" altLang="en-US" dirty="0" smtClean="0"/>
              <a:t>Provide experiences that spark interest and questions about a topic. </a:t>
            </a:r>
          </a:p>
          <a:p>
            <a:pPr>
              <a:buFont typeface="Arial" panose="020B0604020202020204" pitchFamily="34" charset="0"/>
              <a:buNone/>
            </a:pPr>
            <a:endParaRPr lang="en-US" altLang="en-US" dirty="0" smtClean="0"/>
          </a:p>
        </p:txBody>
      </p:sp>
      <p:pic>
        <p:nvPicPr>
          <p:cNvPr id="74756" name="Picture 3" descr="worm farm science center 0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838" y="3208867"/>
            <a:ext cx="3590925" cy="312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4757" name="Picture 4" descr="worm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52838" y="4805362"/>
            <a:ext cx="1847850" cy="1824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4758" name="Picture 5" descr="Korea-Andong-Bird_nest-.jpg"/>
          <p:cNvPicPr>
            <a:picLocks noChangeAspect="1"/>
          </p:cNvPicPr>
          <p:nvPr/>
        </p:nvPicPr>
        <p:blipFill>
          <a:blip r:embed="rId5">
            <a:extLst>
              <a:ext uri="{28A0092B-C50C-407E-A947-70E740481C1C}">
                <a14:useLocalDpi xmlns:a14="http://schemas.microsoft.com/office/drawing/2010/main" val="0"/>
              </a:ext>
            </a:extLst>
          </a:blip>
          <a:srcRect l="33887" t="32430" r="35352" b="10469"/>
          <a:stretch>
            <a:fillRect/>
          </a:stretch>
        </p:blipFill>
        <p:spPr bwMode="auto">
          <a:xfrm>
            <a:off x="6553200" y="3172228"/>
            <a:ext cx="2209800" cy="2735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4759" name="Picture 6" descr="pebble songbirds.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327495" y="4684712"/>
            <a:ext cx="1676400" cy="19446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informational text?</a:t>
            </a:r>
            <a:endParaRPr lang="en-US" dirty="0"/>
          </a:p>
        </p:txBody>
      </p:sp>
      <p:sp>
        <p:nvSpPr>
          <p:cNvPr id="3" name="Content Placeholder 2"/>
          <p:cNvSpPr>
            <a:spLocks noGrp="1"/>
          </p:cNvSpPr>
          <p:nvPr>
            <p:ph idx="1"/>
          </p:nvPr>
        </p:nvSpPr>
        <p:spPr/>
        <p:txBody>
          <a:bodyPr>
            <a:normAutofit/>
          </a:bodyPr>
          <a:lstStyle/>
          <a:p>
            <a:pPr lvl="2">
              <a:buFont typeface="Wingdings" panose="05000000000000000000" pitchFamily="2" charset="2"/>
              <a:buChar char="v"/>
            </a:pPr>
            <a:r>
              <a:rPr lang="en-US" altLang="en-US" sz="3600" dirty="0" smtClean="0"/>
              <a:t>Different Text Structures</a:t>
            </a:r>
          </a:p>
          <a:p>
            <a:pPr marL="310896" lvl="2" indent="0">
              <a:buNone/>
            </a:pPr>
            <a:endParaRPr lang="en-US" altLang="en-US" dirty="0"/>
          </a:p>
          <a:p>
            <a:pPr lvl="6">
              <a:buFont typeface="Arial" panose="020B0604020202020204" pitchFamily="34" charset="0"/>
              <a:buChar char="•"/>
            </a:pPr>
            <a:r>
              <a:rPr lang="en-US" altLang="en-US" sz="3200" dirty="0"/>
              <a:t>Description</a:t>
            </a:r>
          </a:p>
          <a:p>
            <a:pPr lvl="6">
              <a:buFont typeface="Arial" panose="020B0604020202020204" pitchFamily="34" charset="0"/>
              <a:buChar char="•"/>
            </a:pPr>
            <a:r>
              <a:rPr lang="en-US" altLang="en-US" sz="3200" dirty="0"/>
              <a:t>Cause/effect</a:t>
            </a:r>
          </a:p>
          <a:p>
            <a:pPr lvl="6">
              <a:buFont typeface="Arial" panose="020B0604020202020204" pitchFamily="34" charset="0"/>
              <a:buChar char="•"/>
            </a:pPr>
            <a:r>
              <a:rPr lang="en-US" altLang="en-US" sz="3200" dirty="0"/>
              <a:t>Sequence</a:t>
            </a:r>
          </a:p>
          <a:p>
            <a:pPr lvl="6">
              <a:buFont typeface="Arial" panose="020B0604020202020204" pitchFamily="34" charset="0"/>
              <a:buChar char="•"/>
            </a:pPr>
            <a:r>
              <a:rPr lang="en-US" altLang="en-US" sz="3200" dirty="0"/>
              <a:t>Problem/solution</a:t>
            </a:r>
          </a:p>
          <a:p>
            <a:pPr lvl="6">
              <a:buFont typeface="Arial" panose="020B0604020202020204" pitchFamily="34" charset="0"/>
              <a:buChar char="•"/>
            </a:pPr>
            <a:r>
              <a:rPr lang="en-US" altLang="en-US" sz="3200" dirty="0"/>
              <a:t>Compare/contrast</a:t>
            </a:r>
          </a:p>
          <a:p>
            <a:pPr marL="310896" lvl="2" indent="0">
              <a:buNone/>
            </a:pPr>
            <a:endParaRPr lang="en-US" altLang="en-US" sz="3600" dirty="0" smtClean="0"/>
          </a:p>
          <a:p>
            <a:pPr lvl="4">
              <a:buFont typeface="Arial" panose="020B0604020202020204" pitchFamily="34" charset="0"/>
              <a:buChar char="•"/>
            </a:pPr>
            <a:endParaRPr lang="en-US" altLang="en-US" sz="2400" dirty="0"/>
          </a:p>
          <a:p>
            <a:pPr lvl="4">
              <a:buFont typeface="Arial" panose="020B0604020202020204" pitchFamily="34" charset="0"/>
              <a:buChar char="•"/>
            </a:pPr>
            <a:endParaRPr lang="en-US" sz="2400" i="1" dirty="0"/>
          </a:p>
          <a:p>
            <a:pPr lvl="4">
              <a:buFont typeface="Arial" panose="020B0604020202020204" pitchFamily="34" charset="0"/>
              <a:buChar char="•"/>
            </a:pPr>
            <a:endParaRPr lang="en-US" sz="2400" dirty="0"/>
          </a:p>
        </p:txBody>
      </p:sp>
    </p:spTree>
    <p:extLst>
      <p:ext uri="{BB962C8B-B14F-4D97-AF65-F5344CB8AC3E}">
        <p14:creationId xmlns:p14="http://schemas.microsoft.com/office/powerpoint/2010/main" val="169507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informational text?</a:t>
            </a:r>
            <a:endParaRPr lang="en-US" dirty="0"/>
          </a:p>
        </p:txBody>
      </p:sp>
      <p:sp>
        <p:nvSpPr>
          <p:cNvPr id="3" name="Content Placeholder 2"/>
          <p:cNvSpPr>
            <a:spLocks noGrp="1"/>
          </p:cNvSpPr>
          <p:nvPr>
            <p:ph idx="1"/>
          </p:nvPr>
        </p:nvSpPr>
        <p:spPr/>
        <p:txBody>
          <a:bodyPr>
            <a:normAutofit/>
          </a:bodyPr>
          <a:lstStyle/>
          <a:p>
            <a:pPr lvl="2">
              <a:buFont typeface="Wingdings" panose="05000000000000000000" pitchFamily="2" charset="2"/>
              <a:buChar char="v"/>
            </a:pPr>
            <a:r>
              <a:rPr lang="en-US" altLang="en-US" sz="4000" dirty="0" smtClean="0"/>
              <a:t>Generalized </a:t>
            </a:r>
            <a:r>
              <a:rPr lang="en-US" altLang="en-US" sz="4000" dirty="0"/>
              <a:t>nouns and timeless </a:t>
            </a:r>
            <a:r>
              <a:rPr lang="en-US" altLang="en-US" sz="4000" dirty="0" smtClean="0"/>
              <a:t>verbs</a:t>
            </a:r>
          </a:p>
          <a:p>
            <a:pPr lvl="4">
              <a:buFont typeface="Arial" panose="020B0604020202020204" pitchFamily="34" charset="0"/>
              <a:buChar char="•"/>
            </a:pPr>
            <a:r>
              <a:rPr lang="en-US" altLang="en-US" sz="2800" i="1" dirty="0" smtClean="0"/>
              <a:t>Fish live in water </a:t>
            </a:r>
            <a:r>
              <a:rPr lang="en-US" altLang="en-US" sz="2800" dirty="0" smtClean="0"/>
              <a:t>vs.  </a:t>
            </a:r>
            <a:r>
              <a:rPr lang="en-US" altLang="en-US" sz="2800" i="1" dirty="0" smtClean="0"/>
              <a:t>That fish…</a:t>
            </a:r>
          </a:p>
          <a:p>
            <a:pPr lvl="4">
              <a:buFont typeface="Arial" panose="020B0604020202020204" pitchFamily="34" charset="0"/>
              <a:buChar char="•"/>
            </a:pPr>
            <a:r>
              <a:rPr lang="en-US" altLang="en-US" sz="2800" i="1" dirty="0" smtClean="0"/>
              <a:t>Elephants are equally at home in thick forests or dry grassland.</a:t>
            </a:r>
          </a:p>
          <a:p>
            <a:pPr lvl="4">
              <a:buFont typeface="Arial" panose="020B0604020202020204" pitchFamily="34" charset="0"/>
              <a:buChar char="•"/>
            </a:pPr>
            <a:endParaRPr lang="en-US" altLang="en-US" sz="2800" i="1" dirty="0" smtClean="0"/>
          </a:p>
          <a:p>
            <a:pPr lvl="2">
              <a:buFont typeface="Wingdings" panose="05000000000000000000" pitchFamily="2" charset="2"/>
              <a:buChar char="v"/>
            </a:pPr>
            <a:r>
              <a:rPr lang="en-US" altLang="en-US" sz="3600" dirty="0"/>
              <a:t>Realistic illustrations or </a:t>
            </a:r>
            <a:r>
              <a:rPr lang="en-US" altLang="en-US" sz="3600" dirty="0" smtClean="0"/>
              <a:t>photos</a:t>
            </a:r>
          </a:p>
          <a:p>
            <a:pPr lvl="4">
              <a:buFont typeface="Arial" panose="020B0604020202020204" pitchFamily="34" charset="0"/>
              <a:buChar char="•"/>
            </a:pPr>
            <a:endParaRPr lang="en-US" altLang="en-US" sz="2400" dirty="0"/>
          </a:p>
          <a:p>
            <a:pPr lvl="4">
              <a:buFont typeface="Arial" panose="020B0604020202020204" pitchFamily="34" charset="0"/>
              <a:buChar char="•"/>
            </a:pPr>
            <a:endParaRPr lang="en-US" sz="2400" i="1" dirty="0"/>
          </a:p>
          <a:p>
            <a:pPr lvl="4">
              <a:buFont typeface="Arial" panose="020B0604020202020204" pitchFamily="34" charset="0"/>
              <a:buChar char="•"/>
            </a:pPr>
            <a:endParaRPr lang="en-US"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9486" y="4209472"/>
            <a:ext cx="2042179" cy="2489929"/>
          </a:xfrm>
          <a:prstGeom prst="rect">
            <a:avLst/>
          </a:prstGeom>
        </p:spPr>
      </p:pic>
    </p:spTree>
    <p:extLst>
      <p:ext uri="{BB962C8B-B14F-4D97-AF65-F5344CB8AC3E}">
        <p14:creationId xmlns:p14="http://schemas.microsoft.com/office/powerpoint/2010/main" val="3956999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informational text?</a:t>
            </a:r>
            <a:endParaRPr lang="en-US" dirty="0"/>
          </a:p>
        </p:txBody>
      </p:sp>
      <p:sp>
        <p:nvSpPr>
          <p:cNvPr id="3" name="Content Placeholder 2"/>
          <p:cNvSpPr>
            <a:spLocks noGrp="1"/>
          </p:cNvSpPr>
          <p:nvPr>
            <p:ph idx="1"/>
          </p:nvPr>
        </p:nvSpPr>
        <p:spPr/>
        <p:txBody>
          <a:bodyPr>
            <a:normAutofit/>
          </a:bodyPr>
          <a:lstStyle/>
          <a:p>
            <a:pPr lvl="2">
              <a:buFont typeface="Wingdings" panose="05000000000000000000" pitchFamily="2" charset="2"/>
              <a:buChar char="v"/>
            </a:pPr>
            <a:r>
              <a:rPr lang="en-US" altLang="en-US" sz="3600" dirty="0"/>
              <a:t>Labels and captions</a:t>
            </a:r>
          </a:p>
          <a:p>
            <a:pPr lvl="2">
              <a:buFont typeface="Wingdings" panose="05000000000000000000" pitchFamily="2" charset="2"/>
              <a:buChar char="v"/>
            </a:pPr>
            <a:endParaRPr lang="en-US" altLang="en-US" sz="3600" dirty="0" smtClean="0"/>
          </a:p>
          <a:p>
            <a:pPr lvl="4">
              <a:buFont typeface="Arial" panose="020B0604020202020204" pitchFamily="34" charset="0"/>
              <a:buChar char="•"/>
            </a:pPr>
            <a:endParaRPr lang="en-US" altLang="en-US" sz="2400" dirty="0"/>
          </a:p>
          <a:p>
            <a:pPr lvl="4">
              <a:buFont typeface="Arial" panose="020B0604020202020204" pitchFamily="34" charset="0"/>
              <a:buChar char="•"/>
            </a:pPr>
            <a:endParaRPr lang="en-US" sz="2400" i="1" dirty="0"/>
          </a:p>
          <a:p>
            <a:pPr lvl="4">
              <a:buFont typeface="Arial" panose="020B0604020202020204" pitchFamily="34" charset="0"/>
              <a:buChar char="•"/>
            </a:pPr>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8311" y="2981777"/>
            <a:ext cx="6642355" cy="3528751"/>
          </a:xfrm>
          <a:prstGeom prst="rect">
            <a:avLst/>
          </a:prstGeom>
        </p:spPr>
      </p:pic>
    </p:spTree>
    <p:extLst>
      <p:ext uri="{BB962C8B-B14F-4D97-AF65-F5344CB8AC3E}">
        <p14:creationId xmlns:p14="http://schemas.microsoft.com/office/powerpoint/2010/main" val="1199915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informational text?</a:t>
            </a:r>
            <a:endParaRPr lang="en-US" dirty="0"/>
          </a:p>
        </p:txBody>
      </p:sp>
      <p:sp>
        <p:nvSpPr>
          <p:cNvPr id="3" name="Content Placeholder 2"/>
          <p:cNvSpPr>
            <a:spLocks noGrp="1"/>
          </p:cNvSpPr>
          <p:nvPr>
            <p:ph idx="1"/>
          </p:nvPr>
        </p:nvSpPr>
        <p:spPr/>
        <p:txBody>
          <a:bodyPr>
            <a:normAutofit/>
          </a:bodyPr>
          <a:lstStyle/>
          <a:p>
            <a:pPr lvl="2">
              <a:buFont typeface="Wingdings" panose="05000000000000000000" pitchFamily="2" charset="2"/>
              <a:buChar char="v"/>
            </a:pPr>
            <a:r>
              <a:rPr lang="en-US" altLang="en-US" sz="3600" dirty="0" smtClean="0"/>
              <a:t>Topic/Theme Based</a:t>
            </a:r>
            <a:endParaRPr lang="en-US" altLang="en-US" sz="3600" dirty="0"/>
          </a:p>
          <a:p>
            <a:pPr lvl="2">
              <a:buFont typeface="Wingdings" panose="05000000000000000000" pitchFamily="2" charset="2"/>
              <a:buChar char="v"/>
            </a:pPr>
            <a:endParaRPr lang="en-US" altLang="en-US" sz="3600" dirty="0" smtClean="0"/>
          </a:p>
          <a:p>
            <a:pPr lvl="4">
              <a:buFont typeface="Arial" panose="020B0604020202020204" pitchFamily="34" charset="0"/>
              <a:buChar char="•"/>
            </a:pPr>
            <a:endParaRPr lang="en-US" altLang="en-US" sz="2400" dirty="0"/>
          </a:p>
          <a:p>
            <a:pPr lvl="4">
              <a:buFont typeface="Arial" panose="020B0604020202020204" pitchFamily="34" charset="0"/>
              <a:buChar char="•"/>
            </a:pPr>
            <a:endParaRPr lang="en-US" sz="2400" i="1" dirty="0"/>
          </a:p>
          <a:p>
            <a:pPr lvl="4">
              <a:buFont typeface="Arial" panose="020B0604020202020204" pitchFamily="34" charset="0"/>
              <a:buChar char="•"/>
            </a:pPr>
            <a:endParaRPr lang="en-US" sz="2400" dirty="0"/>
          </a:p>
        </p:txBody>
      </p:sp>
      <p:pic>
        <p:nvPicPr>
          <p:cNvPr id="5"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928676" y="3541474"/>
            <a:ext cx="4023665" cy="257865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637732" y="2319867"/>
            <a:ext cx="2019693" cy="26662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443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dirty="0" smtClean="0"/>
              <a:t>What is informational text? </a:t>
            </a:r>
          </a:p>
        </p:txBody>
      </p:sp>
      <p:sp>
        <p:nvSpPr>
          <p:cNvPr id="18435" name="Content Placeholder 2"/>
          <p:cNvSpPr>
            <a:spLocks noGrp="1"/>
          </p:cNvSpPr>
          <p:nvPr>
            <p:ph idx="1"/>
          </p:nvPr>
        </p:nvSpPr>
        <p:spPr>
          <a:xfrm>
            <a:off x="1319134" y="1828800"/>
            <a:ext cx="9120266" cy="4572000"/>
          </a:xfrm>
        </p:spPr>
        <p:txBody>
          <a:bodyPr>
            <a:normAutofit/>
          </a:bodyPr>
          <a:lstStyle/>
          <a:p>
            <a:endParaRPr lang="en-US" altLang="en-US" sz="3200" dirty="0" smtClean="0"/>
          </a:p>
          <a:p>
            <a:r>
              <a:rPr lang="en-US" altLang="en-US" sz="3200" dirty="0" smtClean="0"/>
              <a:t>Books do not have to include all features in order to be considered informational.</a:t>
            </a:r>
          </a:p>
          <a:p>
            <a:pPr>
              <a:buFont typeface="Arial" panose="020B0604020202020204" pitchFamily="34" charset="0"/>
              <a:buNone/>
            </a:pPr>
            <a:endParaRPr lang="en-US" altLang="en-US" sz="3200"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informational text?</a:t>
            </a:r>
            <a:endParaRPr lang="en-US" dirty="0"/>
          </a:p>
        </p:txBody>
      </p:sp>
      <p:sp>
        <p:nvSpPr>
          <p:cNvPr id="3" name="Content Placeholder 2"/>
          <p:cNvSpPr>
            <a:spLocks noGrp="1"/>
          </p:cNvSpPr>
          <p:nvPr>
            <p:ph idx="1"/>
          </p:nvPr>
        </p:nvSpPr>
        <p:spPr/>
        <p:txBody>
          <a:bodyPr/>
          <a:lstStyle/>
          <a:p>
            <a:pPr>
              <a:buFont typeface="Arial" panose="020B0604020202020204" pitchFamily="34" charset="0"/>
              <a:buNone/>
            </a:pPr>
            <a:r>
              <a:rPr lang="en-US" altLang="en-US" sz="3200" dirty="0"/>
              <a:t>What isn’t Informational Text?</a:t>
            </a:r>
          </a:p>
          <a:p>
            <a:r>
              <a:rPr lang="en-US" altLang="en-US" sz="3200" dirty="0"/>
              <a:t>Does not include [under Duke &amp; Bennett-Armistead (2003</a:t>
            </a:r>
            <a:r>
              <a:rPr lang="en-US" altLang="en-US" sz="3200" dirty="0" smtClean="0"/>
              <a:t>)]:</a:t>
            </a:r>
          </a:p>
          <a:p>
            <a:pPr lvl="2"/>
            <a:r>
              <a:rPr lang="en-US" altLang="en-US" sz="2400" dirty="0" smtClean="0"/>
              <a:t>Biography</a:t>
            </a:r>
            <a:endParaRPr lang="en-US" altLang="en-US" sz="2400" dirty="0"/>
          </a:p>
          <a:p>
            <a:pPr lvl="2"/>
            <a:r>
              <a:rPr lang="en-US" altLang="en-US" sz="2400" dirty="0"/>
              <a:t>Procedural</a:t>
            </a:r>
          </a:p>
          <a:p>
            <a:pPr lvl="2"/>
            <a:r>
              <a:rPr lang="en-US" altLang="en-US" sz="2400" dirty="0"/>
              <a:t>Nonfiction Narrative </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350" y="3863975"/>
            <a:ext cx="2476500" cy="1924050"/>
          </a:xfrm>
          <a:prstGeom prst="rect">
            <a:avLst/>
          </a:prstGeom>
        </p:spPr>
      </p:pic>
    </p:spTree>
    <p:extLst>
      <p:ext uri="{BB962C8B-B14F-4D97-AF65-F5344CB8AC3E}">
        <p14:creationId xmlns:p14="http://schemas.microsoft.com/office/powerpoint/2010/main" val="89674510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3260</TotalTime>
  <Words>3040</Words>
  <Application>Microsoft Office PowerPoint</Application>
  <PresentationFormat>Widescreen</PresentationFormat>
  <Paragraphs>378</Paragraphs>
  <Slides>37</Slides>
  <Notes>37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Tw Cen MT</vt:lpstr>
      <vt:lpstr>Tw Cen MT Condensed</vt:lpstr>
      <vt:lpstr>Wingdings</vt:lpstr>
      <vt:lpstr>Wingdings 3</vt:lpstr>
      <vt:lpstr>Integral</vt:lpstr>
      <vt:lpstr>Dinosaurs, Dogs and Dump Trucks: Informational Text for Our Youngest Learners </vt:lpstr>
      <vt:lpstr>What is informational text? </vt:lpstr>
      <vt:lpstr>What is informational text? </vt:lpstr>
      <vt:lpstr>What is informational text?</vt:lpstr>
      <vt:lpstr>What is informational text?</vt:lpstr>
      <vt:lpstr>What is informational text?</vt:lpstr>
      <vt:lpstr>What is informational text?</vt:lpstr>
      <vt:lpstr>What is informational text? </vt:lpstr>
      <vt:lpstr>What is informational text?</vt:lpstr>
      <vt:lpstr>PowerPoint Presentation</vt:lpstr>
      <vt:lpstr>Why is it important to share informational text with our youngest learners?</vt:lpstr>
      <vt:lpstr>Motivation</vt:lpstr>
      <vt:lpstr>Motivation</vt:lpstr>
      <vt:lpstr>Motivation</vt:lpstr>
      <vt:lpstr>World/Background Knowledge</vt:lpstr>
      <vt:lpstr>Oral Language and Vocabulary</vt:lpstr>
      <vt:lpstr>Oral Language and Vocabulary</vt:lpstr>
      <vt:lpstr>Later Schooling</vt:lpstr>
      <vt:lpstr>selecting great informational texts students want to read:</vt:lpstr>
      <vt:lpstr>Correll Book Award for Excellence in Early Childhood Informational Text</vt:lpstr>
      <vt:lpstr>selecting great informational texts students want to read:</vt:lpstr>
      <vt:lpstr>Good informational texts are:</vt:lpstr>
      <vt:lpstr>Good informational texts are:</vt:lpstr>
      <vt:lpstr>Good informational texts are:</vt:lpstr>
      <vt:lpstr>Good informational texts are:</vt:lpstr>
      <vt:lpstr>Good informational texts are:</vt:lpstr>
      <vt:lpstr>Selecting Informational Text for  Young Learners</vt:lpstr>
      <vt:lpstr>Activity:  what’s best for your collection?</vt:lpstr>
      <vt:lpstr>Why Read Informational Text Aloud?</vt:lpstr>
      <vt:lpstr>Selecting and Preparing Good Titles to Read Aloud</vt:lpstr>
      <vt:lpstr>Selecting and Preparing Good Titles to Read Aloud</vt:lpstr>
      <vt:lpstr>Before Reading Aloud</vt:lpstr>
      <vt:lpstr>How to Read Aloud</vt:lpstr>
      <vt:lpstr>How to Read Aloud</vt:lpstr>
      <vt:lpstr>After Reading Aloud</vt:lpstr>
      <vt:lpstr>Other Uses</vt:lpstr>
      <vt:lpstr>Authentic Literacy: Setting the Stage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Staci Shaw</dc:creator>
  <cp:lastModifiedBy>Staci Shaw</cp:lastModifiedBy>
  <cp:revision>157</cp:revision>
  <cp:lastPrinted>2015-07-29T22:15:11Z</cp:lastPrinted>
  <dcterms:created xsi:type="dcterms:W3CDTF">2015-07-07T15:28:50Z</dcterms:created>
  <dcterms:modified xsi:type="dcterms:W3CDTF">2015-08-11T21:23:22Z</dcterms:modified>
</cp:coreProperties>
</file>