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68" r:id="rId2"/>
    <p:sldId id="399" r:id="rId3"/>
    <p:sldId id="400" r:id="rId4"/>
    <p:sldId id="370" r:id="rId5"/>
    <p:sldId id="369" r:id="rId6"/>
    <p:sldId id="371" r:id="rId7"/>
    <p:sldId id="372" r:id="rId8"/>
    <p:sldId id="375" r:id="rId9"/>
    <p:sldId id="420" r:id="rId10"/>
    <p:sldId id="401" r:id="rId11"/>
    <p:sldId id="316" r:id="rId12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621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outlineViewPr>
    <p:cViewPr>
      <p:scale>
        <a:sx n="33" d="100"/>
        <a:sy n="33" d="100"/>
      </p:scale>
      <p:origin x="0" y="-185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898E286-3652-4F5A-83A2-D9B537D247C3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B780D71-FAA6-4DED-9C01-8E1079D74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4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Media: Not specifically just musicians and superheroes,</a:t>
            </a:r>
            <a:r>
              <a:rPr lang="en-US" baseline="0" dirty="0" smtClean="0"/>
              <a:t> but what kids are seeing in pop culture. What is “trending.”</a:t>
            </a:r>
          </a:p>
          <a:p>
            <a:r>
              <a:rPr lang="en-US" baseline="0" dirty="0" smtClean="0"/>
              <a:t>Other people: Includes peers, but this is also where book talks by peers and adults can advocate for high-quality literature kids may not pick up on their own.</a:t>
            </a:r>
          </a:p>
          <a:p>
            <a:r>
              <a:rPr lang="en-US" baseline="0" dirty="0" smtClean="0"/>
              <a:t>Life experiences: Personal connections, personal interests, the “unusual” like volcanoes and sharks.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0D71-FAA6-4DED-9C01-8E1079D742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0D71-FAA6-4DED-9C01-8E1079D742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0D71-FAA6-4DED-9C01-8E1079D742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0D71-FAA6-4DED-9C01-8E1079D742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8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Motivating kids to read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5931" y="795369"/>
            <a:ext cx="6290442" cy="2767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lnSpc>
                <a:spcPct val="16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Choice</a:t>
            </a:r>
          </a:p>
          <a:p>
            <a:pPr marL="685800" indent="-685800" algn="l">
              <a:lnSpc>
                <a:spcPct val="16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Voice</a:t>
            </a:r>
          </a:p>
          <a:p>
            <a:pPr marL="685800" indent="-685800" algn="l">
              <a:lnSpc>
                <a:spcPct val="16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Time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5599" y="0"/>
            <a:ext cx="684640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How can we share literacy and literature resources with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Teachers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Parents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Students?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50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How to share this information with families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1024128" y="1928392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 Consider participating in Idaho Family Reading Week, November 15-21.  “Curl up with a Classic!”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 It’s great when you can partner with your public library. We’d like every child to have a public library card and make use of those services.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 Other ideas: Dads and Donuts, Moms and Muffins, having a presence at Parent Teacher Conferences, other ideas?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self-selection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6900"/>
            <a:ext cx="10824972" cy="402336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Free, voluntary reading is essential to helping students become better readers, writers, and spellers.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Students read more when they can choose materials based on their </a:t>
            </a:r>
            <a:br>
              <a:rPr lang="en-US" sz="2800" dirty="0"/>
            </a:br>
            <a:r>
              <a:rPr lang="en-US" sz="2800" dirty="0" smtClean="0"/>
              <a:t>own </a:t>
            </a:r>
            <a:r>
              <a:rPr lang="en-US" sz="2800" dirty="0"/>
              <a:t>interests.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It is important that students read things that are important to them socially--items related to movies and books that are popular with their friends.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Self-selection of reading materials is an extremely important factor in motivating struggling readers, and is a key component for most summer library programs.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4128" y="5890260"/>
            <a:ext cx="10848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</a:rPr>
              <a:t>Kim, Jimmy. March 18, 2004. </a:t>
            </a:r>
            <a:r>
              <a:rPr lang="en-US" altLang="en-US" sz="1000" i="1" dirty="0">
                <a:solidFill>
                  <a:schemeClr val="bg1">
                    <a:lumMod val="50000"/>
                  </a:schemeClr>
                </a:solidFill>
              </a:rPr>
              <a:t>Summer Book Reading and the Achievement Gap The Role of Public Libraries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</a:rPr>
              <a:t>. Harvard, MA: Center for Evaluation, Harvard University </a:t>
            </a:r>
            <a:r>
              <a:rPr lang="en-US" altLang="en-US" sz="1000" dirty="0" err="1">
                <a:solidFill>
                  <a:schemeClr val="bg1">
                    <a:lumMod val="50000"/>
                  </a:schemeClr>
                </a:solidFill>
              </a:rPr>
              <a:t>Krashen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</a:rPr>
              <a:t>, Stephen. "Time Out." </a:t>
            </a:r>
            <a:r>
              <a:rPr lang="en-US" altLang="en-US" sz="1000" i="1" dirty="0">
                <a:solidFill>
                  <a:schemeClr val="bg1">
                    <a:lumMod val="50000"/>
                  </a:schemeClr>
                </a:solidFill>
              </a:rPr>
              <a:t>School Library Journal 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</a:rPr>
              <a:t>September 1, 2006. McGill-Franzen, A. and R. Allington. "Lost Summers: For Some Children, Few Books and Few Opportunities to Read." </a:t>
            </a:r>
            <a:r>
              <a:rPr lang="en-US" altLang="en-US" sz="1000" i="1" dirty="0">
                <a:solidFill>
                  <a:schemeClr val="bg1">
                    <a:lumMod val="50000"/>
                  </a:schemeClr>
                </a:solidFill>
              </a:rPr>
              <a:t>Classroom Leadership. 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</a:rPr>
              <a:t>August 2001. The Center for Summer Learning at Johns Hopkins University. McGill-Franzen, Anne and Allington, Richard. "Use Students' Summer-Setback Months to Raise Minority Achievement." </a:t>
            </a:r>
            <a:r>
              <a:rPr lang="en-US" altLang="en-US" sz="1000" i="1" dirty="0">
                <a:solidFill>
                  <a:schemeClr val="bg1">
                    <a:lumMod val="50000"/>
                  </a:schemeClr>
                </a:solidFill>
              </a:rPr>
              <a:t>Education Digest. 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</a:rPr>
              <a:t>November 2003, Vol. 69:3. </a:t>
            </a:r>
          </a:p>
        </p:txBody>
      </p:sp>
    </p:spTree>
    <p:extLst>
      <p:ext uri="{BB962C8B-B14F-4D97-AF65-F5344CB8AC3E}">
        <p14:creationId xmlns:p14="http://schemas.microsoft.com/office/powerpoint/2010/main" val="23364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Influence book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710672" cy="42245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Summer Reading: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Closing the Rich/Poor Achievement Gap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Richard Allington and Anne McGill-Franzen, 2013. Chapter 3, “The Importance of Book Selections: Enticing Struggling Readers to Say, ‘I Want to Read That 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!’”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Media and Mass Marketing (Give me books about musicians and superheroes)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Other People (What you read and do impacts my book selections)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Life Experiences (I want to read about where I’ve been and where I want to go)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0138" y="1205324"/>
            <a:ext cx="106005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Reading Teacher published an article called “Recreational Reading: 20 Years Later,” by Cathy Collins Block and John </a:t>
            </a:r>
            <a:r>
              <a:rPr lang="en-US" sz="2800" dirty="0" err="1" smtClean="0"/>
              <a:t>Mangieri</a:t>
            </a:r>
            <a:r>
              <a:rPr lang="en-US" sz="2800" dirty="0" smtClean="0"/>
              <a:t> in 2002. In 1981 surveyed 571 elementary educators from three states to determine teachers’ knowledge of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Current children’s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Children’s books in six literary genres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Activities that could be used to promote students’ recreational reading</a:t>
            </a:r>
          </a:p>
          <a:p>
            <a:endParaRPr lang="en-US" sz="2800" dirty="0"/>
          </a:p>
          <a:p>
            <a:r>
              <a:rPr lang="en-US" sz="2800" dirty="0" smtClean="0"/>
              <a:t>Did the same survey again in 2001.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48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cap="none" dirty="0" smtClean="0"/>
              <a:t>Students who spent more time in recreational reading activities:</a:t>
            </a:r>
            <a:endParaRPr lang="en-US" sz="3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84831"/>
            <a:ext cx="10452524" cy="444659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Scored higher on comprehensive tests in grades 2, 4, 8, and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Had significantly higher grade point averages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Developed more sophisticated writing styles than peers who did not engage in recreational </a:t>
            </a:r>
            <a:r>
              <a:rPr lang="en-US" sz="2800" dirty="0" smtClean="0"/>
              <a:t>reading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Even </a:t>
            </a:r>
            <a:r>
              <a:rPr lang="en-US" sz="2400" dirty="0"/>
              <a:t>when elementary students read for only 15 minutes a day they significantly increased their reading abilities. Average and below-average readers experienced the greatest gains</a:t>
            </a:r>
            <a:r>
              <a:rPr lang="en-US" sz="2400" dirty="0" smtClean="0"/>
              <a:t>.</a:t>
            </a:r>
          </a:p>
          <a:p>
            <a:pPr marL="0" indent="0" algn="r">
              <a:buNone/>
            </a:pPr>
            <a:r>
              <a:rPr lang="en-US" sz="1400" dirty="0" smtClean="0"/>
              <a:t>(Source: Reaching Reading Sourcebook)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cap="none" dirty="0" smtClean="0"/>
              <a:t>% of teachers who could name three children’s books published within the past five years:</a:t>
            </a:r>
            <a:endParaRPr lang="en-US" sz="3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1981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9%</a:t>
            </a:r>
          </a:p>
          <a:p>
            <a:r>
              <a:rPr lang="en-US" dirty="0" smtClean="0"/>
              <a:t>71% could not name a single book published within the last five years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2001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1663648"/>
          </a:xfrm>
        </p:spPr>
        <p:txBody>
          <a:bodyPr/>
          <a:lstStyle/>
          <a:p>
            <a:r>
              <a:rPr lang="en-US" dirty="0" smtClean="0"/>
              <a:t>36%</a:t>
            </a:r>
            <a:endParaRPr lang="en-US" dirty="0"/>
          </a:p>
          <a:p>
            <a:r>
              <a:rPr lang="en-US" dirty="0" smtClean="0"/>
              <a:t>17% could not name a single book published within the last five years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0850" y="4832032"/>
            <a:ext cx="10496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Study showed teachers were either VERY knowledgeable about recently published children’s literature and diverse things they could do to motivate students to read or NOT knowledgeable about that.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Teachers who had a high knowledge of these areas (about one-third) were lifelong readers themselves.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6154" y="433754"/>
            <a:ext cx="1125415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Your Turn: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List three children’s books written in the past five years.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Name a children’s book written in the past seven years in each of the following categories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Fiction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Biography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Poetry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Fantasy/science fiction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Picture book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Mystery/adventure</a:t>
            </a:r>
            <a:endParaRPr lang="en-US" sz="2400" dirty="0"/>
          </a:p>
          <a:p>
            <a:pPr marL="800100" lvl="1" indent="-342900">
              <a:buAutoNum type="alphaLcPeriod"/>
            </a:pPr>
            <a:r>
              <a:rPr lang="en-US" sz="2400" dirty="0" smtClean="0"/>
              <a:t>Nonfiction/Information text (not on survey – Stephanie added </a:t>
            </a:r>
            <a:r>
              <a:rPr lang="en-US" sz="2400" dirty="0" smtClean="0">
                <a:sym typeface="Wingdings" panose="05000000000000000000" pitchFamily="2" charset="2"/>
              </a:rPr>
              <a:t>)</a:t>
            </a:r>
            <a:endParaRPr lang="en-US" sz="2400" dirty="0" smtClean="0"/>
          </a:p>
          <a:p>
            <a:pPr marL="342900" indent="-342900">
              <a:buAutoNum type="alphaLcPeriod"/>
            </a:pPr>
            <a:endParaRPr lang="en-US" sz="2400" dirty="0"/>
          </a:p>
          <a:p>
            <a:r>
              <a:rPr lang="en-US" sz="2400" dirty="0" smtClean="0"/>
              <a:t>3. Identify three or more activities used to promote recreational reading for students.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6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Novelist K-8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new best friend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2669" cy="45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54" y="586802"/>
            <a:ext cx="3114889" cy="1441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411" y="299607"/>
            <a:ext cx="6294387" cy="461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43" y="2317684"/>
            <a:ext cx="4598457" cy="4310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3273" y="5309118"/>
            <a:ext cx="398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Libraries.Idaho.gov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2637" y="4226767"/>
            <a:ext cx="503853" cy="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43673" y="3312367"/>
            <a:ext cx="304800" cy="525624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3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570</Words>
  <Application>Microsoft Office PowerPoint</Application>
  <PresentationFormat>Widescreen</PresentationFormat>
  <Paragraphs>70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Motivating kids to read</vt:lpstr>
      <vt:lpstr>Importance of self-selection</vt:lpstr>
      <vt:lpstr>Factors that Influence book selection</vt:lpstr>
      <vt:lpstr>PowerPoint Presentation</vt:lpstr>
      <vt:lpstr>Students who spent more time in recreational reading activities:</vt:lpstr>
      <vt:lpstr>% of teachers who could name three children’s books published within the past five years:</vt:lpstr>
      <vt:lpstr>PowerPoint Presentation</vt:lpstr>
      <vt:lpstr>Novelist K-8</vt:lpstr>
      <vt:lpstr>PowerPoint Presentation</vt:lpstr>
      <vt:lpstr>Table discussions</vt:lpstr>
      <vt:lpstr>How to share this information with families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 Shaw</dc:creator>
  <cp:lastModifiedBy>Staci Shaw</cp:lastModifiedBy>
  <cp:revision>157</cp:revision>
  <cp:lastPrinted>2015-07-29T22:15:11Z</cp:lastPrinted>
  <dcterms:created xsi:type="dcterms:W3CDTF">2015-07-07T15:28:50Z</dcterms:created>
  <dcterms:modified xsi:type="dcterms:W3CDTF">2015-08-11T21:26:22Z</dcterms:modified>
</cp:coreProperties>
</file>