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59" r:id="rId4"/>
    <p:sldId id="260" r:id="rId5"/>
    <p:sldId id="268" r:id="rId6"/>
    <p:sldId id="261" r:id="rId7"/>
    <p:sldId id="269" r:id="rId8"/>
    <p:sldId id="262" r:id="rId9"/>
    <p:sldId id="263" r:id="rId10"/>
    <p:sldId id="264" r:id="rId11"/>
    <p:sldId id="265" r:id="rId12"/>
    <p:sldId id="270" r:id="rId13"/>
    <p:sldId id="275" r:id="rId14"/>
    <p:sldId id="266" r:id="rId15"/>
    <p:sldId id="271" r:id="rId16"/>
    <p:sldId id="272" r:id="rId17"/>
    <p:sldId id="273" r:id="rId1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30AB"/>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3676" autoAdjust="0"/>
  </p:normalViewPr>
  <p:slideViewPr>
    <p:cSldViewPr>
      <p:cViewPr varScale="1">
        <p:scale>
          <a:sx n="80" d="100"/>
          <a:sy n="80" d="100"/>
        </p:scale>
        <p:origin x="114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1" d="100"/>
          <a:sy n="61" d="100"/>
        </p:scale>
        <p:origin x="2742"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5C77C0-4A19-429F-80E9-BCAB3C40F5BF}" type="doc">
      <dgm:prSet loTypeId="urn:microsoft.com/office/officeart/2008/layout/CaptionedPictures" loCatId="picture" qsTypeId="urn:microsoft.com/office/officeart/2005/8/quickstyle/simple1" qsCatId="simple" csTypeId="urn:microsoft.com/office/officeart/2005/8/colors/accent1_2" csCatId="accent1" phldr="1"/>
      <dgm:spPr/>
    </dgm:pt>
    <dgm:pt modelId="{3C9C2ABE-49CB-4980-9BEC-1FEC56D57141}">
      <dgm:prSet phldrT="[Text]"/>
      <dgm:spPr/>
      <dgm:t>
        <a:bodyPr/>
        <a:lstStyle/>
        <a:p>
          <a:pPr algn="ctr"/>
          <a:r>
            <a:rPr lang="en-US" dirty="0" smtClean="0">
              <a:solidFill>
                <a:schemeClr val="tx1"/>
              </a:solidFill>
            </a:rPr>
            <a:t>Mr. Do-gooder</a:t>
          </a:r>
          <a:endParaRPr lang="en-US" dirty="0">
            <a:solidFill>
              <a:schemeClr val="tx1"/>
            </a:solidFill>
          </a:endParaRPr>
        </a:p>
      </dgm:t>
    </dgm:pt>
    <dgm:pt modelId="{BC001630-D50B-4B6A-B6A0-7DCF5C22A106}" type="parTrans" cxnId="{B419289A-5F8F-4201-97BB-65DBA0639A50}">
      <dgm:prSet/>
      <dgm:spPr/>
      <dgm:t>
        <a:bodyPr/>
        <a:lstStyle/>
        <a:p>
          <a:endParaRPr lang="en-US"/>
        </a:p>
      </dgm:t>
    </dgm:pt>
    <dgm:pt modelId="{65C8F1D0-3C66-4058-9443-32C0C5D16DD0}" type="sibTrans" cxnId="{B419289A-5F8F-4201-97BB-65DBA0639A50}">
      <dgm:prSet/>
      <dgm:spPr/>
      <dgm:t>
        <a:bodyPr/>
        <a:lstStyle/>
        <a:p>
          <a:endParaRPr lang="en-US"/>
        </a:p>
      </dgm:t>
    </dgm:pt>
    <dgm:pt modelId="{E4DF69B5-DC7D-4F36-AF44-B160475EE9BF}" type="pres">
      <dgm:prSet presAssocID="{185C77C0-4A19-429F-80E9-BCAB3C40F5BF}" presName="Name0" presStyleCnt="0">
        <dgm:presLayoutVars>
          <dgm:chMax/>
          <dgm:chPref/>
          <dgm:dir/>
        </dgm:presLayoutVars>
      </dgm:prSet>
      <dgm:spPr/>
    </dgm:pt>
    <dgm:pt modelId="{D6146F9F-5328-4D1E-A3E1-7A11DDEBE191}" type="pres">
      <dgm:prSet presAssocID="{3C9C2ABE-49CB-4980-9BEC-1FEC56D57141}" presName="composite" presStyleCnt="0">
        <dgm:presLayoutVars>
          <dgm:chMax val="1"/>
          <dgm:chPref val="1"/>
        </dgm:presLayoutVars>
      </dgm:prSet>
      <dgm:spPr/>
    </dgm:pt>
    <dgm:pt modelId="{BF467811-CC74-457D-B1CB-6C44A0D738C0}" type="pres">
      <dgm:prSet presAssocID="{3C9C2ABE-49CB-4980-9BEC-1FEC56D57141}" presName="Accent" presStyleLbl="trAlignAcc1" presStyleIdx="0" presStyleCnt="1" custScaleX="109244" custLinFactNeighborX="-1372" custLinFactNeighborY="-11744">
        <dgm:presLayoutVars>
          <dgm:chMax val="0"/>
          <dgm:chPref val="0"/>
        </dgm:presLayoutVars>
      </dgm:prSet>
      <dgm:spPr>
        <a:ln>
          <a:noFill/>
        </a:ln>
      </dgm:spPr>
    </dgm:pt>
    <dgm:pt modelId="{EA88D771-7E48-42F1-91AC-1EC3475939D3}" type="pres">
      <dgm:prSet presAssocID="{3C9C2ABE-49CB-4980-9BEC-1FEC56D57141}" presName="Image" presStyleLbl="alignImgPlace1" presStyleIdx="0" presStyleCnt="1" custScaleX="99385" custScaleY="127327" custLinFactX="-148479" custLinFactNeighborX="-200000" custLinFactNeighborY="-49760">
        <dgm:presLayoutVars>
          <dgm:chMax val="0"/>
          <dgm:chPref val="0"/>
        </dgm:presLayoutVars>
      </dgm:prSet>
      <dgm:spPr>
        <a:blipFill>
          <a:blip xmlns:r="http://schemas.openxmlformats.org/officeDocument/2006/relationships" r:embed="rId1" cstate="print">
            <a:extLst>
              <a:ext uri="{28A0092B-C50C-407E-A947-70E740481C1C}">
                <a14:useLocalDpi xmlns:a14="http://schemas.microsoft.com/office/drawing/2010/main" val="0"/>
              </a:ext>
            </a:extLst>
          </a:blip>
          <a:stretch>
            <a:fillRect l="-14000" r="-14000"/>
          </a:stretch>
        </a:blipFill>
        <a:ln>
          <a:noFill/>
        </a:ln>
      </dgm:spPr>
    </dgm:pt>
    <dgm:pt modelId="{990D300A-1192-4306-8ABF-C7BBE0F4A173}" type="pres">
      <dgm:prSet presAssocID="{3C9C2ABE-49CB-4980-9BEC-1FEC56D57141}" presName="ChildComposite" presStyleCnt="0"/>
      <dgm:spPr/>
    </dgm:pt>
    <dgm:pt modelId="{AC79FC2E-1857-4616-BD32-EAF6C98FDD41}" type="pres">
      <dgm:prSet presAssocID="{3C9C2ABE-49CB-4980-9BEC-1FEC56D57141}" presName="Child" presStyleLbl="node1" presStyleIdx="0" presStyleCnt="0">
        <dgm:presLayoutVars>
          <dgm:chMax val="0"/>
          <dgm:chPref val="0"/>
          <dgm:bulletEnabled val="1"/>
        </dgm:presLayoutVars>
      </dgm:prSet>
      <dgm:spPr/>
    </dgm:pt>
    <dgm:pt modelId="{980311DA-D1B0-4B42-B3A8-4AD82114C89A}" type="pres">
      <dgm:prSet presAssocID="{3C9C2ABE-49CB-4980-9BEC-1FEC56D57141}" presName="Parent" presStyleLbl="revTx" presStyleIdx="0" presStyleCnt="1">
        <dgm:presLayoutVars>
          <dgm:chMax val="1"/>
          <dgm:chPref val="0"/>
          <dgm:bulletEnabled val="1"/>
        </dgm:presLayoutVars>
      </dgm:prSet>
      <dgm:spPr/>
      <dgm:t>
        <a:bodyPr/>
        <a:lstStyle/>
        <a:p>
          <a:endParaRPr lang="en-US"/>
        </a:p>
      </dgm:t>
    </dgm:pt>
  </dgm:ptLst>
  <dgm:cxnLst>
    <dgm:cxn modelId="{01207303-F712-4B9A-88B4-905455F031D3}" type="presOf" srcId="{185C77C0-4A19-429F-80E9-BCAB3C40F5BF}" destId="{E4DF69B5-DC7D-4F36-AF44-B160475EE9BF}" srcOrd="0" destOrd="0" presId="urn:microsoft.com/office/officeart/2008/layout/CaptionedPictures"/>
    <dgm:cxn modelId="{BD1C01C4-E0A2-4910-B320-33D5E26CEF96}" type="presOf" srcId="{3C9C2ABE-49CB-4980-9BEC-1FEC56D57141}" destId="{980311DA-D1B0-4B42-B3A8-4AD82114C89A}" srcOrd="0" destOrd="0" presId="urn:microsoft.com/office/officeart/2008/layout/CaptionedPictures"/>
    <dgm:cxn modelId="{B419289A-5F8F-4201-97BB-65DBA0639A50}" srcId="{185C77C0-4A19-429F-80E9-BCAB3C40F5BF}" destId="{3C9C2ABE-49CB-4980-9BEC-1FEC56D57141}" srcOrd="0" destOrd="0" parTransId="{BC001630-D50B-4B6A-B6A0-7DCF5C22A106}" sibTransId="{65C8F1D0-3C66-4058-9443-32C0C5D16DD0}"/>
    <dgm:cxn modelId="{5A0FD9ED-40BB-4799-9E27-FEF749290E0B}" type="presParOf" srcId="{E4DF69B5-DC7D-4F36-AF44-B160475EE9BF}" destId="{D6146F9F-5328-4D1E-A3E1-7A11DDEBE191}" srcOrd="0" destOrd="0" presId="urn:microsoft.com/office/officeart/2008/layout/CaptionedPictures"/>
    <dgm:cxn modelId="{38395E71-6DFB-44D2-8ACC-A2B108FE1729}" type="presParOf" srcId="{D6146F9F-5328-4D1E-A3E1-7A11DDEBE191}" destId="{BF467811-CC74-457D-B1CB-6C44A0D738C0}" srcOrd="0" destOrd="0" presId="urn:microsoft.com/office/officeart/2008/layout/CaptionedPictures"/>
    <dgm:cxn modelId="{1A6B652A-0F02-4CE7-8C51-22180EBF326D}" type="presParOf" srcId="{D6146F9F-5328-4D1E-A3E1-7A11DDEBE191}" destId="{EA88D771-7E48-42F1-91AC-1EC3475939D3}" srcOrd="1" destOrd="0" presId="urn:microsoft.com/office/officeart/2008/layout/CaptionedPictures"/>
    <dgm:cxn modelId="{299C75D8-64AB-434E-869C-3E9BF30CB805}" type="presParOf" srcId="{D6146F9F-5328-4D1E-A3E1-7A11DDEBE191}" destId="{990D300A-1192-4306-8ABF-C7BBE0F4A173}" srcOrd="2" destOrd="0" presId="urn:microsoft.com/office/officeart/2008/layout/CaptionedPictures"/>
    <dgm:cxn modelId="{AF4357E5-63DD-4555-A5A1-8B5DD91A56C4}" type="presParOf" srcId="{990D300A-1192-4306-8ABF-C7BBE0F4A173}" destId="{AC79FC2E-1857-4616-BD32-EAF6C98FDD41}" srcOrd="0" destOrd="0" presId="urn:microsoft.com/office/officeart/2008/layout/CaptionedPictures"/>
    <dgm:cxn modelId="{1A53606B-F0C3-41C9-AD0F-7FFDA7CD8B2D}" type="presParOf" srcId="{990D300A-1192-4306-8ABF-C7BBE0F4A173}" destId="{980311DA-D1B0-4B42-B3A8-4AD82114C89A}"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67811-CC74-457D-B1CB-6C44A0D738C0}">
      <dsp:nvSpPr>
        <dsp:cNvPr id="0" name=""/>
        <dsp:cNvSpPr/>
      </dsp:nvSpPr>
      <dsp:spPr>
        <a:xfrm>
          <a:off x="34074" y="0"/>
          <a:ext cx="2832504" cy="3050381"/>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EA88D771-7E48-42F1-91AC-1EC3475939D3}">
      <dsp:nvSpPr>
        <dsp:cNvPr id="0" name=""/>
        <dsp:cNvSpPr/>
      </dsp:nvSpPr>
      <dsp:spPr>
        <a:xfrm>
          <a:off x="0" y="0"/>
          <a:ext cx="2319190" cy="252457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tretch>
            <a:fillRect l="-14000" r="-14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980311DA-D1B0-4B42-B3A8-4AD82114C89A}">
      <dsp:nvSpPr>
        <dsp:cNvPr id="0" name=""/>
        <dsp:cNvSpPr/>
      </dsp:nvSpPr>
      <dsp:spPr>
        <a:xfrm>
          <a:off x="319129" y="2254221"/>
          <a:ext cx="2333541" cy="823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Mr. Do-gooder</a:t>
          </a:r>
          <a:endParaRPr lang="en-US" sz="2800" kern="1200" dirty="0">
            <a:solidFill>
              <a:schemeClr val="tx1"/>
            </a:solidFill>
          </a:endParaRPr>
        </a:p>
      </dsp:txBody>
      <dsp:txXfrm>
        <a:off x="319129" y="2254221"/>
        <a:ext cx="2333541" cy="823602"/>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eaLnBrk="1" hangingPunct="1">
              <a:defRPr sz="1200">
                <a:latin typeface="Arial" charset="0"/>
              </a:defRPr>
            </a:lvl1pPr>
          </a:lstStyle>
          <a:p>
            <a:pPr>
              <a:defRPr/>
            </a:pPr>
            <a:fld id="{8BF53AAE-D7C7-493F-A7B7-02DBAFD93A71}" type="datetimeFigureOut">
              <a:rPr lang="en-US"/>
              <a:pPr>
                <a:defRPr/>
              </a:pPr>
              <a:t>5/13/2017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eaLnBrk="1" hangingPunct="1">
              <a:defRPr sz="1200">
                <a:latin typeface="Arial" charset="0"/>
              </a:defRPr>
            </a:lvl1pPr>
          </a:lstStyle>
          <a:p>
            <a:pPr>
              <a:defRPr/>
            </a:pPr>
            <a:r>
              <a:rPr lang="en-US"/>
              <a:t>T:\training\BenefitsOfVolunteerism20090905Swin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4736847B-DB6B-49AF-A210-2D739FE4E380}" type="slidenum">
              <a:rPr lang="en-US" altLang="en-US"/>
              <a:pPr>
                <a:defRPr/>
              </a:pPr>
              <a:t>‹#›</a:t>
            </a:fld>
            <a:endParaRPr lang="en-US" altLang="en-US"/>
          </a:p>
        </p:txBody>
      </p:sp>
    </p:spTree>
    <p:extLst>
      <p:ext uri="{BB962C8B-B14F-4D97-AF65-F5344CB8AC3E}">
        <p14:creationId xmlns:p14="http://schemas.microsoft.com/office/powerpoint/2010/main" val="194118218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eaLnBrk="1" hangingPunct="1">
              <a:defRPr sz="1200">
                <a:latin typeface="Arial" charset="0"/>
              </a:defRPr>
            </a:lvl1pPr>
          </a:lstStyle>
          <a:p>
            <a:pPr>
              <a:defRPr/>
            </a:pPr>
            <a:fld id="{B14892F3-E62C-4AF8-BF96-1CC390393923}" type="datetimeFigureOut">
              <a:rPr lang="en-US"/>
              <a:pPr>
                <a:defRPr/>
              </a:pPr>
              <a:t>5/13/2017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B2CDE572-0E2E-4185-BEB2-F7E9CC7A20F4}" type="slidenum">
              <a:rPr lang="en-US" altLang="en-US"/>
              <a:pPr>
                <a:defRPr/>
              </a:pPr>
              <a:t>‹#›</a:t>
            </a:fld>
            <a:endParaRPr lang="en-US" altLang="en-US"/>
          </a:p>
        </p:txBody>
      </p:sp>
    </p:spTree>
    <p:extLst>
      <p:ext uri="{BB962C8B-B14F-4D97-AF65-F5344CB8AC3E}">
        <p14:creationId xmlns:p14="http://schemas.microsoft.com/office/powerpoint/2010/main" val="2628856183"/>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dirty="0" smtClean="0"/>
              <a:t>Do you use volunteers at your library?  Should you use volunteers at your library?  If you do use volunteers, do you use them to your best advantage or are they just one more thing for you to “take care of”?  In this next hour I hope to help you see volunteers as a way to expand and enhance your services </a:t>
            </a:r>
            <a:r>
              <a:rPr lang="en-US" altLang="en-US" sz="1600" b="1" dirty="0" smtClean="0"/>
              <a:t>and</a:t>
            </a:r>
            <a:r>
              <a:rPr lang="en-US" altLang="en-US" sz="1600" dirty="0" smtClean="0"/>
              <a:t> do this with as little of your valuable time as possible.  I know how small your library staff can be, maybe you are the whole staff!  So what do you do with those eager folks who just show up and want to “help”?</a:t>
            </a: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815878-E297-4DEF-B202-E72C33E06690}" type="slidenum">
              <a:rPr lang="en-US" altLang="en-US" smtClean="0">
                <a:latin typeface="Arial" panose="020B0604020202020204" pitchFamily="34" charset="0"/>
              </a:rPr>
              <a:pPr>
                <a:spcBef>
                  <a:spcPct val="0"/>
                </a:spcBef>
              </a:pPr>
              <a:t>1</a:t>
            </a:fld>
            <a:endParaRPr lang="en-US" altLang="en-US" smtClean="0">
              <a:latin typeface="Arial" panose="020B0604020202020204" pitchFamily="34" charset="0"/>
            </a:endParaRPr>
          </a:p>
        </p:txBody>
      </p:sp>
      <p:sp>
        <p:nvSpPr>
          <p:cNvPr id="512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endParaRPr lang="en-US" altLang="en-US" smtClean="0">
              <a:latin typeface="Arial" panose="020B0604020202020204" pitchFamily="34" charset="0"/>
            </a:endParaRPr>
          </a:p>
        </p:txBody>
      </p:sp>
      <p:sp>
        <p:nvSpPr>
          <p:cNvPr id="5126"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624EA9-D225-4A0D-AD47-320221513FBE}" type="datetime1">
              <a:rPr lang="en-US" altLang="en-US" smtClean="0">
                <a:latin typeface="Arial" panose="020B0604020202020204" pitchFamily="34" charset="0"/>
              </a:rPr>
              <a:pPr>
                <a:spcBef>
                  <a:spcPct val="0"/>
                </a:spcBef>
              </a:pPr>
              <a:t>5/13/2017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92536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a:defRPr/>
            </a:pPr>
            <a:r>
              <a:rPr lang="en-US" altLang="en-US" sz="1600" dirty="0" smtClean="0"/>
              <a:t>Yes, You can ask for excellence from your volunteers!  When they know what to expect, they are more likely to commit to the position.  If it really doesn’t fit their idea of volunteer work, they will let you know up-front and it will save both your time and the volunteers time.</a:t>
            </a:r>
          </a:p>
          <a:p>
            <a:pPr>
              <a:defRPr/>
            </a:pPr>
            <a:endParaRPr lang="en-US" altLang="en-US" sz="1600" dirty="0" smtClean="0"/>
          </a:p>
          <a:p>
            <a:pPr>
              <a:defRPr/>
            </a:pPr>
            <a:r>
              <a:rPr lang="en-US" altLang="en-US" sz="1600" dirty="0" smtClean="0">
                <a:latin typeface="Arial" panose="020B0604020202020204" pitchFamily="34" charset="0"/>
                <a:cs typeface="Arial" panose="020B0604020202020204" pitchFamily="34" charset="0"/>
              </a:rPr>
              <a:t>Proper placement is crucial to the success of both staff buy-in and volunteer retention.  The interview process should give you a good idea of which positions will be the best fit.  This is where that volunteer management training helps.  Learn great interview technics and the best way to tactfully redirect a volunteer to the best fitting position.  </a:t>
            </a:r>
            <a:r>
              <a:rPr lang="en-US" altLang="en-US" sz="1600" b="1" dirty="0" smtClean="0">
                <a:latin typeface="Arial" panose="020B0604020202020204" pitchFamily="34" charset="0"/>
                <a:cs typeface="Arial" panose="020B0604020202020204" pitchFamily="34" charset="0"/>
              </a:rPr>
              <a:t>Just because they are volunteers doesn’t mean they get to choose what they do!</a:t>
            </a:r>
          </a:p>
          <a:p>
            <a:pPr>
              <a:defRPr/>
            </a:pPr>
            <a:endParaRPr lang="en-US" altLang="en-US" sz="1600" dirty="0" smtClean="0"/>
          </a:p>
          <a:p>
            <a:pPr>
              <a:defRPr/>
            </a:pPr>
            <a:r>
              <a:rPr lang="en-US" altLang="en-US" sz="1600" dirty="0" smtClean="0"/>
              <a:t>Background checks can be expensive!  If you don’t have access to either free or very reduced checking service, ask the volunteer to pay for their own background check.  This is common practice at hospitals and many other organizations that use volunteers, so don’t be afraid to require payment.  After all, the volunteer has come to you to offer help and save the library money.  They really shouldn’t mind paying for the check.  Some volunteers even come in with a current background check in hand because they know it will be required.</a:t>
            </a:r>
          </a:p>
        </p:txBody>
      </p:sp>
      <p:sp>
        <p:nvSpPr>
          <p:cNvPr id="2355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9FD7FA92-FD53-4676-B80D-E9E139E9195E}" type="datetime1">
              <a:rPr lang="en-US" altLang="en-US" smtClean="0"/>
              <a:pPr/>
              <a:t>5/13/2017</a:t>
            </a:fld>
            <a:endParaRPr lang="en-US" altLang="en-US" smtClean="0"/>
          </a:p>
        </p:txBody>
      </p:sp>
      <p:sp>
        <p:nvSpPr>
          <p:cNvPr id="2355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p>
        </p:txBody>
      </p:sp>
      <p:sp>
        <p:nvSpPr>
          <p:cNvPr id="2355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F41ED1A4-5399-4566-A6C1-D5DC1CCDC492}" type="slidenum">
              <a:rPr lang="en-US" altLang="en-US" smtClean="0"/>
              <a:pPr/>
              <a:t>10</a:t>
            </a:fld>
            <a:endParaRPr lang="en-US" altLang="en-US" smtClean="0"/>
          </a:p>
        </p:txBody>
      </p:sp>
    </p:spTree>
    <p:extLst>
      <p:ext uri="{BB962C8B-B14F-4D97-AF65-F5344CB8AC3E}">
        <p14:creationId xmlns:p14="http://schemas.microsoft.com/office/powerpoint/2010/main" val="1335493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sz="1600" dirty="0" smtClean="0"/>
              <a:t>Fire a volunteer?  Yes you can!  But do it with the same process as you would an employee.  I find that if the problem is performance, possibly the volunteer is just not in the correct position.  If you have other positions that might be a better fit for the volunteer, offer that as an alternative to letting the volunteer go.  But if the problem is behavioral or legal issues, then document the observed problem,  any verbal warnings given to volunteers, and dismissal.   A regular evaluation process usually has all the documentation you will need.  Be tactful of course, but be firm.  Volunteers who do not abide by library rules are too disruptive to your organization and have to be dealt with.  Fortunately, this is not often.  In 25 years I have only had to “fire” 2 volunteers. </a:t>
            </a:r>
          </a:p>
          <a:p>
            <a:pPr>
              <a:defRPr/>
            </a:pPr>
            <a:endParaRPr lang="en-US" dirty="0" smtClean="0"/>
          </a:p>
          <a:p>
            <a:pPr>
              <a:defRPr/>
            </a:pPr>
            <a:endParaRPr lang="en-US" dirty="0" smtClean="0"/>
          </a:p>
          <a:p>
            <a:pPr>
              <a:defRPr/>
            </a:pPr>
            <a:endParaRPr lang="en-US" dirty="0" smtClean="0"/>
          </a:p>
          <a:p>
            <a:pPr>
              <a:defRPr/>
            </a:pPr>
            <a:endParaRPr lang="en-US" dirty="0"/>
          </a:p>
        </p:txBody>
      </p:sp>
      <p:sp>
        <p:nvSpPr>
          <p:cNvPr id="2560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071B7004-D773-438C-B7A2-39A26058E5CB}" type="datetime1">
              <a:rPr lang="en-US" altLang="en-US" smtClean="0"/>
              <a:pPr/>
              <a:t>5/13/2017</a:t>
            </a:fld>
            <a:endParaRPr lang="en-US" altLang="en-US" smtClean="0"/>
          </a:p>
        </p:txBody>
      </p:sp>
      <p:sp>
        <p:nvSpPr>
          <p:cNvPr id="2560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p>
        </p:txBody>
      </p:sp>
      <p:sp>
        <p:nvSpPr>
          <p:cNvPr id="2560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99234383-802E-44BA-8692-9A4F2F46FCED}" type="slidenum">
              <a:rPr lang="en-US" altLang="en-US" smtClean="0"/>
              <a:pPr/>
              <a:t>11</a:t>
            </a:fld>
            <a:endParaRPr lang="en-US" altLang="en-US" smtClean="0"/>
          </a:p>
        </p:txBody>
      </p:sp>
    </p:spTree>
    <p:extLst>
      <p:ext uri="{BB962C8B-B14F-4D97-AF65-F5344CB8AC3E}">
        <p14:creationId xmlns:p14="http://schemas.microsoft.com/office/powerpoint/2010/main" val="1630674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altLang="en-US" sz="1600" dirty="0" smtClean="0">
                <a:solidFill>
                  <a:srgbClr val="000000"/>
                </a:solidFill>
              </a:rPr>
              <a:t>Show the volunteers the end results of tasks they are working on.  “thanks to the large mailing you helped us with, we have issued X number of new library cards”   Have a yearly recognition event.  It doesn’t have to be expensive or elaborate, just a way to say thank you in a slightly larger format.  Create a recognition wall for those high achievers.  I have space for both years of service and hours of service.</a:t>
            </a:r>
          </a:p>
          <a:p>
            <a:endParaRPr lang="en-US" altLang="en-US" sz="1600" dirty="0" smtClean="0">
              <a:solidFill>
                <a:srgbClr val="000000"/>
              </a:solidFill>
            </a:endParaRPr>
          </a:p>
          <a:p>
            <a:r>
              <a:rPr lang="en-US" altLang="en-US" sz="1600" dirty="0" smtClean="0">
                <a:solidFill>
                  <a:srgbClr val="000000"/>
                </a:solidFill>
              </a:rPr>
              <a:t>Volunteer tracking software is getting better and cheaper all the time.  I use </a:t>
            </a:r>
            <a:r>
              <a:rPr lang="en-US" altLang="en-US" sz="1600" dirty="0" err="1" smtClean="0">
                <a:solidFill>
                  <a:srgbClr val="000000"/>
                </a:solidFill>
              </a:rPr>
              <a:t>Volgistics</a:t>
            </a:r>
            <a:r>
              <a:rPr lang="en-US" altLang="en-US" sz="1600" dirty="0" smtClean="0">
                <a:solidFill>
                  <a:srgbClr val="000000"/>
                </a:solidFill>
              </a:rPr>
              <a:t>, a volunteer tracking software package written for non-profits.  The price is dependent on the number of volunteer records you need.  The data is stored on a remote, secure server with </a:t>
            </a:r>
            <a:r>
              <a:rPr lang="en-US" altLang="en-US" sz="1600" dirty="0" err="1" smtClean="0">
                <a:solidFill>
                  <a:srgbClr val="000000"/>
                </a:solidFill>
              </a:rPr>
              <a:t>Volgistics</a:t>
            </a:r>
            <a:r>
              <a:rPr lang="en-US" altLang="en-US" sz="1600" dirty="0" smtClean="0">
                <a:solidFill>
                  <a:srgbClr val="000000"/>
                </a:solidFill>
              </a:rPr>
              <a:t>, so there is no local tech service needed except for initial set up.  </a:t>
            </a:r>
          </a:p>
          <a:p>
            <a:endParaRPr lang="en-US" altLang="en-US" sz="1600" dirty="0" smtClean="0">
              <a:solidFill>
                <a:srgbClr val="000000"/>
              </a:solidFill>
            </a:endParaRPr>
          </a:p>
          <a:p>
            <a:r>
              <a:rPr lang="en-US" altLang="en-US" sz="1600" dirty="0" smtClean="0">
                <a:solidFill>
                  <a:srgbClr val="000000"/>
                </a:solidFill>
              </a:rPr>
              <a:t>Free options for volunteer tracking are Excel spreadsheets or Google tools.  There are great on-line tutorials available</a:t>
            </a:r>
            <a:r>
              <a:rPr lang="en-US" altLang="en-US" sz="1600" baseline="0" dirty="0" smtClean="0">
                <a:solidFill>
                  <a:srgbClr val="000000"/>
                </a:solidFill>
              </a:rPr>
              <a:t> for Google tools and they seem to be fairly customizable</a:t>
            </a:r>
            <a:r>
              <a:rPr lang="en-US" altLang="en-US" sz="1600" dirty="0" smtClean="0">
                <a:solidFill>
                  <a:srgbClr val="000000"/>
                </a:solidFill>
              </a:rPr>
              <a:t>.  </a:t>
            </a:r>
            <a:endParaRPr lang="en-US" altLang="en-US" sz="1600" dirty="0" smtClean="0"/>
          </a:p>
        </p:txBody>
      </p:sp>
      <p:sp>
        <p:nvSpPr>
          <p:cNvPr id="2765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60226E74-3AB3-4D3F-B1D9-C015D761B516}" type="datetime1">
              <a:rPr lang="en-US" altLang="en-US" smtClean="0"/>
              <a:pPr/>
              <a:t>5/13/2017</a:t>
            </a:fld>
            <a:endParaRPr lang="en-US" altLang="en-US" smtClean="0"/>
          </a:p>
        </p:txBody>
      </p:sp>
      <p:sp>
        <p:nvSpPr>
          <p:cNvPr id="2765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p>
        </p:txBody>
      </p:sp>
      <p:sp>
        <p:nvSpPr>
          <p:cNvPr id="2765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6D30200E-636C-4547-A096-E17F38F5D1BC}" type="slidenum">
              <a:rPr lang="en-US" altLang="en-US" smtClean="0"/>
              <a:pPr/>
              <a:t>12</a:t>
            </a:fld>
            <a:endParaRPr lang="en-US" altLang="en-US" smtClean="0"/>
          </a:p>
        </p:txBody>
      </p:sp>
    </p:spTree>
    <p:extLst>
      <p:ext uri="{BB962C8B-B14F-4D97-AF65-F5344CB8AC3E}">
        <p14:creationId xmlns:p14="http://schemas.microsoft.com/office/powerpoint/2010/main" val="3983137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20E43EC-8758-714B-ADB6-8FB05EE3A93C}" type="slidenum">
              <a:rPr lang="en-US"/>
              <a:pPr/>
              <a:t>13</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defTabSz="931774" eaLnBrk="1" hangingPunct="1"/>
            <a:r>
              <a:rPr lang="en-US" sz="1600" dirty="0"/>
              <a:t>An awesome resource for libraries located in Arizona, California, Idaho or Texas-- </a:t>
            </a:r>
            <a:r>
              <a:rPr lang="en-US" sz="1600" i="1" dirty="0"/>
              <a:t>Get Involved: Powered By Your Library</a:t>
            </a:r>
            <a:r>
              <a:rPr lang="en-US" sz="1600" dirty="0"/>
              <a:t> began as a California statewide initiative designed to expand the visibility and contributions of skilled volunteers through public libraries. The initiative’s success led to a 3-year grant to a collaborative of 4 state library agencies – Arizona, California, Idaho and Texas – from the Institute for Museum and Library Services’ Laura Bush 21st Century Librarian Program.  By joining, your library receives free access to Volunteer Match Premium tools, great online resources, idea and resource sharing within your group, free on-line volunteer management training, a widget for your website and much more.  The Get Involved resource  clearing house on the California State Library website is available to anyone!  It has a wealth of Information; training, forms, stock photos, and links to much more.  I have included a link on the resource slides at the end of this presentation.  </a:t>
            </a:r>
            <a:endParaRPr lang="en-US" sz="1600" dirty="0" smtClean="0"/>
          </a:p>
          <a:p>
            <a:pPr eaLnBrk="1" hangingPunct="1"/>
            <a:endParaRPr lang="en-US" sz="1600" dirty="0">
              <a:latin typeface="Arial" pitchFamily="-93" charset="0"/>
              <a:ea typeface="ＭＳ Ｐゴシック" pitchFamily="-93" charset="-128"/>
              <a:cs typeface="ＭＳ Ｐゴシック" pitchFamily="-93" charset="-128"/>
            </a:endParaRPr>
          </a:p>
        </p:txBody>
      </p:sp>
    </p:spTree>
    <p:extLst>
      <p:ext uri="{BB962C8B-B14F-4D97-AF65-F5344CB8AC3E}">
        <p14:creationId xmlns:p14="http://schemas.microsoft.com/office/powerpoint/2010/main" val="3680138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r>
              <a:rPr lang="en-US" sz="1600" dirty="0">
                <a:ea typeface="Calibri" panose="020F0502020204030204" pitchFamily="34" charset="0"/>
                <a:cs typeface="Times New Roman" panose="02020603050405020304" pitchFamily="18" charset="0"/>
              </a:rPr>
              <a:t>These are sites I use frequently and have found safe and useful.</a:t>
            </a:r>
            <a:endParaRPr lang="en-US" sz="1600" dirty="0" smtClean="0">
              <a:ea typeface="Calibri" panose="020F0502020204030204" pitchFamily="34" charset="0"/>
              <a:cs typeface="Times New Roman" panose="02020603050405020304" pitchFamily="18" charset="0"/>
            </a:endParaRPr>
          </a:p>
          <a:p>
            <a:endParaRPr lang="en-US" altLang="en-US" dirty="0" smtClean="0"/>
          </a:p>
        </p:txBody>
      </p:sp>
      <p:sp>
        <p:nvSpPr>
          <p:cNvPr id="2970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B314DF11-09FF-4554-B092-5FE30F5CA295}" type="datetime1">
              <a:rPr lang="en-US" altLang="en-US" smtClean="0"/>
              <a:pPr/>
              <a:t>5/13/2017</a:t>
            </a:fld>
            <a:endParaRPr lang="en-US" altLang="en-US" smtClean="0"/>
          </a:p>
        </p:txBody>
      </p:sp>
      <p:sp>
        <p:nvSpPr>
          <p:cNvPr id="2970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p>
        </p:txBody>
      </p:sp>
      <p:sp>
        <p:nvSpPr>
          <p:cNvPr id="2970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FF64E8AD-95C7-431D-A33B-EF9EFCDF9C89}" type="slidenum">
              <a:rPr lang="en-US" altLang="en-US" smtClean="0"/>
              <a:pPr/>
              <a:t>14</a:t>
            </a:fld>
            <a:endParaRPr lang="en-US" altLang="en-US" smtClean="0"/>
          </a:p>
        </p:txBody>
      </p:sp>
    </p:spTree>
    <p:extLst>
      <p:ext uri="{BB962C8B-B14F-4D97-AF65-F5344CB8AC3E}">
        <p14:creationId xmlns:p14="http://schemas.microsoft.com/office/powerpoint/2010/main" val="3592100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174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37EBF64B-0799-424C-9AA3-440FB2144E6F}" type="datetime1">
              <a:rPr lang="en-US" altLang="en-US" smtClean="0"/>
              <a:pPr/>
              <a:t>5/13/2017</a:t>
            </a:fld>
            <a:endParaRPr lang="en-US" altLang="en-US" smtClean="0"/>
          </a:p>
        </p:txBody>
      </p:sp>
      <p:sp>
        <p:nvSpPr>
          <p:cNvPr id="3174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p>
        </p:txBody>
      </p:sp>
      <p:sp>
        <p:nvSpPr>
          <p:cNvPr id="3175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3036DD2A-6EAA-4212-8FA6-2665A7597EB6}" type="slidenum">
              <a:rPr lang="en-US" altLang="en-US" smtClean="0"/>
              <a:pPr/>
              <a:t>15</a:t>
            </a:fld>
            <a:endParaRPr lang="en-US" altLang="en-US" smtClean="0"/>
          </a:p>
        </p:txBody>
      </p:sp>
    </p:spTree>
    <p:extLst>
      <p:ext uri="{BB962C8B-B14F-4D97-AF65-F5344CB8AC3E}">
        <p14:creationId xmlns:p14="http://schemas.microsoft.com/office/powerpoint/2010/main" val="372749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379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04EEA211-D959-4322-8630-CB4D1276F4E0}" type="datetime1">
              <a:rPr lang="en-US" altLang="en-US" smtClean="0"/>
              <a:pPr/>
              <a:t>5/13/2017</a:t>
            </a:fld>
            <a:endParaRPr lang="en-US" altLang="en-US" smtClean="0"/>
          </a:p>
        </p:txBody>
      </p:sp>
      <p:sp>
        <p:nvSpPr>
          <p:cNvPr id="3379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p>
        </p:txBody>
      </p:sp>
      <p:sp>
        <p:nvSpPr>
          <p:cNvPr id="3379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E7EFEC08-810D-43DA-B2EB-B717AF5596DD}" type="slidenum">
              <a:rPr lang="en-US" altLang="en-US" smtClean="0"/>
              <a:pPr/>
              <a:t>16</a:t>
            </a:fld>
            <a:endParaRPr lang="en-US" altLang="en-US" smtClean="0"/>
          </a:p>
        </p:txBody>
      </p:sp>
    </p:spTree>
    <p:extLst>
      <p:ext uri="{BB962C8B-B14F-4D97-AF65-F5344CB8AC3E}">
        <p14:creationId xmlns:p14="http://schemas.microsoft.com/office/powerpoint/2010/main" val="972000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584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7E457135-79A2-42A4-BB2E-895AB32BCDCA}" type="datetime1">
              <a:rPr lang="en-US" altLang="en-US" smtClean="0"/>
              <a:pPr/>
              <a:t>5/13/2017</a:t>
            </a:fld>
            <a:endParaRPr lang="en-US" altLang="en-US" smtClean="0"/>
          </a:p>
        </p:txBody>
      </p:sp>
      <p:sp>
        <p:nvSpPr>
          <p:cNvPr id="3584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p>
        </p:txBody>
      </p:sp>
      <p:sp>
        <p:nvSpPr>
          <p:cNvPr id="3584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A67C0961-134F-43CF-84E0-2026A738ECF5}" type="slidenum">
              <a:rPr lang="en-US" altLang="en-US" smtClean="0"/>
              <a:pPr/>
              <a:t>17</a:t>
            </a:fld>
            <a:endParaRPr lang="en-US" altLang="en-US" smtClean="0"/>
          </a:p>
        </p:txBody>
      </p:sp>
    </p:spTree>
    <p:extLst>
      <p:ext uri="{BB962C8B-B14F-4D97-AF65-F5344CB8AC3E}">
        <p14:creationId xmlns:p14="http://schemas.microsoft.com/office/powerpoint/2010/main" val="3250493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smtClean="0"/>
              <a:t>We all know them, the eager beaver do-gooders that just show up on your doorstep. (talk about slide)  I have heard it from libraries and nonprofits many times:  “Oh we don’t use volunteers if we can help it.  Volunteers are a lot of work!  They need lots of care and feeding and I have too much of my own work to do!  First I have to stop and think of something for them to do, then show them how to do it and they usually just mess things up and then I have to fix that too!  But if I just send them away, they’ll tell everyone in the community how “unfriendly” their local public librarian treated them.  So, I just give them some meaningless busy work (dust the books, or sharpen pencils) so they will stay out of my hair”.   </a:t>
            </a:r>
            <a:r>
              <a:rPr lang="en-US" altLang="en-US" sz="1600" b="1" dirty="0" smtClean="0"/>
              <a:t>But what if… </a:t>
            </a:r>
            <a:r>
              <a:rPr lang="en-US" altLang="en-US" sz="1600" dirty="0" smtClean="0"/>
              <a:t>that guy you have busy dusting books has some highly valuable skills that he would just love to share with your library?  </a:t>
            </a:r>
          </a:p>
          <a:p>
            <a:endParaRPr lang="en-US" altLang="en-US" sz="1600" dirty="0" smtClean="0"/>
          </a:p>
        </p:txBody>
      </p:sp>
      <p:sp>
        <p:nvSpPr>
          <p:cNvPr id="717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71693A7F-35CE-494C-810F-5C19505DC442}" type="datetime1">
              <a:rPr lang="en-US" altLang="en-US" smtClean="0"/>
              <a:pPr/>
              <a:t>5/13/2017</a:t>
            </a:fld>
            <a:endParaRPr lang="en-US" altLang="en-US" smtClean="0"/>
          </a:p>
        </p:txBody>
      </p:sp>
      <p:sp>
        <p:nvSpPr>
          <p:cNvPr id="717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p>
        </p:txBody>
      </p:sp>
      <p:sp>
        <p:nvSpPr>
          <p:cNvPr id="717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8FC29FAF-D4EE-4739-BE17-1927FF564096}" type="slidenum">
              <a:rPr lang="en-US" altLang="en-US" smtClean="0"/>
              <a:pPr/>
              <a:t>2</a:t>
            </a:fld>
            <a:endParaRPr lang="en-US" altLang="en-US" smtClean="0"/>
          </a:p>
        </p:txBody>
      </p:sp>
    </p:spTree>
    <p:extLst>
      <p:ext uri="{BB962C8B-B14F-4D97-AF65-F5344CB8AC3E}">
        <p14:creationId xmlns:p14="http://schemas.microsoft.com/office/powerpoint/2010/main" val="423785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smtClean="0"/>
              <a:t>What if he is a trained professional clown who would help with story-time for free.  Or a graphic artist that wants to create community outreach brochures and posters for free!  How about a multi-lingual ESL instructor or professional photographer?  All those great services you would love to offer your community but never have the staff time or funding to do them.  The possibilities are endless, and those highly skilled volunteers are in your community just waiting for you to ask for their help.  And a big plus:  once they are an engaged and productive volunteer, you will have the best group of library advocates you could ever wish for.</a:t>
            </a:r>
          </a:p>
        </p:txBody>
      </p:sp>
      <p:sp>
        <p:nvSpPr>
          <p:cNvPr id="922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0BEE9EDA-EEA2-47FC-8C1B-49187F25BAAC}" type="datetime1">
              <a:rPr lang="en-US" altLang="en-US" smtClean="0"/>
              <a:pPr/>
              <a:t>5/13/2017</a:t>
            </a:fld>
            <a:endParaRPr lang="en-US" altLang="en-US" smtClean="0"/>
          </a:p>
        </p:txBody>
      </p:sp>
      <p:sp>
        <p:nvSpPr>
          <p:cNvPr id="922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p>
        </p:txBody>
      </p:sp>
      <p:sp>
        <p:nvSpPr>
          <p:cNvPr id="922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70C10C87-03DC-4EF0-917E-8CEDE2A4A634}" type="slidenum">
              <a:rPr lang="en-US" altLang="en-US" smtClean="0"/>
              <a:pPr/>
              <a:t>3</a:t>
            </a:fld>
            <a:endParaRPr lang="en-US" altLang="en-US" smtClean="0"/>
          </a:p>
        </p:txBody>
      </p:sp>
    </p:spTree>
    <p:extLst>
      <p:ext uri="{BB962C8B-B14F-4D97-AF65-F5344CB8AC3E}">
        <p14:creationId xmlns:p14="http://schemas.microsoft.com/office/powerpoint/2010/main" val="3119761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smtClean="0"/>
              <a:t>Back to how to deal with that impromptu volunteer.  Have a plan!  You wouldn’t hire a new employee without a formal application, interview and screening process, so why would you put a volunteer to work without having gone through a similar process?  I know, that all sounds like a lot of work just to bring in volunteers.  But, there are many tools, forms, position descriptions and policies available free that can be modified to fit your libraries needs. Volunteers are not free, but they can cost-effectively extend library services.  Before you begin using volunteers, several areas should be addressed.</a:t>
            </a:r>
          </a:p>
          <a:p>
            <a:endParaRPr lang="en-US" altLang="en-US" dirty="0" smtClean="0"/>
          </a:p>
        </p:txBody>
      </p:sp>
      <p:sp>
        <p:nvSpPr>
          <p:cNvPr id="1126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9A00C62C-2FC9-4B43-9FA6-AE2D4ED57394}" type="datetime1">
              <a:rPr lang="en-US" altLang="en-US" smtClean="0"/>
              <a:pPr/>
              <a:t>5/13/2017</a:t>
            </a:fld>
            <a:endParaRPr lang="en-US" altLang="en-US" smtClean="0"/>
          </a:p>
        </p:txBody>
      </p:sp>
      <p:sp>
        <p:nvSpPr>
          <p:cNvPr id="1126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p>
        </p:txBody>
      </p:sp>
      <p:sp>
        <p:nvSpPr>
          <p:cNvPr id="1127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290DC3D7-A2FA-4C34-89CB-E54FA0412949}" type="slidenum">
              <a:rPr lang="en-US" altLang="en-US" smtClean="0"/>
              <a:pPr/>
              <a:t>4</a:t>
            </a:fld>
            <a:endParaRPr lang="en-US" altLang="en-US" smtClean="0"/>
          </a:p>
        </p:txBody>
      </p:sp>
    </p:spTree>
    <p:extLst>
      <p:ext uri="{BB962C8B-B14F-4D97-AF65-F5344CB8AC3E}">
        <p14:creationId xmlns:p14="http://schemas.microsoft.com/office/powerpoint/2010/main" val="3639593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smtClean="0"/>
              <a:t>Again,</a:t>
            </a:r>
            <a:r>
              <a:rPr lang="en-US" altLang="en-US" sz="1600" baseline="0" dirty="0" smtClean="0"/>
              <a:t> don’t do this from scratch!  There are many on-line resources for well developed position descriptions that are free to copy and modify for your library program.</a:t>
            </a:r>
            <a:endParaRPr lang="en-US" altLang="en-US" sz="1600" dirty="0" smtClean="0"/>
          </a:p>
        </p:txBody>
      </p:sp>
      <p:sp>
        <p:nvSpPr>
          <p:cNvPr id="1331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865C3974-B767-489E-9960-34E1A05BBC2A}" type="datetime1">
              <a:rPr lang="en-US" altLang="en-US" smtClean="0"/>
              <a:pPr/>
              <a:t>5/13/2017</a:t>
            </a:fld>
            <a:endParaRPr lang="en-US" altLang="en-US" smtClean="0"/>
          </a:p>
        </p:txBody>
      </p:sp>
      <p:sp>
        <p:nvSpPr>
          <p:cNvPr id="1331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p>
        </p:txBody>
      </p:sp>
      <p:sp>
        <p:nvSpPr>
          <p:cNvPr id="1331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73CF0A60-2973-48BC-A816-94ECE5A9F39E}" type="slidenum">
              <a:rPr lang="en-US" altLang="en-US" smtClean="0"/>
              <a:pPr/>
              <a:t>5</a:t>
            </a:fld>
            <a:endParaRPr lang="en-US" altLang="en-US" smtClean="0"/>
          </a:p>
        </p:txBody>
      </p:sp>
    </p:spTree>
    <p:extLst>
      <p:ext uri="{BB962C8B-B14F-4D97-AF65-F5344CB8AC3E}">
        <p14:creationId xmlns:p14="http://schemas.microsoft.com/office/powerpoint/2010/main" val="390512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smtClean="0"/>
              <a:t>But, background checks cost $$ you say?  Well, yes they do.  There is a growing</a:t>
            </a:r>
            <a:r>
              <a:rPr lang="en-US" altLang="en-US" sz="1600" baseline="0" dirty="0" smtClean="0"/>
              <a:t> trend in many non-profits to ask the volunteer to pay for the background check.  They can count it as a donation to your organization and you will be surprised how willing they are to do this!  After all, they came to you wanting to help, not cause a financial hardship.  Just explain that the background check is required by library policy.  </a:t>
            </a:r>
            <a:endParaRPr lang="en-US" altLang="en-US" sz="1600" dirty="0" smtClean="0"/>
          </a:p>
        </p:txBody>
      </p:sp>
      <p:sp>
        <p:nvSpPr>
          <p:cNvPr id="1536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D1390712-CF8B-459C-80CC-559AF8F70DEA}" type="datetime1">
              <a:rPr lang="en-US" altLang="en-US" smtClean="0"/>
              <a:pPr/>
              <a:t>5/13/2017</a:t>
            </a:fld>
            <a:endParaRPr lang="en-US" altLang="en-US" smtClean="0"/>
          </a:p>
        </p:txBody>
      </p:sp>
      <p:sp>
        <p:nvSpPr>
          <p:cNvPr id="1536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p>
        </p:txBody>
      </p:sp>
      <p:sp>
        <p:nvSpPr>
          <p:cNvPr id="1536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2C8F6A40-73A5-43B4-81D5-A55E5373926C}" type="slidenum">
              <a:rPr lang="en-US" altLang="en-US" smtClean="0"/>
              <a:pPr/>
              <a:t>6</a:t>
            </a:fld>
            <a:endParaRPr lang="en-US" altLang="en-US" smtClean="0"/>
          </a:p>
        </p:txBody>
      </p:sp>
    </p:spTree>
    <p:extLst>
      <p:ext uri="{BB962C8B-B14F-4D97-AF65-F5344CB8AC3E}">
        <p14:creationId xmlns:p14="http://schemas.microsoft.com/office/powerpoint/2010/main" val="951587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smtClean="0"/>
              <a:t>Give real examples: </a:t>
            </a:r>
            <a:r>
              <a:rPr lang="en-US" altLang="en-US" sz="1600" dirty="0" err="1" smtClean="0"/>
              <a:t>tbs</a:t>
            </a:r>
            <a:r>
              <a:rPr lang="en-US" altLang="en-US" sz="1600" dirty="0" smtClean="0"/>
              <a:t> inspectors, bulk</a:t>
            </a:r>
            <a:r>
              <a:rPr lang="en-US" altLang="en-US" sz="1600" baseline="0" dirty="0" smtClean="0"/>
              <a:t> mail, </a:t>
            </a:r>
            <a:r>
              <a:rPr lang="en-US" altLang="en-US" sz="1600" baseline="0" dirty="0" err="1" smtClean="0"/>
              <a:t>childrens</a:t>
            </a:r>
            <a:r>
              <a:rPr lang="en-US" altLang="en-US" sz="1600" baseline="0" dirty="0" smtClean="0"/>
              <a:t> program</a:t>
            </a:r>
            <a:endParaRPr lang="en-US" altLang="en-US" sz="1600" dirty="0" smtClean="0"/>
          </a:p>
        </p:txBody>
      </p:sp>
      <p:sp>
        <p:nvSpPr>
          <p:cNvPr id="1741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EC41B9C7-69D8-42B4-A1D7-489967E600C3}" type="datetime1">
              <a:rPr lang="en-US" altLang="en-US" smtClean="0"/>
              <a:pPr/>
              <a:t>5/13/2017</a:t>
            </a:fld>
            <a:endParaRPr lang="en-US" altLang="en-US" smtClean="0"/>
          </a:p>
        </p:txBody>
      </p:sp>
      <p:sp>
        <p:nvSpPr>
          <p:cNvPr id="1741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p>
        </p:txBody>
      </p:sp>
      <p:sp>
        <p:nvSpPr>
          <p:cNvPr id="1741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67A59DB1-8ECC-41FC-9F70-E98DD4A6BEF1}" type="slidenum">
              <a:rPr lang="en-US" altLang="en-US" smtClean="0"/>
              <a:pPr/>
              <a:t>7</a:t>
            </a:fld>
            <a:endParaRPr lang="en-US" altLang="en-US" smtClean="0"/>
          </a:p>
        </p:txBody>
      </p:sp>
    </p:spTree>
    <p:extLst>
      <p:ext uri="{BB962C8B-B14F-4D97-AF65-F5344CB8AC3E}">
        <p14:creationId xmlns:p14="http://schemas.microsoft.com/office/powerpoint/2010/main" val="749112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smtClean="0"/>
              <a:t>Southwest Idaho’s local volunteer managers association just celebrated 20 years of service.  This has personally been the best source of information and training I have found.  Networking with peers in your profession is invaluable.  But if such a group is not available in your area, the online training sources that I will provide links to are excellent!  Many are written and presented by the top Volunteer Management trainers of today.</a:t>
            </a:r>
          </a:p>
          <a:p>
            <a:endParaRPr lang="en-US" altLang="en-US" dirty="0" smtClean="0"/>
          </a:p>
        </p:txBody>
      </p:sp>
      <p:sp>
        <p:nvSpPr>
          <p:cNvPr id="1946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E3A781F1-380B-4BC2-B6FD-80EC453EEF6E}" type="datetime1">
              <a:rPr lang="en-US" altLang="en-US" smtClean="0"/>
              <a:pPr/>
              <a:t>5/13/2017</a:t>
            </a:fld>
            <a:endParaRPr lang="en-US" altLang="en-US" smtClean="0"/>
          </a:p>
        </p:txBody>
      </p:sp>
      <p:sp>
        <p:nvSpPr>
          <p:cNvPr id="1946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p>
        </p:txBody>
      </p:sp>
      <p:sp>
        <p:nvSpPr>
          <p:cNvPr id="1946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00BF20C2-55EE-498A-8753-5310B670D1A7}" type="slidenum">
              <a:rPr lang="en-US" altLang="en-US" smtClean="0"/>
              <a:pPr/>
              <a:t>8</a:t>
            </a:fld>
            <a:endParaRPr lang="en-US" altLang="en-US" smtClean="0"/>
          </a:p>
        </p:txBody>
      </p:sp>
    </p:spTree>
    <p:extLst>
      <p:ext uri="{BB962C8B-B14F-4D97-AF65-F5344CB8AC3E}">
        <p14:creationId xmlns:p14="http://schemas.microsoft.com/office/powerpoint/2010/main" val="417321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smtClean="0"/>
              <a:t>I have been using on-line recruiting tools since 1999.  They have become the most productive recruitment tools in my tool belt.  Especially for those ongoing needs; I can post the position, update it periodically and make it active or inactive as needed. I can also link those positions</a:t>
            </a:r>
            <a:r>
              <a:rPr lang="en-US" altLang="en-US" sz="1600" baseline="0" dirty="0" smtClean="0"/>
              <a:t> to the volunteer page on our website. </a:t>
            </a:r>
            <a:r>
              <a:rPr lang="en-US" altLang="en-US" sz="1600" dirty="0" smtClean="0"/>
              <a:t> I can post pictures, a detailed volunteer position, minimum requirements (ask for that commitment here and volunteers will come in already expecting to give a certain amount of time), skills required, and anything else I need to filter out the volunteers that won’t fit the job I am posting. </a:t>
            </a:r>
          </a:p>
          <a:p>
            <a:endParaRPr lang="en-US" altLang="en-US" dirty="0" smtClean="0"/>
          </a:p>
          <a:p>
            <a:r>
              <a:rPr lang="en-US" altLang="en-US" dirty="0" smtClean="0"/>
              <a:t> </a:t>
            </a:r>
            <a:r>
              <a:rPr lang="en-US" altLang="en-US" dirty="0" smtClean="0">
                <a:latin typeface="Arial" panose="020B0604020202020204" pitchFamily="34" charset="0"/>
                <a:cs typeface="Arial" panose="020B0604020202020204" pitchFamily="34" charset="0"/>
              </a:rPr>
              <a:t>Other great recruiting sources: community </a:t>
            </a:r>
            <a:r>
              <a:rPr lang="en-US" altLang="en-US" dirty="0" smtClean="0">
                <a:latin typeface="Arial" panose="020B0604020202020204" pitchFamily="34" charset="0"/>
                <a:ea typeface="Calibri" panose="020F0502020204030204" pitchFamily="34" charset="0"/>
                <a:cs typeface="Arial" panose="020B0604020202020204" pitchFamily="34" charset="0"/>
              </a:rPr>
              <a:t>service</a:t>
            </a:r>
            <a:r>
              <a:rPr lang="en-US" altLang="en-US" dirty="0" smtClean="0">
                <a:latin typeface="Arial" panose="020B0604020202020204" pitchFamily="34" charset="0"/>
                <a:cs typeface="Arial" panose="020B0604020202020204" pitchFamily="34" charset="0"/>
              </a:rPr>
              <a:t> groups such as RSVP and the Telephone Pioneers and even local businesses have been a source for reliable and knowledgeable volunteers. </a:t>
            </a:r>
            <a:endParaRPr lang="en-US" altLang="en-US" dirty="0" smtClean="0"/>
          </a:p>
        </p:txBody>
      </p:sp>
      <p:sp>
        <p:nvSpPr>
          <p:cNvPr id="2150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EAB39D09-9B6A-4DFC-BFE2-E1C719AEA660}" type="datetime1">
              <a:rPr lang="en-US" altLang="en-US" smtClean="0"/>
              <a:pPr/>
              <a:t>5/13/2017</a:t>
            </a:fld>
            <a:endParaRPr lang="en-US" altLang="en-US" smtClean="0"/>
          </a:p>
        </p:txBody>
      </p:sp>
      <p:sp>
        <p:nvSpPr>
          <p:cNvPr id="2150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p>
        </p:txBody>
      </p:sp>
      <p:sp>
        <p:nvSpPr>
          <p:cNvPr id="2151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0970DCB5-02B8-4161-B297-ADCCC947F4AB}" type="slidenum">
              <a:rPr lang="en-US" altLang="en-US" smtClean="0"/>
              <a:pPr/>
              <a:t>9</a:t>
            </a:fld>
            <a:endParaRPr lang="en-US" altLang="en-US" smtClean="0"/>
          </a:p>
        </p:txBody>
      </p:sp>
    </p:spTree>
    <p:extLst>
      <p:ext uri="{BB962C8B-B14F-4D97-AF65-F5344CB8AC3E}">
        <p14:creationId xmlns:p14="http://schemas.microsoft.com/office/powerpoint/2010/main" val="2258512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4D39470-2B19-41C7-86A6-4B90C9CB438F}" type="datetimeFigureOut">
              <a:rPr lang="en-US"/>
              <a:pPr>
                <a:defRPr/>
              </a:pPr>
              <a:t>5/13/2017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BB7452-9411-4AB2-9054-E53A731604B9}" type="slidenum">
              <a:rPr lang="en-US" altLang="en-US"/>
              <a:pPr>
                <a:defRPr/>
              </a:pPr>
              <a:t>‹#›</a:t>
            </a:fld>
            <a:endParaRPr lang="en-US" altLang="en-US"/>
          </a:p>
        </p:txBody>
      </p:sp>
    </p:spTree>
    <p:extLst>
      <p:ext uri="{BB962C8B-B14F-4D97-AF65-F5344CB8AC3E}">
        <p14:creationId xmlns:p14="http://schemas.microsoft.com/office/powerpoint/2010/main" val="3366165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9A86C9-A031-4740-BD11-2EC396690492}" type="datetimeFigureOut">
              <a:rPr lang="en-US"/>
              <a:pPr>
                <a:defRPr/>
              </a:pPr>
              <a:t>5/13/2017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DE27EA-4E02-4C5F-B630-1F8F8D8E29AB}" type="slidenum">
              <a:rPr lang="en-US" altLang="en-US"/>
              <a:pPr>
                <a:defRPr/>
              </a:pPr>
              <a:t>‹#›</a:t>
            </a:fld>
            <a:endParaRPr lang="en-US" altLang="en-US"/>
          </a:p>
        </p:txBody>
      </p:sp>
    </p:spTree>
    <p:extLst>
      <p:ext uri="{BB962C8B-B14F-4D97-AF65-F5344CB8AC3E}">
        <p14:creationId xmlns:p14="http://schemas.microsoft.com/office/powerpoint/2010/main" val="49005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FBB1D7-FFBD-4C53-8648-661E53FECC8C}" type="datetimeFigureOut">
              <a:rPr lang="en-US"/>
              <a:pPr>
                <a:defRPr/>
              </a:pPr>
              <a:t>5/13/2017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C52ECE-949F-45CC-A3CB-DA868BBAD651}" type="slidenum">
              <a:rPr lang="en-US" altLang="en-US"/>
              <a:pPr>
                <a:defRPr/>
              </a:pPr>
              <a:t>‹#›</a:t>
            </a:fld>
            <a:endParaRPr lang="en-US" altLang="en-US"/>
          </a:p>
        </p:txBody>
      </p:sp>
    </p:spTree>
    <p:extLst>
      <p:ext uri="{BB962C8B-B14F-4D97-AF65-F5344CB8AC3E}">
        <p14:creationId xmlns:p14="http://schemas.microsoft.com/office/powerpoint/2010/main" val="305950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5D40DAF-59EB-B94F-9CAE-B3377FE2A548}" type="slidenum">
              <a:rPr lang="en-US"/>
              <a:pPr/>
              <a:t>‹#›</a:t>
            </a:fld>
            <a:endParaRPr lang="en-US"/>
          </a:p>
        </p:txBody>
      </p:sp>
    </p:spTree>
    <p:extLst>
      <p:ext uri="{BB962C8B-B14F-4D97-AF65-F5344CB8AC3E}">
        <p14:creationId xmlns:p14="http://schemas.microsoft.com/office/powerpoint/2010/main" val="3118379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B0F894-3237-4AA3-AB20-98FD89D879D7}" type="datetimeFigureOut">
              <a:rPr lang="en-US"/>
              <a:pPr>
                <a:defRPr/>
              </a:pPr>
              <a:t>5/13/2017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4B4678-9F32-4B3E-837A-1B1F1366A68D}" type="slidenum">
              <a:rPr lang="en-US" altLang="en-US"/>
              <a:pPr>
                <a:defRPr/>
              </a:pPr>
              <a:t>‹#›</a:t>
            </a:fld>
            <a:endParaRPr lang="en-US" altLang="en-US"/>
          </a:p>
        </p:txBody>
      </p:sp>
    </p:spTree>
    <p:extLst>
      <p:ext uri="{BB962C8B-B14F-4D97-AF65-F5344CB8AC3E}">
        <p14:creationId xmlns:p14="http://schemas.microsoft.com/office/powerpoint/2010/main" val="1164712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3C481C8-5EAB-4CF1-92F0-8321CBFE1B71}" type="datetimeFigureOut">
              <a:rPr lang="en-US"/>
              <a:pPr>
                <a:defRPr/>
              </a:pPr>
              <a:t>5/13/2017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9DF042-98E7-41E4-8F83-4E400DEA3692}" type="slidenum">
              <a:rPr lang="en-US" altLang="en-US"/>
              <a:pPr>
                <a:defRPr/>
              </a:pPr>
              <a:t>‹#›</a:t>
            </a:fld>
            <a:endParaRPr lang="en-US" altLang="en-US"/>
          </a:p>
        </p:txBody>
      </p:sp>
    </p:spTree>
    <p:extLst>
      <p:ext uri="{BB962C8B-B14F-4D97-AF65-F5344CB8AC3E}">
        <p14:creationId xmlns:p14="http://schemas.microsoft.com/office/powerpoint/2010/main" val="347919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1945454-DF9B-487F-A5DB-B02CFC149727}" type="datetimeFigureOut">
              <a:rPr lang="en-US"/>
              <a:pPr>
                <a:defRPr/>
              </a:pPr>
              <a:t>5/13/2017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07C39B-A3DC-43CC-92A1-7B69AC71CF46}" type="slidenum">
              <a:rPr lang="en-US" altLang="en-US"/>
              <a:pPr>
                <a:defRPr/>
              </a:pPr>
              <a:t>‹#›</a:t>
            </a:fld>
            <a:endParaRPr lang="en-US" altLang="en-US"/>
          </a:p>
        </p:txBody>
      </p:sp>
    </p:spTree>
    <p:extLst>
      <p:ext uri="{BB962C8B-B14F-4D97-AF65-F5344CB8AC3E}">
        <p14:creationId xmlns:p14="http://schemas.microsoft.com/office/powerpoint/2010/main" val="2045757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420F834-E44B-44F0-96EC-3CF1CC9893E6}" type="datetimeFigureOut">
              <a:rPr lang="en-US"/>
              <a:pPr>
                <a:defRPr/>
              </a:pPr>
              <a:t>5/13/2017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CE26308-4B72-4F85-87CD-1E92840C76AB}" type="slidenum">
              <a:rPr lang="en-US" altLang="en-US"/>
              <a:pPr>
                <a:defRPr/>
              </a:pPr>
              <a:t>‹#›</a:t>
            </a:fld>
            <a:endParaRPr lang="en-US" altLang="en-US"/>
          </a:p>
        </p:txBody>
      </p:sp>
    </p:spTree>
    <p:extLst>
      <p:ext uri="{BB962C8B-B14F-4D97-AF65-F5344CB8AC3E}">
        <p14:creationId xmlns:p14="http://schemas.microsoft.com/office/powerpoint/2010/main" val="2659988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4EDAD0D-BEE6-4984-8F1C-6CCF316BADC6}" type="datetimeFigureOut">
              <a:rPr lang="en-US"/>
              <a:pPr>
                <a:defRPr/>
              </a:pPr>
              <a:t>5/13/2017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EC51D83-0493-4354-ACE2-F58B0D504C92}" type="slidenum">
              <a:rPr lang="en-US" altLang="en-US"/>
              <a:pPr>
                <a:defRPr/>
              </a:pPr>
              <a:t>‹#›</a:t>
            </a:fld>
            <a:endParaRPr lang="en-US" altLang="en-US"/>
          </a:p>
        </p:txBody>
      </p:sp>
    </p:spTree>
    <p:extLst>
      <p:ext uri="{BB962C8B-B14F-4D97-AF65-F5344CB8AC3E}">
        <p14:creationId xmlns:p14="http://schemas.microsoft.com/office/powerpoint/2010/main" val="181150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33745E-8FA8-41DE-AE60-277D02B5E651}" type="datetimeFigureOut">
              <a:rPr lang="en-US"/>
              <a:pPr>
                <a:defRPr/>
              </a:pPr>
              <a:t>5/13/2017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FCF9F9-7CCE-4383-9412-6E0BC495A756}" type="slidenum">
              <a:rPr lang="en-US" altLang="en-US"/>
              <a:pPr>
                <a:defRPr/>
              </a:pPr>
              <a:t>‹#›</a:t>
            </a:fld>
            <a:endParaRPr lang="en-US" altLang="en-US"/>
          </a:p>
        </p:txBody>
      </p:sp>
    </p:spTree>
    <p:extLst>
      <p:ext uri="{BB962C8B-B14F-4D97-AF65-F5344CB8AC3E}">
        <p14:creationId xmlns:p14="http://schemas.microsoft.com/office/powerpoint/2010/main" val="4149032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7B3C9C-0298-4ACF-A285-9F093DCF7C9A}" type="datetimeFigureOut">
              <a:rPr lang="en-US"/>
              <a:pPr>
                <a:defRPr/>
              </a:pPr>
              <a:t>5/13/2017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1FC23E-9342-4835-8B64-13571A3C8D86}" type="slidenum">
              <a:rPr lang="en-US" altLang="en-US"/>
              <a:pPr>
                <a:defRPr/>
              </a:pPr>
              <a:t>‹#›</a:t>
            </a:fld>
            <a:endParaRPr lang="en-US" altLang="en-US"/>
          </a:p>
        </p:txBody>
      </p:sp>
    </p:spTree>
    <p:extLst>
      <p:ext uri="{BB962C8B-B14F-4D97-AF65-F5344CB8AC3E}">
        <p14:creationId xmlns:p14="http://schemas.microsoft.com/office/powerpoint/2010/main" val="1905599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22710F-46B1-4557-A7A5-305E1D47A307}" type="datetimeFigureOut">
              <a:rPr lang="en-US"/>
              <a:pPr>
                <a:defRPr/>
              </a:pPr>
              <a:t>5/13/2017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8FD52D-FBAE-4790-88BB-BF39DA5010FB}" type="slidenum">
              <a:rPr lang="en-US" altLang="en-US"/>
              <a:pPr>
                <a:defRPr/>
              </a:pPr>
              <a:t>‹#›</a:t>
            </a:fld>
            <a:endParaRPr lang="en-US" altLang="en-US"/>
          </a:p>
        </p:txBody>
      </p:sp>
    </p:spTree>
    <p:extLst>
      <p:ext uri="{BB962C8B-B14F-4D97-AF65-F5344CB8AC3E}">
        <p14:creationId xmlns:p14="http://schemas.microsoft.com/office/powerpoint/2010/main" val="959538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55A661B-5A49-49F1-9191-D709AB540FEA}" type="datetimeFigureOut">
              <a:rPr lang="en-US"/>
              <a:pPr>
                <a:defRPr/>
              </a:pPr>
              <a:t>5/13/2017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EDE0388-BE59-4869-A13A-948B4383C90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mailto:sue.walker@libraries.idaho.gov" TargetMode="External"/><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mailto:jpeters@tsl.texas.gov" TargetMode="External"/><Relationship Id="rId5" Type="http://schemas.openxmlformats.org/officeDocument/2006/relationships/hyperlink" Target="mailto:clehn@califa.org" TargetMode="External"/><Relationship Id="rId4" Type="http://schemas.openxmlformats.org/officeDocument/2006/relationships/hyperlink" Target="mailto:dthrockmorton@azlibrary.gov"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doleta.gov/regs/statutes/olderam.cfm" TargetMode="External"/><Relationship Id="rId3" Type="http://schemas.openxmlformats.org/officeDocument/2006/relationships/hyperlink" Target="http://www.volunteermatch.org/" TargetMode="External"/><Relationship Id="rId7" Type="http://schemas.openxmlformats.org/officeDocument/2006/relationships/hyperlink" Target="http://www.nationalservice.gov/programs/americorps/americorps-vist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nationalservice.gov/programs/senior-corps/rsvp" TargetMode="External"/><Relationship Id="rId5" Type="http://schemas.openxmlformats.org/officeDocument/2006/relationships/hyperlink" Target="http://www.telecompioneers.org/" TargetMode="External"/><Relationship Id="rId4" Type="http://schemas.openxmlformats.org/officeDocument/2006/relationships/hyperlink" Target="http://www.unitedway.org/take-action/volunteer"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positivepromotions.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openclipart.org/" TargetMode="External"/><Relationship Id="rId4" Type="http://schemas.openxmlformats.org/officeDocument/2006/relationships/hyperlink" Target="http://www.volunteergifts.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learn.volunteermatch.org/" TargetMode="External"/><Relationship Id="rId7" Type="http://schemas.openxmlformats.org/officeDocument/2006/relationships/hyperlink" Target="http://www.nationalservice.gov/"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www.pointsoflight.org/" TargetMode="External"/><Relationship Id="rId5" Type="http://schemas.openxmlformats.org/officeDocument/2006/relationships/hyperlink" Target="http://www.managementhelp.org/staffing/outsrcng/volnteer/volnteer.htm" TargetMode="External"/><Relationship Id="rId4" Type="http://schemas.openxmlformats.org/officeDocument/2006/relationships/hyperlink" Target="http://www.getinvolvedca.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volunteeralive.org/" TargetMode="External"/><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www.energizeinc.com/" TargetMode="External"/><Relationship Id="rId5" Type="http://schemas.openxmlformats.org/officeDocument/2006/relationships/hyperlink" Target="http://www.volunteertoday.com/" TargetMode="External"/><Relationship Id="rId4" Type="http://schemas.openxmlformats.org/officeDocument/2006/relationships/hyperlink" Target="http://libraries.volunteermatch.or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volunteermatch.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Documents and Settings\sheila.winther\Local Settings\Temporary Internet Files\Content.IE5\G1KHWBSD\MPj04393840000[1].jp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9050"/>
            <a:ext cx="91694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3"/>
          <p:cNvSpPr>
            <a:spLocks noGrp="1"/>
          </p:cNvSpPr>
          <p:nvPr>
            <p:ph type="title"/>
          </p:nvPr>
        </p:nvSpPr>
        <p:spPr>
          <a:xfrm>
            <a:off x="990600" y="4800600"/>
            <a:ext cx="7162800" cy="1524000"/>
          </a:xfrm>
        </p:spPr>
        <p:txBody>
          <a:bodyPr/>
          <a:lstStyle/>
          <a:p>
            <a:pPr algn="ctr" eaLnBrk="1" hangingPunct="1"/>
            <a:r>
              <a:rPr lang="en-US" altLang="en-US" sz="3200" dirty="0" smtClean="0"/>
              <a:t>Create an effective,</a:t>
            </a:r>
            <a:br>
              <a:rPr lang="en-US" altLang="en-US" sz="3200" dirty="0" smtClean="0"/>
            </a:br>
            <a:r>
              <a:rPr lang="en-US" altLang="en-US" sz="3200" dirty="0" smtClean="0"/>
              <a:t>relevant-to-your-library,</a:t>
            </a:r>
            <a:br>
              <a:rPr lang="en-US" altLang="en-US" sz="3200" dirty="0" smtClean="0"/>
            </a:br>
            <a:r>
              <a:rPr lang="en-US" altLang="en-US" sz="3200" dirty="0" smtClean="0"/>
              <a:t>volunteer management program</a:t>
            </a:r>
          </a:p>
        </p:txBody>
      </p:sp>
      <p:sp>
        <p:nvSpPr>
          <p:cNvPr id="4100" name="TextBox 1"/>
          <p:cNvSpPr txBox="1">
            <a:spLocks noChangeArrowheads="1"/>
          </p:cNvSpPr>
          <p:nvPr/>
        </p:nvSpPr>
        <p:spPr bwMode="auto">
          <a:xfrm>
            <a:off x="990600" y="533400"/>
            <a:ext cx="7391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b="1" dirty="0">
                <a:latin typeface="Arial" panose="020B0604020202020204" pitchFamily="34" charset="0"/>
              </a:rPr>
              <a:t>Volunteers</a:t>
            </a:r>
          </a:p>
          <a:p>
            <a:pPr algn="ctr" eaLnBrk="1" hangingPunct="1">
              <a:spcBef>
                <a:spcPct val="0"/>
              </a:spcBef>
              <a:buFontTx/>
              <a:buNone/>
            </a:pPr>
            <a:r>
              <a:rPr lang="en-US" altLang="en-US" sz="4800" dirty="0">
                <a:latin typeface="Arial" panose="020B0604020202020204" pitchFamily="34" charset="0"/>
              </a:rPr>
              <a:t/>
            </a:r>
            <a:br>
              <a:rPr lang="en-US" altLang="en-US" sz="4800" dirty="0">
                <a:latin typeface="Arial" panose="020B0604020202020204" pitchFamily="34" charset="0"/>
              </a:rPr>
            </a:br>
            <a:r>
              <a:rPr lang="en-US" altLang="en-US" sz="4800" b="1" dirty="0">
                <a:latin typeface="Arial" panose="020B0604020202020204" pitchFamily="34" charset="0"/>
              </a:rPr>
              <a:t>More Work?</a:t>
            </a:r>
            <a:br>
              <a:rPr lang="en-US" altLang="en-US" sz="4800" b="1" dirty="0">
                <a:latin typeface="Arial" panose="020B0604020202020204" pitchFamily="34" charset="0"/>
              </a:rPr>
            </a:br>
            <a:r>
              <a:rPr lang="en-US" altLang="en-US" sz="4800" b="1" dirty="0">
                <a:latin typeface="Arial" panose="020B0604020202020204" pitchFamily="34" charset="0"/>
              </a:rPr>
              <a:t>or</a:t>
            </a:r>
            <a:br>
              <a:rPr lang="en-US" altLang="en-US" sz="4800" b="1" dirty="0">
                <a:latin typeface="Arial" panose="020B0604020202020204" pitchFamily="34" charset="0"/>
              </a:rPr>
            </a:br>
            <a:r>
              <a:rPr lang="en-US" altLang="en-US" sz="4800" b="1" dirty="0">
                <a:latin typeface="Arial" panose="020B0604020202020204" pitchFamily="34" charset="0"/>
              </a:rPr>
              <a:t>More Work Force!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228600" y="152400"/>
            <a:ext cx="8763000" cy="6477000"/>
          </a:xfrm>
        </p:spPr>
        <p:txBody>
          <a:bodyPr/>
          <a:lstStyle/>
          <a:p>
            <a:pPr eaLnBrk="1" hangingPunct="1">
              <a:defRPr/>
            </a:pPr>
            <a:endParaRPr lang="en-US" altLang="en-US" sz="1800" b="1" dirty="0" smtClean="0">
              <a:latin typeface="Arial" panose="020B0604020202020204" pitchFamily="34" charset="0"/>
              <a:cs typeface="Arial" panose="020B0604020202020204" pitchFamily="34" charset="0"/>
            </a:endParaRPr>
          </a:p>
          <a:p>
            <a:pPr eaLnBrk="1" hangingPunct="1">
              <a:defRPr/>
            </a:pPr>
            <a:r>
              <a:rPr lang="en-US" altLang="en-US" sz="2000" b="1" dirty="0" smtClean="0">
                <a:latin typeface="Arial" panose="020B0604020202020204" pitchFamily="34" charset="0"/>
                <a:cs typeface="Arial" panose="020B0604020202020204" pitchFamily="34" charset="0"/>
              </a:rPr>
              <a:t>Orientation, Interview and Placement:  </a:t>
            </a:r>
            <a:r>
              <a:rPr lang="en-US" altLang="en-US" sz="2000" dirty="0" smtClean="0">
                <a:latin typeface="Arial" panose="020B0604020202020204" pitchFamily="34" charset="0"/>
                <a:cs typeface="Arial" panose="020B0604020202020204" pitchFamily="34" charset="0"/>
              </a:rPr>
              <a:t>All volunteers should go through this process, just like new staff.  Always ask for a minimum commitment.  This may vary from position to position. Make it very clear that you expect a certain standard of quality and workplace behavior, and just what that standard is.</a:t>
            </a:r>
          </a:p>
          <a:p>
            <a:pPr eaLnBrk="1" hangingPunct="1">
              <a:defRPr/>
            </a:pPr>
            <a:endParaRPr lang="en-US" altLang="en-US" sz="2000" dirty="0">
              <a:latin typeface="Arial" panose="020B0604020202020204" pitchFamily="34" charset="0"/>
              <a:cs typeface="Arial" panose="020B0604020202020204" pitchFamily="34" charset="0"/>
            </a:endParaRPr>
          </a:p>
          <a:p>
            <a:pPr eaLnBrk="1" hangingPunct="1">
              <a:defRPr/>
            </a:pPr>
            <a:endParaRPr lang="en-US" altLang="en-US" sz="2000" dirty="0" smtClean="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2000" dirty="0" smtClean="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2000" dirty="0" smtClean="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2000"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2000" dirty="0">
              <a:latin typeface="Arial" panose="020B0604020202020204" pitchFamily="34" charset="0"/>
              <a:cs typeface="Arial" panose="020B0604020202020204" pitchFamily="34" charset="0"/>
            </a:endParaRPr>
          </a:p>
          <a:p>
            <a:pPr eaLnBrk="1" hangingPunct="1">
              <a:defRPr/>
            </a:pPr>
            <a:r>
              <a:rPr lang="en-US" altLang="en-US" sz="2000" b="1" dirty="0" smtClean="0">
                <a:latin typeface="Arial" panose="020B0604020202020204" pitchFamily="34" charset="0"/>
                <a:cs typeface="Arial" panose="020B0604020202020204" pitchFamily="34" charset="0"/>
              </a:rPr>
              <a:t>Screening and Background Checks:  </a:t>
            </a:r>
            <a:r>
              <a:rPr lang="en-US" altLang="en-US" sz="2000" dirty="0" smtClean="0">
                <a:latin typeface="Arial" panose="020B0604020202020204" pitchFamily="34" charset="0"/>
                <a:cs typeface="Arial" panose="020B0604020202020204" pitchFamily="34" charset="0"/>
              </a:rPr>
              <a:t>Ask for and check references. The extent of the background check will be determined by where and with whom the volunteers will be working.  At a minimum, you should look them up on your state’s repository and your local sheriffs' site.  This will give you some idea of who you are dealing with.  If they are going to be working alone with a vulnerable population, do a full background check. </a:t>
            </a:r>
            <a:endParaRPr lang="en-US" altLang="en-US" sz="2000" b="1" dirty="0" smtClean="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2000" dirty="0" smtClean="0">
              <a:latin typeface="Arial" panose="020B0604020202020204" pitchFamily="34" charset="0"/>
              <a:cs typeface="Arial" panose="020B0604020202020204" pitchFamily="34" charset="0"/>
            </a:endParaRPr>
          </a:p>
        </p:txBody>
      </p:sp>
      <p:pic>
        <p:nvPicPr>
          <p:cNvPr id="2253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905000"/>
            <a:ext cx="28575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685800" y="2286000"/>
            <a:ext cx="4267200" cy="1447800"/>
          </a:xfrm>
          <a:prstGeom prst="wedgeRoundRectCallout">
            <a:avLst>
              <a:gd name="adj1" fmla="val 64155"/>
              <a:gd name="adj2" fmla="val -102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ln w="0"/>
                <a:solidFill>
                  <a:schemeClr val="tx1"/>
                </a:solidFill>
                <a:effectLst>
                  <a:outerShdw blurRad="38100" dist="19050" dir="2700000" algn="tl" rotWithShape="0">
                    <a:schemeClr val="dk1">
                      <a:alpha val="40000"/>
                    </a:schemeClr>
                  </a:outerShdw>
                </a:effectLst>
              </a:rPr>
              <a:t>And in this section of the Library we have books!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p:cNvSpPr txBox="1">
            <a:spLocks noChangeArrowheads="1"/>
          </p:cNvSpPr>
          <p:nvPr/>
        </p:nvSpPr>
        <p:spPr bwMode="auto">
          <a:xfrm>
            <a:off x="76200" y="152400"/>
            <a:ext cx="8991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spcBef>
                <a:spcPct val="20000"/>
              </a:spcBef>
              <a:buFont typeface="Arial" panose="020B0604020202020204" pitchFamily="34" charset="0"/>
              <a:buChar char="•"/>
              <a:defRPr/>
            </a:pPr>
            <a:r>
              <a:rPr lang="en-US" altLang="en-US" sz="2000" b="1" dirty="0">
                <a:solidFill>
                  <a:prstClr val="black"/>
                </a:solidFill>
                <a:cs typeface="Arial" panose="020B0604020202020204" pitchFamily="34" charset="0"/>
              </a:rPr>
              <a:t>Training:   </a:t>
            </a:r>
            <a:r>
              <a:rPr lang="en-US" altLang="en-US" sz="2000" dirty="0">
                <a:solidFill>
                  <a:prstClr val="black"/>
                </a:solidFill>
                <a:cs typeface="Arial" panose="020B0604020202020204" pitchFamily="34" charset="0"/>
              </a:rPr>
              <a:t>Training volunteers is essential to creating a volunteer program that will produce more “work force” rather than just “more work”.  If you want excellence from your volunteers, you need to train them to do excellent work.  Training should be done by the staff member who will directly supervise their work.  Of course those highly skilled volunteers that will add value to your services by providing skills and services that staff do not </a:t>
            </a:r>
            <a:r>
              <a:rPr lang="en-US" altLang="en-US" sz="2000" dirty="0" smtClean="0">
                <a:solidFill>
                  <a:prstClr val="black"/>
                </a:solidFill>
                <a:cs typeface="Arial" panose="020B0604020202020204" pitchFamily="34" charset="0"/>
              </a:rPr>
              <a:t>have, </a:t>
            </a:r>
            <a:r>
              <a:rPr lang="en-US" altLang="en-US" sz="2000" dirty="0">
                <a:solidFill>
                  <a:prstClr val="black"/>
                </a:solidFill>
                <a:cs typeface="Arial" panose="020B0604020202020204" pitchFamily="34" charset="0"/>
              </a:rPr>
              <a:t>won’t need training for their </a:t>
            </a:r>
            <a:r>
              <a:rPr lang="en-US" altLang="en-US" sz="2000" dirty="0" smtClean="0">
                <a:solidFill>
                  <a:prstClr val="black"/>
                </a:solidFill>
                <a:cs typeface="Arial" panose="020B0604020202020204" pitchFamily="34" charset="0"/>
              </a:rPr>
              <a:t>position </a:t>
            </a:r>
            <a:r>
              <a:rPr lang="en-US" altLang="en-US" sz="2000" dirty="0">
                <a:solidFill>
                  <a:prstClr val="black"/>
                </a:solidFill>
                <a:cs typeface="Arial" panose="020B0604020202020204" pitchFamily="34" charset="0"/>
              </a:rPr>
              <a:t>but they do need supervision and clear guidelines.  They need to know what they can or can not do.  </a:t>
            </a:r>
          </a:p>
          <a:p>
            <a:pPr>
              <a:buFont typeface="Arial" panose="020B0604020202020204" pitchFamily="34" charset="0"/>
              <a:buChar char="•"/>
              <a:defRPr/>
            </a:pPr>
            <a:endParaRPr lang="en-US" altLang="en-US" sz="2000" b="1" dirty="0" smtClean="0"/>
          </a:p>
          <a:p>
            <a:pPr>
              <a:buFont typeface="Arial" panose="020B0604020202020204" pitchFamily="34" charset="0"/>
              <a:buChar char="•"/>
              <a:defRPr/>
            </a:pPr>
            <a:r>
              <a:rPr lang="en-US" altLang="en-US" sz="2000" b="1" dirty="0" smtClean="0"/>
              <a:t>Evaluation:   </a:t>
            </a:r>
            <a:r>
              <a:rPr lang="en-US" altLang="en-US" sz="2000" dirty="0" smtClean="0"/>
              <a:t>As you would evaluate any program or employee, volunteers and your volunteer program should go through periodic evaluation.  Volunteers, just like staff, can be “let go” if they are not working up to the standards they agreed to during orientation.</a:t>
            </a:r>
          </a:p>
          <a:p>
            <a:pPr>
              <a:buFont typeface="Arial" panose="020B0604020202020204" pitchFamily="34" charset="0"/>
              <a:buChar char="•"/>
              <a:defRPr/>
            </a:pPr>
            <a:endParaRPr lang="en-US" altLang="en-US" sz="2000" dirty="0" smtClean="0"/>
          </a:p>
          <a:p>
            <a:pPr>
              <a:buFont typeface="Arial" panose="020B0604020202020204" pitchFamily="34" charset="0"/>
              <a:buChar char="•"/>
              <a:defRPr/>
            </a:pPr>
            <a:endParaRPr lang="en-US" altLang="en-US" sz="2000" dirty="0" smtClean="0"/>
          </a:p>
        </p:txBody>
      </p:sp>
      <p:pic>
        <p:nvPicPr>
          <p:cNvPr id="2" name="Picture 1"/>
          <p:cNvPicPr>
            <a:picLocks noChangeAspect="1"/>
          </p:cNvPicPr>
          <p:nvPr/>
        </p:nvPicPr>
        <p:blipFill>
          <a:blip r:embed="rId3"/>
          <a:stretch>
            <a:fillRect/>
          </a:stretch>
        </p:blipFill>
        <p:spPr>
          <a:xfrm>
            <a:off x="5867400" y="4343400"/>
            <a:ext cx="2590800" cy="1329944"/>
          </a:xfrm>
          <a:prstGeom prst="rect">
            <a:avLst/>
          </a:prstGeom>
          <a:effectLst>
            <a:glow rad="101600">
              <a:schemeClr val="accent3">
                <a:satMod val="175000"/>
                <a:alpha val="40000"/>
              </a:schemeClr>
            </a:glow>
          </a:effectLst>
          <a:scene3d>
            <a:camera prst="orthographicFront">
              <a:rot lat="0" lon="600000" rev="0"/>
            </a:camera>
            <a:lightRig rig="threePt" dir="t"/>
          </a:scene3d>
        </p:spPr>
      </p:pic>
      <p:sp>
        <p:nvSpPr>
          <p:cNvPr id="24580" name="TextBox 2"/>
          <p:cNvSpPr txBox="1">
            <a:spLocks noChangeArrowheads="1"/>
          </p:cNvSpPr>
          <p:nvPr/>
        </p:nvSpPr>
        <p:spPr bwMode="auto">
          <a:xfrm>
            <a:off x="5334000" y="5791200"/>
            <a:ext cx="335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Evaluate!  </a:t>
            </a:r>
          </a:p>
          <a:p>
            <a:pPr algn="ctr"/>
            <a:r>
              <a:rPr lang="en-US" altLang="en-US"/>
              <a:t>Always strive for Excellence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0500"/>
            <a:ext cx="8229600" cy="6477000"/>
          </a:xfrm>
        </p:spPr>
        <p:txBody>
          <a:bodyPr/>
          <a:lstStyle/>
          <a:p>
            <a:pPr marL="0" indent="0">
              <a:spcBef>
                <a:spcPct val="0"/>
              </a:spcBef>
              <a:defRPr/>
            </a:pPr>
            <a:r>
              <a:rPr lang="en-US" altLang="en-US" sz="2000" b="1" dirty="0">
                <a:solidFill>
                  <a:prstClr val="black"/>
                </a:solidFill>
                <a:latin typeface="Arial" panose="020B0604020202020204" pitchFamily="34" charset="0"/>
              </a:rPr>
              <a:t>Retention/Recognition:  </a:t>
            </a:r>
            <a:r>
              <a:rPr lang="en-US" altLang="en-US" sz="2000" dirty="0">
                <a:solidFill>
                  <a:prstClr val="black"/>
                </a:solidFill>
                <a:latin typeface="Arial" panose="020B0604020202020204" pitchFamily="34" charset="0"/>
              </a:rPr>
              <a:t>The longer you can retain your volunteers, the less training and supervision for staff.  And retention is much easier than constant training.  Recognition is essential to retention.  Just a simple greeting and thank you each time the volunteer comes to the library is the first and possibly most important form of recognition.  Celebrate milestones and accomplishments!  </a:t>
            </a:r>
          </a:p>
          <a:p>
            <a:pPr marL="0" indent="0">
              <a:spcBef>
                <a:spcPct val="0"/>
              </a:spcBef>
              <a:defRPr/>
            </a:pPr>
            <a:endParaRPr lang="en-US" altLang="en-US" sz="2000" dirty="0">
              <a:solidFill>
                <a:prstClr val="black"/>
              </a:solidFill>
              <a:latin typeface="Arial" panose="020B0604020202020204" pitchFamily="34" charset="0"/>
            </a:endParaRPr>
          </a:p>
          <a:p>
            <a:pPr marL="0" indent="0">
              <a:spcBef>
                <a:spcPct val="0"/>
              </a:spcBef>
              <a:defRPr/>
            </a:pPr>
            <a:endParaRPr lang="en-US" altLang="en-US" sz="2000" b="1" dirty="0" smtClean="0">
              <a:solidFill>
                <a:prstClr val="black"/>
              </a:solidFill>
              <a:latin typeface="Arial" panose="020B0604020202020204" pitchFamily="34" charset="0"/>
            </a:endParaRPr>
          </a:p>
          <a:p>
            <a:pPr marL="0" indent="0">
              <a:spcBef>
                <a:spcPct val="0"/>
              </a:spcBef>
              <a:defRPr/>
            </a:pPr>
            <a:endParaRPr lang="en-US" altLang="en-US" sz="2000" b="1" dirty="0">
              <a:solidFill>
                <a:prstClr val="black"/>
              </a:solidFill>
              <a:latin typeface="Arial" panose="020B0604020202020204" pitchFamily="34" charset="0"/>
            </a:endParaRPr>
          </a:p>
          <a:p>
            <a:pPr marL="0" indent="0">
              <a:spcBef>
                <a:spcPct val="0"/>
              </a:spcBef>
              <a:defRPr/>
            </a:pPr>
            <a:endParaRPr lang="en-US" altLang="en-US" sz="2000" b="1" dirty="0" smtClean="0">
              <a:solidFill>
                <a:prstClr val="black"/>
              </a:solidFill>
              <a:latin typeface="Arial" panose="020B0604020202020204" pitchFamily="34" charset="0"/>
            </a:endParaRPr>
          </a:p>
          <a:p>
            <a:pPr marL="0" indent="0">
              <a:spcBef>
                <a:spcPct val="0"/>
              </a:spcBef>
              <a:defRPr/>
            </a:pPr>
            <a:endParaRPr lang="en-US" altLang="en-US" sz="2000" b="1" dirty="0">
              <a:solidFill>
                <a:prstClr val="black"/>
              </a:solidFill>
              <a:latin typeface="Arial" panose="020B0604020202020204" pitchFamily="34" charset="0"/>
            </a:endParaRPr>
          </a:p>
          <a:p>
            <a:pPr marL="0" indent="0">
              <a:spcBef>
                <a:spcPct val="0"/>
              </a:spcBef>
              <a:defRPr/>
            </a:pPr>
            <a:endParaRPr lang="en-US" altLang="en-US" sz="2000" b="1" dirty="0" smtClean="0">
              <a:solidFill>
                <a:prstClr val="black"/>
              </a:solidFill>
              <a:latin typeface="Arial" panose="020B0604020202020204" pitchFamily="34" charset="0"/>
            </a:endParaRPr>
          </a:p>
          <a:p>
            <a:pPr marL="0" indent="0">
              <a:spcBef>
                <a:spcPct val="0"/>
              </a:spcBef>
              <a:defRPr/>
            </a:pPr>
            <a:endParaRPr lang="en-US" altLang="en-US" sz="2000" b="1" dirty="0">
              <a:solidFill>
                <a:prstClr val="black"/>
              </a:solidFill>
              <a:latin typeface="Arial" panose="020B0604020202020204" pitchFamily="34" charset="0"/>
            </a:endParaRPr>
          </a:p>
          <a:p>
            <a:pPr marL="0" indent="0">
              <a:spcBef>
                <a:spcPct val="0"/>
              </a:spcBef>
              <a:defRPr/>
            </a:pPr>
            <a:endParaRPr lang="en-US" altLang="en-US" sz="2000" b="1" dirty="0" smtClean="0">
              <a:solidFill>
                <a:prstClr val="black"/>
              </a:solidFill>
              <a:latin typeface="Arial" panose="020B0604020202020204" pitchFamily="34" charset="0"/>
            </a:endParaRPr>
          </a:p>
          <a:p>
            <a:pPr marL="0" indent="0">
              <a:spcBef>
                <a:spcPct val="0"/>
              </a:spcBef>
              <a:defRPr/>
            </a:pPr>
            <a:r>
              <a:rPr lang="en-US" altLang="en-US" sz="2000" b="1" dirty="0" smtClean="0">
                <a:solidFill>
                  <a:prstClr val="black"/>
                </a:solidFill>
                <a:latin typeface="Arial" panose="020B0604020202020204" pitchFamily="34" charset="0"/>
              </a:rPr>
              <a:t>Tracking/Statistics</a:t>
            </a:r>
            <a:r>
              <a:rPr lang="en-US" altLang="en-US" sz="2000" b="1" dirty="0">
                <a:solidFill>
                  <a:prstClr val="black"/>
                </a:solidFill>
                <a:latin typeface="Arial" panose="020B0604020202020204" pitchFamily="34" charset="0"/>
              </a:rPr>
              <a:t>:  </a:t>
            </a:r>
            <a:r>
              <a:rPr lang="en-US" altLang="en-US" sz="2000" dirty="0">
                <a:solidFill>
                  <a:prstClr val="black"/>
                </a:solidFill>
                <a:latin typeface="Arial" panose="020B0604020202020204" pitchFamily="34" charset="0"/>
              </a:rPr>
              <a:t>Keeping track of volunteer information and hours of service can be as simple as a spreadsheet, or as elaborate as commercially available volunteer tracking database software.  It all depends on the size of your program and what statistics you want to track.  Whatever method you use, this is a time consuming part of a volunteer program.  Consider recruiting a volunteer to keep up with the data-entry.</a:t>
            </a:r>
          </a:p>
          <a:p>
            <a:pPr>
              <a:defRPr/>
            </a:pPr>
            <a:endParaRPr lang="en-US" dirty="0"/>
          </a:p>
        </p:txBody>
      </p:sp>
      <p:pic>
        <p:nvPicPr>
          <p:cNvPr id="2" name="Picture 1"/>
          <p:cNvPicPr>
            <a:picLocks noChangeAspect="1"/>
          </p:cNvPicPr>
          <p:nvPr/>
        </p:nvPicPr>
        <p:blipFill>
          <a:blip r:embed="rId3"/>
          <a:stretch>
            <a:fillRect/>
          </a:stretch>
        </p:blipFill>
        <p:spPr>
          <a:xfrm>
            <a:off x="5715000" y="2362200"/>
            <a:ext cx="2286198" cy="1691787"/>
          </a:xfrm>
          <a:prstGeom prst="rect">
            <a:avLst/>
          </a:prstGeom>
          <a:effectLst>
            <a:glow rad="228600">
              <a:schemeClr val="accent3">
                <a:satMod val="175000"/>
                <a:alpha val="40000"/>
              </a:schemeClr>
            </a:glow>
          </a:effectLst>
        </p:spPr>
      </p:pic>
      <p:sp>
        <p:nvSpPr>
          <p:cNvPr id="4" name="Flowchart: Punched Tape 3"/>
          <p:cNvSpPr/>
          <p:nvPr/>
        </p:nvSpPr>
        <p:spPr>
          <a:xfrm>
            <a:off x="1066800" y="2362200"/>
            <a:ext cx="4343400" cy="1828800"/>
          </a:xfrm>
          <a:prstGeom prst="flowChartPunchedTape">
            <a:avLst/>
          </a:prstGeom>
          <a:gradFill>
            <a:gsLst>
              <a:gs pos="0">
                <a:schemeClr val="accent2">
                  <a:lumMod val="20000"/>
                  <a:lumOff val="80000"/>
                </a:schemeClr>
              </a:gs>
              <a:gs pos="74001">
                <a:srgbClr val="B0C6E1"/>
              </a:gs>
              <a:gs pos="83000">
                <a:srgbClr val="B0C6E1"/>
              </a:gs>
              <a:gs pos="100000">
                <a:srgbClr val="CAD9EB"/>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ln w="0"/>
                <a:solidFill>
                  <a:srgbClr val="DC30AB"/>
                </a:solidFill>
                <a:effectLst>
                  <a:outerShdw blurRad="38100" dist="25400" dir="5400000" algn="ctr" rotWithShape="0">
                    <a:srgbClr val="6E747A">
                      <a:alpha val="43000"/>
                    </a:srgbClr>
                  </a:outerShdw>
                </a:effectLst>
              </a:rPr>
              <a:t>A Solute to our Fabulous Volunteers!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304800" y="0"/>
            <a:ext cx="8458200" cy="1939925"/>
          </a:xfrm>
        </p:spPr>
        <p:txBody>
          <a:bodyPr>
            <a:normAutofit/>
          </a:bodyPr>
          <a:lstStyle/>
          <a:p>
            <a:r>
              <a:rPr lang="en-US" b="1" dirty="0" smtClean="0">
                <a:ea typeface="ＭＳ Ｐゴシック" pitchFamily="-93" charset="-128"/>
                <a:cs typeface="ＭＳ Ｐゴシック" pitchFamily="-93" charset="-128"/>
              </a:rPr>
              <a:t>Get Involved Collaborative</a:t>
            </a:r>
            <a:r>
              <a:rPr lang="en-US" dirty="0" smtClean="0">
                <a:ea typeface="ＭＳ Ｐゴシック" pitchFamily="-93" charset="-128"/>
                <a:cs typeface="ＭＳ Ｐゴシック" pitchFamily="-93" charset="-128"/>
              </a:rPr>
              <a:t/>
            </a:r>
            <a:br>
              <a:rPr lang="en-US" dirty="0" smtClean="0">
                <a:ea typeface="ＭＳ Ｐゴシック" pitchFamily="-93" charset="-128"/>
                <a:cs typeface="ＭＳ Ｐゴシック" pitchFamily="-93" charset="-128"/>
              </a:rPr>
            </a:br>
            <a:r>
              <a:rPr lang="en-US" sz="3200" dirty="0" smtClean="0">
                <a:ea typeface="ＭＳ Ｐゴシック" pitchFamily="-93" charset="-128"/>
                <a:cs typeface="ＭＳ Ｐゴシック" pitchFamily="-93" charset="-128"/>
              </a:rPr>
              <a:t>Arizona, California, Idaho and Texas </a:t>
            </a:r>
            <a:endParaRPr lang="en-US" sz="3200" dirty="0">
              <a:ea typeface="ＭＳ Ｐゴシック" pitchFamily="-93" charset="-128"/>
              <a:cs typeface="ＭＳ Ｐゴシック" pitchFamily="-93" charset="-128"/>
            </a:endParaRPr>
          </a:p>
        </p:txBody>
      </p:sp>
      <p:sp>
        <p:nvSpPr>
          <p:cNvPr id="9219" name="Rectangle 5"/>
          <p:cNvSpPr>
            <a:spLocks noGrp="1" noChangeArrowheads="1"/>
          </p:cNvSpPr>
          <p:nvPr>
            <p:ph type="body" sz="half" idx="1"/>
          </p:nvPr>
        </p:nvSpPr>
        <p:spPr>
          <a:xfrm>
            <a:off x="381000" y="1870075"/>
            <a:ext cx="8305800" cy="3186873"/>
          </a:xfrm>
        </p:spPr>
        <p:txBody>
          <a:bodyPr>
            <a:normAutofit fontScale="92500" lnSpcReduction="20000"/>
          </a:bodyPr>
          <a:lstStyle/>
          <a:p>
            <a:pPr>
              <a:lnSpc>
                <a:spcPct val="90000"/>
              </a:lnSpc>
            </a:pPr>
            <a:r>
              <a:rPr lang="en-US" sz="3097" i="1" dirty="0" smtClean="0">
                <a:ea typeface="ＭＳ Ｐゴシック" pitchFamily="-93" charset="-128"/>
                <a:cs typeface="ＭＳ Ｐゴシック" pitchFamily="-93" charset="-128"/>
              </a:rPr>
              <a:t>Join colleagues on a closed </a:t>
            </a:r>
            <a:r>
              <a:rPr lang="en-US" sz="3097" i="1" dirty="0" err="1" smtClean="0">
                <a:ea typeface="ＭＳ Ｐゴシック" pitchFamily="-93" charset="-128"/>
                <a:cs typeface="ＭＳ Ｐゴシック" pitchFamily="-93" charset="-128"/>
              </a:rPr>
              <a:t>Facebook</a:t>
            </a:r>
            <a:r>
              <a:rPr lang="en-US" sz="3097" i="1" dirty="0" smtClean="0">
                <a:ea typeface="ＭＳ Ｐゴシック" pitchFamily="-93" charset="-128"/>
                <a:cs typeface="ＭＳ Ｐゴシック" pitchFamily="-93" charset="-128"/>
              </a:rPr>
              <a:t> Group for sharing volunteerism information, ideas, and problem-solving.</a:t>
            </a:r>
          </a:p>
          <a:p>
            <a:pPr eaLnBrk="1" hangingPunct="1">
              <a:lnSpc>
                <a:spcPct val="90000"/>
              </a:lnSpc>
            </a:pPr>
            <a:r>
              <a:rPr lang="en-US" sz="3097" i="1" dirty="0" smtClean="0">
                <a:ea typeface="ＭＳ Ｐゴシック" pitchFamily="-93" charset="-128"/>
                <a:cs typeface="ＭＳ Ｐゴシック" pitchFamily="-93" charset="-128"/>
              </a:rPr>
              <a:t>Two ways to Join:</a:t>
            </a:r>
          </a:p>
          <a:p>
            <a:pPr lvl="1">
              <a:lnSpc>
                <a:spcPct val="90000"/>
              </a:lnSpc>
            </a:pPr>
            <a:r>
              <a:rPr lang="en-US" sz="2323" i="1" dirty="0" smtClean="0">
                <a:ea typeface="ＭＳ Ｐゴシック" pitchFamily="-93" charset="-128"/>
                <a:cs typeface="ＭＳ Ｐゴシック" pitchFamily="-93" charset="-128"/>
              </a:rPr>
              <a:t>Search for Get Involved: Powered by Your Library on </a:t>
            </a:r>
            <a:r>
              <a:rPr lang="en-US" sz="2323" i="1" dirty="0" err="1" smtClean="0">
                <a:ea typeface="ＭＳ Ｐゴシック" pitchFamily="-93" charset="-128"/>
                <a:cs typeface="ＭＳ Ｐゴシック" pitchFamily="-93" charset="-128"/>
              </a:rPr>
              <a:t>Facebook</a:t>
            </a:r>
            <a:endParaRPr lang="en-US" sz="2323" i="1" dirty="0" smtClean="0">
              <a:ea typeface="ＭＳ Ｐゴシック" pitchFamily="-93" charset="-128"/>
              <a:cs typeface="ＭＳ Ｐゴシック" pitchFamily="-93" charset="-128"/>
            </a:endParaRPr>
          </a:p>
          <a:p>
            <a:pPr lvl="1">
              <a:lnSpc>
                <a:spcPct val="90000"/>
              </a:lnSpc>
            </a:pPr>
            <a:endParaRPr lang="en-US" sz="1412" i="1" dirty="0" smtClean="0">
              <a:ea typeface="ＭＳ Ｐゴシック" pitchFamily="-93" charset="-128"/>
              <a:cs typeface="ＭＳ Ｐゴシック" pitchFamily="-93" charset="-128"/>
            </a:endParaRPr>
          </a:p>
          <a:p>
            <a:pPr lvl="1">
              <a:lnSpc>
                <a:spcPct val="90000"/>
              </a:lnSpc>
            </a:pPr>
            <a:r>
              <a:rPr lang="en-US" sz="2323" b="1" i="1" dirty="0" smtClean="0">
                <a:ea typeface="ＭＳ Ｐゴシック" pitchFamily="-93" charset="-128"/>
                <a:cs typeface="ＭＳ Ｐゴシック" pitchFamily="-93" charset="-128"/>
              </a:rPr>
              <a:t>OR</a:t>
            </a:r>
            <a:r>
              <a:rPr lang="en-US" sz="2323" i="1" dirty="0" smtClean="0">
                <a:ea typeface="ＭＳ Ｐゴシック" pitchFamily="-93" charset="-128"/>
                <a:cs typeface="ＭＳ Ｐゴシック" pitchFamily="-93" charset="-128"/>
              </a:rPr>
              <a:t> contact your state, providing your preferred e-mail address :  </a:t>
            </a:r>
          </a:p>
          <a:p>
            <a:pPr lvl="2">
              <a:lnSpc>
                <a:spcPct val="90000"/>
              </a:lnSpc>
            </a:pPr>
            <a:r>
              <a:rPr lang="en-US" sz="1923" b="1" i="1" dirty="0" smtClean="0">
                <a:ea typeface="ＭＳ Ｐゴシック" pitchFamily="-93" charset="-128"/>
                <a:cs typeface="ＭＳ Ｐゴシック" pitchFamily="-93" charset="-128"/>
              </a:rPr>
              <a:t>Idaho</a:t>
            </a:r>
            <a:r>
              <a:rPr lang="en-US" sz="1923" i="1" dirty="0" smtClean="0">
                <a:ea typeface="ＭＳ Ｐゴシック" pitchFamily="-93" charset="-128"/>
                <a:cs typeface="ＭＳ Ｐゴシック" pitchFamily="-93" charset="-128"/>
              </a:rPr>
              <a:t>: </a:t>
            </a:r>
            <a:r>
              <a:rPr lang="en-US" sz="1923" dirty="0">
                <a:hlinkClick r:id="rId3"/>
              </a:rPr>
              <a:t>sue.walker@</a:t>
            </a:r>
            <a:r>
              <a:rPr lang="en-US" sz="1923" dirty="0" smtClean="0">
                <a:hlinkClick r:id="rId3"/>
              </a:rPr>
              <a:t>libraries.idaho.gov</a:t>
            </a:r>
            <a:r>
              <a:rPr lang="en-US" sz="1923" dirty="0" smtClean="0"/>
              <a:t> </a:t>
            </a:r>
            <a:endParaRPr lang="en-US" sz="1923" i="1" dirty="0" smtClean="0">
              <a:ea typeface="ＭＳ Ｐゴシック" pitchFamily="-93" charset="-128"/>
              <a:cs typeface="ＭＳ Ｐゴシック" pitchFamily="-93" charset="-128"/>
            </a:endParaRPr>
          </a:p>
          <a:p>
            <a:pPr lvl="2">
              <a:lnSpc>
                <a:spcPct val="90000"/>
              </a:lnSpc>
            </a:pPr>
            <a:r>
              <a:rPr lang="en-US" sz="1923" b="1" i="1" dirty="0" smtClean="0">
                <a:ea typeface="ＭＳ Ｐゴシック" pitchFamily="-93" charset="-128"/>
                <a:cs typeface="ＭＳ Ｐゴシック" pitchFamily="-93" charset="-128"/>
              </a:rPr>
              <a:t>Arizona: </a:t>
            </a:r>
            <a:r>
              <a:rPr lang="en-US" sz="1923" i="1" dirty="0" smtClean="0">
                <a:ea typeface="ＭＳ Ｐゴシック" pitchFamily="-93" charset="-128"/>
                <a:cs typeface="ＭＳ Ｐゴシック" pitchFamily="-93" charset="-128"/>
              </a:rPr>
              <a:t>Donna Throckmorton </a:t>
            </a:r>
            <a:r>
              <a:rPr lang="en-US" sz="1923" i="1" dirty="0" smtClean="0">
                <a:ea typeface="ＭＳ Ｐゴシック" pitchFamily="-93" charset="-128"/>
                <a:cs typeface="ＭＳ Ｐゴシック" pitchFamily="-93" charset="-128"/>
                <a:hlinkClick r:id="rId4"/>
              </a:rPr>
              <a:t>dthrockmorton@azlibrary.gov</a:t>
            </a:r>
            <a:r>
              <a:rPr lang="en-US" sz="1923" i="1" dirty="0" smtClean="0">
                <a:ea typeface="ＭＳ Ｐゴシック" pitchFamily="-93" charset="-128"/>
                <a:cs typeface="ＭＳ Ｐゴシック" pitchFamily="-93" charset="-128"/>
              </a:rPr>
              <a:t> </a:t>
            </a:r>
          </a:p>
          <a:p>
            <a:pPr lvl="2">
              <a:lnSpc>
                <a:spcPct val="90000"/>
              </a:lnSpc>
            </a:pPr>
            <a:r>
              <a:rPr lang="en-US" sz="1923" b="1" i="1" dirty="0" smtClean="0">
                <a:ea typeface="ＭＳ Ｐゴシック" pitchFamily="-93" charset="-128"/>
                <a:cs typeface="ＭＳ Ｐゴシック" pitchFamily="-93" charset="-128"/>
              </a:rPr>
              <a:t>California: </a:t>
            </a:r>
            <a:r>
              <a:rPr lang="en-US" sz="1923" i="1" dirty="0" smtClean="0">
                <a:ea typeface="ＭＳ Ｐゴシック" pitchFamily="-93" charset="-128"/>
                <a:cs typeface="ＭＳ Ｐゴシック" pitchFamily="-93" charset="-128"/>
              </a:rPr>
              <a:t>Carla Lehn </a:t>
            </a:r>
            <a:r>
              <a:rPr lang="en-US" sz="1923" i="1" dirty="0" smtClean="0">
                <a:ea typeface="ＭＳ Ｐゴシック" pitchFamily="-93" charset="-128"/>
                <a:cs typeface="ＭＳ Ｐゴシック" pitchFamily="-93" charset="-128"/>
                <a:hlinkClick r:id="rId5"/>
              </a:rPr>
              <a:t>clehn@califa.org</a:t>
            </a:r>
            <a:r>
              <a:rPr lang="en-US" sz="1923" i="1" dirty="0" smtClean="0">
                <a:ea typeface="ＭＳ Ｐゴシック" pitchFamily="-93" charset="-128"/>
                <a:cs typeface="ＭＳ Ｐゴシック" pitchFamily="-93" charset="-128"/>
              </a:rPr>
              <a:t> </a:t>
            </a:r>
          </a:p>
          <a:p>
            <a:pPr lvl="2">
              <a:lnSpc>
                <a:spcPct val="90000"/>
              </a:lnSpc>
            </a:pPr>
            <a:r>
              <a:rPr lang="en-US" sz="1923" b="1" i="1" dirty="0" smtClean="0">
                <a:ea typeface="ＭＳ Ｐゴシック" pitchFamily="-93" charset="-128"/>
                <a:cs typeface="ＭＳ Ｐゴシック" pitchFamily="-93" charset="-128"/>
              </a:rPr>
              <a:t>Texas: </a:t>
            </a:r>
            <a:r>
              <a:rPr lang="en-US" sz="1923" i="1" dirty="0">
                <a:hlinkClick r:id="rId6"/>
              </a:rPr>
              <a:t>jpeters@</a:t>
            </a:r>
            <a:r>
              <a:rPr lang="en-US" sz="1923" i="1" dirty="0" smtClean="0">
                <a:hlinkClick r:id="rId6"/>
              </a:rPr>
              <a:t>tsl.texas.gov</a:t>
            </a:r>
            <a:endParaRPr lang="en-US" sz="1923" i="1" dirty="0" smtClean="0"/>
          </a:p>
        </p:txBody>
      </p:sp>
      <p:pic>
        <p:nvPicPr>
          <p:cNvPr id="9221" name="Picture 4"/>
          <p:cNvPicPr>
            <a:picLocks noChangeAspect="1" noChangeArrowheads="1"/>
          </p:cNvPicPr>
          <p:nvPr/>
        </p:nvPicPr>
        <p:blipFill>
          <a:blip r:embed="rId7"/>
          <a:srcRect b="86044"/>
          <a:stretch>
            <a:fillRect/>
          </a:stretch>
        </p:blipFill>
        <p:spPr bwMode="auto">
          <a:xfrm>
            <a:off x="366713" y="1524000"/>
            <a:ext cx="8370887" cy="346075"/>
          </a:xfrm>
          <a:prstGeom prst="rect">
            <a:avLst/>
          </a:prstGeom>
          <a:noFill/>
          <a:ln w="9525">
            <a:noFill/>
            <a:miter lim="800000"/>
            <a:headEnd/>
            <a:tailEnd/>
          </a:ln>
        </p:spPr>
      </p:pic>
      <p:pic>
        <p:nvPicPr>
          <p:cNvPr id="9222" name="Picture 1"/>
          <p:cNvPicPr>
            <a:picLocks noChangeAspect="1"/>
          </p:cNvPicPr>
          <p:nvPr/>
        </p:nvPicPr>
        <p:blipFill>
          <a:blip r:embed="rId8"/>
          <a:srcRect/>
          <a:stretch>
            <a:fillRect/>
          </a:stretch>
        </p:blipFill>
        <p:spPr bwMode="auto">
          <a:xfrm>
            <a:off x="381000" y="5056948"/>
            <a:ext cx="3643313" cy="1447800"/>
          </a:xfrm>
          <a:prstGeom prst="rect">
            <a:avLst/>
          </a:prstGeom>
          <a:noFill/>
          <a:ln w="9525">
            <a:noFill/>
            <a:miter lim="800000"/>
            <a:headEnd/>
            <a:tailEnd/>
          </a:ln>
        </p:spPr>
      </p:pic>
    </p:spTree>
    <p:extLst>
      <p:ext uri="{BB962C8B-B14F-4D97-AF65-F5344CB8AC3E}">
        <p14:creationId xmlns:p14="http://schemas.microsoft.com/office/powerpoint/2010/main" val="3059309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0"/>
            <a:ext cx="8382000" cy="6825715"/>
          </a:xfrm>
          <a:prstGeom prst="rect">
            <a:avLst/>
          </a:prstGeom>
          <a:noFill/>
        </p:spPr>
        <p:txBody>
          <a:bodyPr>
            <a:spAutoFit/>
          </a:bodyPr>
          <a:lstStyle/>
          <a:p>
            <a:pPr algn="ctr">
              <a:lnSpc>
                <a:spcPct val="115000"/>
              </a:lnSpc>
              <a:spcBef>
                <a:spcPts val="0"/>
              </a:spcBef>
              <a:spcAft>
                <a:spcPts val="0"/>
              </a:spcAft>
              <a:defRPr/>
            </a:pPr>
            <a:r>
              <a:rPr lang="en-US" sz="2000" b="1" dirty="0">
                <a:ea typeface="Calibri" panose="020F0502020204030204" pitchFamily="34" charset="0"/>
                <a:cs typeface="Times New Roman" panose="02020603050405020304" pitchFamily="18" charset="0"/>
              </a:rPr>
              <a:t>Resource List</a:t>
            </a:r>
            <a:endParaRPr lang="en-US" dirty="0">
              <a:ea typeface="Calibri" panose="020F0502020204030204" pitchFamily="34" charset="0"/>
              <a:cs typeface="Times New Roman" panose="02020603050405020304" pitchFamily="18" charset="0"/>
            </a:endParaRPr>
          </a:p>
          <a:p>
            <a:pPr algn="ctr">
              <a:lnSpc>
                <a:spcPct val="115000"/>
              </a:lnSpc>
              <a:spcBef>
                <a:spcPts val="0"/>
              </a:spcBef>
              <a:spcAft>
                <a:spcPts val="0"/>
              </a:spcAft>
              <a:defRPr/>
            </a:pPr>
            <a:r>
              <a:rPr lang="en-US" sz="1100" dirty="0">
                <a:ea typeface="Calibri" panose="020F0502020204030204" pitchFamily="34" charset="0"/>
                <a:cs typeface="Times New Roman" panose="02020603050405020304" pitchFamily="18" charset="0"/>
              </a:rPr>
              <a:t>Created by Sheila Winther, Volunteer Services Coordinator, Idaho Commission for </a:t>
            </a:r>
            <a:r>
              <a:rPr lang="en-US" sz="1100" dirty="0" smtClean="0">
                <a:ea typeface="Calibri" panose="020F0502020204030204" pitchFamily="34" charset="0"/>
                <a:cs typeface="Times New Roman" panose="02020603050405020304" pitchFamily="18" charset="0"/>
              </a:rPr>
              <a:t>Libraries</a:t>
            </a:r>
          </a:p>
          <a:p>
            <a:pPr>
              <a:lnSpc>
                <a:spcPct val="115000"/>
              </a:lnSpc>
              <a:spcBef>
                <a:spcPts val="0"/>
              </a:spcBef>
              <a:spcAft>
                <a:spcPts val="1000"/>
              </a:spcAft>
              <a:defRPr/>
            </a:pPr>
            <a:r>
              <a:rPr lang="en-US" b="1" u="sng" dirty="0" smtClean="0">
                <a:ea typeface="Calibri" panose="020F0502020204030204" pitchFamily="34" charset="0"/>
                <a:cs typeface="Times New Roman" panose="02020603050405020304" pitchFamily="18" charset="0"/>
              </a:rPr>
              <a:t>Recruiting </a:t>
            </a:r>
            <a:endParaRPr lang="en-US" dirty="0">
              <a:ea typeface="Calibri" panose="020F0502020204030204" pitchFamily="34" charset="0"/>
              <a:cs typeface="Times New Roman" panose="02020603050405020304" pitchFamily="18" charset="0"/>
            </a:endParaRPr>
          </a:p>
          <a:p>
            <a:pPr marL="342900" indent="-342900">
              <a:lnSpc>
                <a:spcPct val="115000"/>
              </a:lnSpc>
              <a:spcBef>
                <a:spcPts val="0"/>
              </a:spcBef>
              <a:spcAft>
                <a:spcPts val="1000"/>
              </a:spcAft>
              <a:buFont typeface="Wingdings" panose="05000000000000000000" pitchFamily="2" charset="2"/>
              <a:buChar char=""/>
              <a:tabLst>
                <a:tab pos="457200" algn="l"/>
              </a:tabLst>
              <a:defRPr/>
            </a:pPr>
            <a:r>
              <a:rPr lang="en-US" sz="1600" b="1" dirty="0" err="1">
                <a:ea typeface="Calibri" panose="020F0502020204030204" pitchFamily="34" charset="0"/>
                <a:cs typeface="Times New Roman" panose="02020603050405020304" pitchFamily="18" charset="0"/>
              </a:rPr>
              <a:t>VolunteerMatch</a:t>
            </a:r>
            <a:r>
              <a:rPr lang="en-US" sz="1600" dirty="0">
                <a:ea typeface="Calibri" panose="020F0502020204030204" pitchFamily="34" charset="0"/>
                <a:cs typeface="Times New Roman" panose="02020603050405020304" pitchFamily="18" charset="0"/>
              </a:rPr>
              <a:t>.  &lt;</a:t>
            </a:r>
            <a:r>
              <a:rPr lang="en-US" sz="1600" u="sng" dirty="0">
                <a:solidFill>
                  <a:srgbClr val="0000FF"/>
                </a:solidFill>
                <a:ea typeface="Calibri" panose="020F0502020204030204" pitchFamily="34" charset="0"/>
                <a:cs typeface="Times New Roman" panose="02020603050405020304" pitchFamily="18" charset="0"/>
                <a:hlinkClick r:id="rId3"/>
              </a:rPr>
              <a:t>http://www.volunteermatch.org/</a:t>
            </a:r>
            <a:r>
              <a:rPr lang="en-US" sz="1600" dirty="0">
                <a:ea typeface="Calibri" panose="020F0502020204030204" pitchFamily="34" charset="0"/>
                <a:cs typeface="Times New Roman" panose="02020603050405020304" pitchFamily="18" charset="0"/>
              </a:rPr>
              <a:t>&gt;  Volunteer matching website sponsored by Points of Light.  List your organization’s needs </a:t>
            </a:r>
            <a:r>
              <a:rPr lang="en-US" sz="1600" dirty="0" smtClean="0">
                <a:ea typeface="Calibri" panose="020F0502020204030204" pitchFamily="34" charset="0"/>
                <a:cs typeface="Times New Roman" panose="02020603050405020304" pitchFamily="18" charset="0"/>
              </a:rPr>
              <a:t>and get connected </a:t>
            </a:r>
            <a:r>
              <a:rPr lang="en-US" sz="1600" dirty="0">
                <a:ea typeface="Calibri" panose="020F0502020204030204" pitchFamily="34" charset="0"/>
                <a:cs typeface="Times New Roman" panose="02020603050405020304" pitchFamily="18" charset="0"/>
              </a:rPr>
              <a:t>with people in your community who wish to volunteer.  This site also has many useful volunteer management training tools. </a:t>
            </a:r>
            <a:r>
              <a:rPr lang="en-US" sz="1600" dirty="0">
                <a:solidFill>
                  <a:srgbClr val="FF0000"/>
                </a:solidFill>
                <a:ea typeface="Calibri" panose="020F0502020204030204" pitchFamily="34" charset="0"/>
                <a:cs typeface="Times New Roman" panose="02020603050405020304" pitchFamily="18" charset="0"/>
              </a:rPr>
              <a:t>Free</a:t>
            </a:r>
            <a:r>
              <a:rPr lang="en-US" sz="1600" dirty="0">
                <a:ea typeface="Calibri" panose="020F0502020204030204" pitchFamily="34" charset="0"/>
                <a:cs typeface="Times New Roman" panose="02020603050405020304" pitchFamily="18" charset="0"/>
              </a:rPr>
              <a:t> or expanded tools for a fee </a:t>
            </a:r>
            <a:r>
              <a:rPr lang="en-US" sz="1600" b="1" dirty="0">
                <a:ea typeface="Calibri" panose="020F0502020204030204" pitchFamily="34" charset="0"/>
                <a:cs typeface="Times New Roman" panose="02020603050405020304" pitchFamily="18" charset="0"/>
              </a:rPr>
              <a:t>Very powerful resource</a:t>
            </a:r>
            <a:r>
              <a:rPr lang="en-US" sz="1600" dirty="0">
                <a:ea typeface="Calibri" panose="020F0502020204030204" pitchFamily="34" charset="0"/>
                <a:cs typeface="Times New Roman" panose="02020603050405020304" pitchFamily="18" charset="0"/>
              </a:rPr>
              <a:t>.</a:t>
            </a:r>
          </a:p>
          <a:p>
            <a:pPr marL="342900" indent="-342900">
              <a:lnSpc>
                <a:spcPct val="115000"/>
              </a:lnSpc>
              <a:spcBef>
                <a:spcPts val="0"/>
              </a:spcBef>
              <a:spcAft>
                <a:spcPts val="1000"/>
              </a:spcAft>
              <a:buFont typeface="Wingdings" panose="05000000000000000000" pitchFamily="2" charset="2"/>
              <a:buChar char=""/>
              <a:tabLst>
                <a:tab pos="457200" algn="l"/>
              </a:tabLst>
              <a:defRPr/>
            </a:pPr>
            <a:r>
              <a:rPr lang="en-US" sz="1600" b="1" dirty="0">
                <a:ea typeface="Calibri" panose="020F0502020204030204" pitchFamily="34" charset="0"/>
                <a:cs typeface="Times New Roman" panose="02020603050405020304" pitchFamily="18" charset="0"/>
              </a:rPr>
              <a:t>United Way</a:t>
            </a:r>
            <a:r>
              <a:rPr lang="en-US" sz="1600" dirty="0">
                <a:ea typeface="Calibri" panose="020F0502020204030204" pitchFamily="34" charset="0"/>
                <a:cs typeface="Times New Roman" panose="02020603050405020304" pitchFamily="18" charset="0"/>
              </a:rPr>
              <a:t>.  &lt; </a:t>
            </a:r>
            <a:r>
              <a:rPr lang="en-US" sz="1600" u="sng" dirty="0">
                <a:solidFill>
                  <a:srgbClr val="0000FF"/>
                </a:solidFill>
                <a:ea typeface="Calibri" panose="020F0502020204030204" pitchFamily="34" charset="0"/>
                <a:cs typeface="Times New Roman" panose="02020603050405020304" pitchFamily="18" charset="0"/>
                <a:hlinkClick r:id="rId4"/>
              </a:rPr>
              <a:t>http://www.unitedway.org/</a:t>
            </a:r>
            <a:r>
              <a:rPr lang="en-US" sz="1600" dirty="0">
                <a:ea typeface="Calibri" panose="020F0502020204030204" pitchFamily="34" charset="0"/>
                <a:cs typeface="Times New Roman" panose="02020603050405020304" pitchFamily="18" charset="0"/>
              </a:rPr>
              <a:t>  &gt;  Directory of Volunteer Centers with interactive volunteer recruiting tools.  Find your local United Way Center and list your organization’s needs </a:t>
            </a:r>
            <a:r>
              <a:rPr lang="en-US" sz="1600" dirty="0" smtClean="0">
                <a:ea typeface="Calibri" panose="020F0502020204030204" pitchFamily="34" charset="0"/>
                <a:cs typeface="Times New Roman" panose="02020603050405020304" pitchFamily="18" charset="0"/>
              </a:rPr>
              <a:t>and </a:t>
            </a:r>
            <a:r>
              <a:rPr lang="en-US" sz="1600" dirty="0" err="1" smtClean="0">
                <a:ea typeface="Calibri" panose="020F0502020204030204" pitchFamily="34" charset="0"/>
                <a:cs typeface="Times New Roman" panose="02020603050405020304" pitchFamily="18" charset="0"/>
              </a:rPr>
              <a:t>getconnected</a:t>
            </a:r>
            <a:r>
              <a:rPr lang="en-US" sz="1600" dirty="0" smtClean="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with people who wish to volunteer.  </a:t>
            </a:r>
          </a:p>
          <a:p>
            <a:pPr marL="342900" indent="-342900">
              <a:lnSpc>
                <a:spcPct val="115000"/>
              </a:lnSpc>
              <a:spcBef>
                <a:spcPts val="0"/>
              </a:spcBef>
              <a:spcAft>
                <a:spcPts val="1000"/>
              </a:spcAft>
              <a:buFont typeface="Wingdings" panose="05000000000000000000" pitchFamily="2" charset="2"/>
              <a:buChar char=""/>
              <a:tabLst>
                <a:tab pos="457200" algn="l"/>
              </a:tabLst>
              <a:defRPr/>
            </a:pPr>
            <a:r>
              <a:rPr lang="en-US" sz="1600" b="1" dirty="0">
                <a:ea typeface="Calibri" panose="020F0502020204030204" pitchFamily="34" charset="0"/>
                <a:cs typeface="Times New Roman" panose="02020603050405020304" pitchFamily="18" charset="0"/>
              </a:rPr>
              <a:t>Telecom Pioneers of America</a:t>
            </a:r>
            <a:r>
              <a:rPr lang="en-US" sz="1600" dirty="0">
                <a:ea typeface="Calibri" panose="020F0502020204030204" pitchFamily="34" charset="0"/>
                <a:cs typeface="Times New Roman" panose="02020603050405020304" pitchFamily="18" charset="0"/>
              </a:rPr>
              <a:t>.  </a:t>
            </a:r>
            <a:r>
              <a:rPr lang="en-US" sz="1600" u="sng" dirty="0">
                <a:solidFill>
                  <a:srgbClr val="0000FF"/>
                </a:solidFill>
                <a:ea typeface="Calibri" panose="020F0502020204030204" pitchFamily="34" charset="0"/>
                <a:cs typeface="Times New Roman" panose="02020603050405020304" pitchFamily="18" charset="0"/>
                <a:hlinkClick r:id="rId5"/>
              </a:rPr>
              <a:t>http://www.telecompioneers.org/</a:t>
            </a:r>
            <a:r>
              <a:rPr lang="en-US" sz="1600" dirty="0">
                <a:ea typeface="Calibri" panose="020F0502020204030204" pitchFamily="34" charset="0"/>
                <a:cs typeface="Times New Roman" panose="02020603050405020304" pitchFamily="18" charset="0"/>
              </a:rPr>
              <a:t>  Retired and active telecom company employees, very active in community volunteerism. Under member services, find your local chapter </a:t>
            </a:r>
          </a:p>
          <a:p>
            <a:pPr marL="342900" indent="-342900">
              <a:lnSpc>
                <a:spcPct val="115000"/>
              </a:lnSpc>
              <a:spcBef>
                <a:spcPts val="0"/>
              </a:spcBef>
              <a:spcAft>
                <a:spcPts val="1000"/>
              </a:spcAft>
              <a:buFont typeface="Wingdings" panose="05000000000000000000" pitchFamily="2" charset="2"/>
              <a:buChar char=""/>
              <a:tabLst>
                <a:tab pos="457200" algn="l"/>
              </a:tabLst>
              <a:defRPr/>
            </a:pPr>
            <a:r>
              <a:rPr lang="en-US" sz="1600" b="1" dirty="0">
                <a:ea typeface="Calibri" panose="020F0502020204030204" pitchFamily="34" charset="0"/>
                <a:cs typeface="Times New Roman" panose="02020603050405020304" pitchFamily="18" charset="0"/>
              </a:rPr>
              <a:t>Retired Senior Volunteer Program.  </a:t>
            </a:r>
            <a:r>
              <a:rPr lang="en-US" sz="1600" b="1" u="sng" dirty="0">
                <a:solidFill>
                  <a:srgbClr val="0000FF"/>
                </a:solidFill>
                <a:ea typeface="Calibri" panose="020F0502020204030204" pitchFamily="34" charset="0"/>
                <a:cs typeface="Times New Roman" panose="02020603050405020304" pitchFamily="18" charset="0"/>
                <a:hlinkClick r:id="rId6"/>
              </a:rPr>
              <a:t>http://www.nationalservice.gov/programs/senior-corps/rsvp</a:t>
            </a:r>
            <a:r>
              <a:rPr lang="en-US" sz="1600" b="1" dirty="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  A national program </a:t>
            </a:r>
            <a:r>
              <a:rPr lang="en-US" sz="1600" dirty="0" smtClean="0">
                <a:ea typeface="Calibri" panose="020F0502020204030204" pitchFamily="34" charset="0"/>
                <a:cs typeface="Times New Roman" panose="02020603050405020304" pitchFamily="18" charset="0"/>
              </a:rPr>
              <a:t>with local volunteer centers.  Sign up to be an RSVP site and post opportunities </a:t>
            </a:r>
            <a:r>
              <a:rPr lang="en-US" sz="1600" dirty="0">
                <a:ea typeface="Calibri" panose="020F0502020204030204" pitchFamily="34" charset="0"/>
                <a:cs typeface="Times New Roman" panose="02020603050405020304" pitchFamily="18" charset="0"/>
              </a:rPr>
              <a:t>for </a:t>
            </a:r>
            <a:r>
              <a:rPr lang="en-US" sz="1600" dirty="0" smtClean="0">
                <a:ea typeface="Calibri" panose="020F0502020204030204" pitchFamily="34" charset="0"/>
                <a:cs typeface="Times New Roman" panose="02020603050405020304" pitchFamily="18" charset="0"/>
              </a:rPr>
              <a:t>senior volunteers in your area.</a:t>
            </a:r>
            <a:r>
              <a:rPr lang="en-US" sz="1600" b="1" dirty="0" smtClean="0">
                <a:ea typeface="Calibri" panose="020F0502020204030204" pitchFamily="34" charset="0"/>
                <a:cs typeface="Times New Roman" panose="02020603050405020304" pitchFamily="18" charset="0"/>
              </a:rPr>
              <a:t> </a:t>
            </a:r>
            <a:endParaRPr lang="en-US" sz="1600" dirty="0">
              <a:ea typeface="Calibri" panose="020F0502020204030204" pitchFamily="34" charset="0"/>
              <a:cs typeface="Times New Roman" panose="02020603050405020304" pitchFamily="18" charset="0"/>
            </a:endParaRPr>
          </a:p>
          <a:p>
            <a:pPr marL="342900" indent="-342900">
              <a:lnSpc>
                <a:spcPct val="115000"/>
              </a:lnSpc>
              <a:spcBef>
                <a:spcPts val="0"/>
              </a:spcBef>
              <a:spcAft>
                <a:spcPts val="1000"/>
              </a:spcAft>
              <a:buFont typeface="Wingdings" panose="05000000000000000000" pitchFamily="2" charset="2"/>
              <a:buChar char=""/>
              <a:tabLst>
                <a:tab pos="457200" algn="l"/>
              </a:tabLst>
              <a:defRPr/>
            </a:pPr>
            <a:r>
              <a:rPr lang="en-US" sz="1600" b="1" dirty="0">
                <a:ea typeface="Calibri" panose="020F0502020204030204" pitchFamily="34" charset="0"/>
                <a:cs typeface="Times New Roman" panose="02020603050405020304" pitchFamily="18" charset="0"/>
              </a:rPr>
              <a:t>AmeriCorps Vista </a:t>
            </a:r>
            <a:r>
              <a:rPr lang="en-US" sz="1600" u="sng" dirty="0">
                <a:solidFill>
                  <a:srgbClr val="0000FF"/>
                </a:solidFill>
                <a:ea typeface="Calibri" panose="020F0502020204030204" pitchFamily="34" charset="0"/>
                <a:cs typeface="Times New Roman" panose="02020603050405020304" pitchFamily="18" charset="0"/>
                <a:hlinkClick r:id="rId7"/>
              </a:rPr>
              <a:t>http://www.nationalservice.gov/programs/americorps/americorps-vista</a:t>
            </a:r>
            <a:r>
              <a:rPr lang="en-US" sz="1600" dirty="0">
                <a:ea typeface="Calibri" panose="020F0502020204030204" pitchFamily="34" charset="0"/>
                <a:cs typeface="Times New Roman" panose="02020603050405020304" pitchFamily="18" charset="0"/>
              </a:rPr>
              <a:t> </a:t>
            </a:r>
            <a:r>
              <a:rPr lang="en-US" sz="1600" dirty="0" smtClean="0">
                <a:ea typeface="Calibri" panose="020F0502020204030204" pitchFamily="34" charset="0"/>
                <a:cs typeface="Times New Roman" panose="02020603050405020304" pitchFamily="18" charset="0"/>
              </a:rPr>
              <a:t>   Learn how to apply to have a Vista Volunteer assigned to your library.</a:t>
            </a:r>
            <a:endParaRPr lang="en-US" sz="1600" dirty="0">
              <a:ea typeface="Calibri" panose="020F0502020204030204" pitchFamily="34" charset="0"/>
              <a:cs typeface="Times New Roman" panose="02020603050405020304" pitchFamily="18" charset="0"/>
            </a:endParaRPr>
          </a:p>
          <a:p>
            <a:pPr marL="342900" indent="-342900">
              <a:lnSpc>
                <a:spcPct val="115000"/>
              </a:lnSpc>
              <a:spcBef>
                <a:spcPts val="0"/>
              </a:spcBef>
              <a:spcAft>
                <a:spcPts val="1000"/>
              </a:spcAft>
              <a:buFont typeface="Wingdings" panose="05000000000000000000" pitchFamily="2" charset="2"/>
              <a:buChar char=""/>
              <a:tabLst>
                <a:tab pos="457200" algn="l"/>
              </a:tabLst>
              <a:defRPr/>
            </a:pPr>
            <a:r>
              <a:rPr lang="en-US" sz="1600" b="1" dirty="0">
                <a:ea typeface="Calibri" panose="020F0502020204030204" pitchFamily="34" charset="0"/>
                <a:cs typeface="Times New Roman" panose="02020603050405020304" pitchFamily="18" charset="0"/>
              </a:rPr>
              <a:t>Title V Older Worker Programs</a:t>
            </a:r>
            <a:r>
              <a:rPr lang="en-US" sz="1600" dirty="0">
                <a:ea typeface="Calibri" panose="020F0502020204030204" pitchFamily="34" charset="0"/>
                <a:cs typeface="Times New Roman" panose="02020603050405020304" pitchFamily="18" charset="0"/>
              </a:rPr>
              <a:t>  </a:t>
            </a:r>
            <a:r>
              <a:rPr lang="en-US" sz="1600" u="sng" dirty="0">
                <a:solidFill>
                  <a:srgbClr val="0000FF"/>
                </a:solidFill>
                <a:ea typeface="Calibri" panose="020F0502020204030204" pitchFamily="34" charset="0"/>
                <a:cs typeface="Times New Roman" panose="02020603050405020304" pitchFamily="18" charset="0"/>
                <a:hlinkClick r:id="rId8"/>
              </a:rPr>
              <a:t>http://www.doleta.gov/regs/statutes/olderam.cfm</a:t>
            </a:r>
            <a:r>
              <a:rPr lang="en-US" sz="1600" dirty="0">
                <a:ea typeface="Calibri" panose="020F0502020204030204" pitchFamily="34"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 y="152400"/>
            <a:ext cx="8915400" cy="3821559"/>
          </a:xfrm>
          <a:prstGeom prst="rect">
            <a:avLst/>
          </a:prstGeom>
          <a:noFill/>
        </p:spPr>
        <p:txBody>
          <a:bodyPr>
            <a:spAutoFit/>
          </a:bodyPr>
          <a:lstStyle/>
          <a:p>
            <a:pPr algn="ctr">
              <a:lnSpc>
                <a:spcPct val="115000"/>
              </a:lnSpc>
              <a:spcBef>
                <a:spcPts val="0"/>
              </a:spcBef>
              <a:spcAft>
                <a:spcPts val="1000"/>
              </a:spcAft>
              <a:defRPr/>
            </a:pPr>
            <a:r>
              <a:rPr lang="en-US" b="1" dirty="0">
                <a:ea typeface="Calibri" panose="020F0502020204030204" pitchFamily="34" charset="0"/>
                <a:cs typeface="Times New Roman" panose="02020603050405020304" pitchFamily="18" charset="0"/>
              </a:rPr>
              <a:t>Resources Continued</a:t>
            </a:r>
          </a:p>
          <a:p>
            <a:pPr>
              <a:lnSpc>
                <a:spcPct val="115000"/>
              </a:lnSpc>
              <a:spcBef>
                <a:spcPts val="0"/>
              </a:spcBef>
              <a:spcAft>
                <a:spcPts val="1000"/>
              </a:spcAft>
              <a:defRPr/>
            </a:pPr>
            <a:r>
              <a:rPr lang="en-US" b="1" u="sng" dirty="0">
                <a:ea typeface="Calibri" panose="020F0502020204030204" pitchFamily="34" charset="0"/>
                <a:cs typeface="Times New Roman" panose="02020603050405020304" pitchFamily="18" charset="0"/>
              </a:rPr>
              <a:t>Appreciation</a:t>
            </a:r>
            <a:r>
              <a:rPr lang="en-US" b="1" dirty="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a:lnSpc>
                <a:spcPct val="115000"/>
              </a:lnSpc>
              <a:spcBef>
                <a:spcPts val="0"/>
              </a:spcBef>
              <a:spcAft>
                <a:spcPts val="1000"/>
              </a:spcAft>
              <a:defRPr/>
            </a:pPr>
            <a:r>
              <a:rPr lang="en-US" sz="1600" dirty="0">
                <a:ea typeface="Calibri" panose="020F0502020204030204" pitchFamily="34" charset="0"/>
                <a:cs typeface="Times New Roman" panose="02020603050405020304" pitchFamily="18" charset="0"/>
              </a:rPr>
              <a:t>There are many sites to choose from.  These are just a few I have used in the recent past.</a:t>
            </a:r>
            <a:endParaRPr lang="en-US" dirty="0">
              <a:ea typeface="Calibri" panose="020F0502020204030204" pitchFamily="34" charset="0"/>
              <a:cs typeface="Times New Roman" panose="02020603050405020304" pitchFamily="18" charset="0"/>
            </a:endParaRPr>
          </a:p>
          <a:p>
            <a:pPr marL="342900" indent="-342900">
              <a:lnSpc>
                <a:spcPct val="115000"/>
              </a:lnSpc>
              <a:spcBef>
                <a:spcPts val="0"/>
              </a:spcBef>
              <a:spcAft>
                <a:spcPts val="1000"/>
              </a:spcAft>
              <a:buFont typeface="Wingdings" panose="05000000000000000000" pitchFamily="2" charset="2"/>
              <a:buChar char=""/>
              <a:tabLst>
                <a:tab pos="457200" algn="l"/>
              </a:tabLst>
              <a:defRPr/>
            </a:pPr>
            <a:r>
              <a:rPr lang="en-US" b="1" dirty="0">
                <a:ea typeface="Calibri" panose="020F0502020204030204" pitchFamily="34" charset="0"/>
                <a:cs typeface="Times New Roman" panose="02020603050405020304" pitchFamily="18" charset="0"/>
              </a:rPr>
              <a:t>Positive Promotions</a:t>
            </a:r>
            <a:r>
              <a:rPr lang="en-US" dirty="0">
                <a:ea typeface="Calibri" panose="020F0502020204030204" pitchFamily="34" charset="0"/>
                <a:cs typeface="Times New Roman" panose="02020603050405020304" pitchFamily="18" charset="0"/>
              </a:rPr>
              <a:t>   &lt;</a:t>
            </a:r>
            <a:r>
              <a:rPr lang="en-US" u="sng" dirty="0">
                <a:solidFill>
                  <a:srgbClr val="0000FF"/>
                </a:solidFill>
                <a:ea typeface="Calibri" panose="020F0502020204030204" pitchFamily="34" charset="0"/>
                <a:cs typeface="Times New Roman" panose="02020603050405020304" pitchFamily="18" charset="0"/>
                <a:hlinkClick r:id="rId3"/>
              </a:rPr>
              <a:t>http://www.positivepromotions.com/</a:t>
            </a:r>
            <a:r>
              <a:rPr lang="en-US" dirty="0">
                <a:ea typeface="Calibri" panose="020F0502020204030204" pitchFamily="34" charset="0"/>
                <a:cs typeface="Times New Roman" panose="02020603050405020304" pitchFamily="18" charset="0"/>
              </a:rPr>
              <a:t>&gt;   source for gifts, books and ideas to recognize and reward volunteers.</a:t>
            </a:r>
            <a:r>
              <a:rPr lang="en-US" b="1" dirty="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marL="342900" indent="-342900">
              <a:lnSpc>
                <a:spcPct val="115000"/>
              </a:lnSpc>
              <a:spcBef>
                <a:spcPts val="0"/>
              </a:spcBef>
              <a:spcAft>
                <a:spcPts val="1000"/>
              </a:spcAft>
              <a:buFont typeface="Wingdings" panose="05000000000000000000" pitchFamily="2" charset="2"/>
              <a:buChar char=""/>
              <a:tabLst>
                <a:tab pos="457200" algn="l"/>
              </a:tabLst>
              <a:defRPr/>
            </a:pPr>
            <a:r>
              <a:rPr lang="en-US" b="1" dirty="0" smtClean="0">
                <a:ea typeface="Calibri" panose="020F0502020204030204" pitchFamily="34" charset="0"/>
                <a:cs typeface="Times New Roman" panose="02020603050405020304" pitchFamily="18" charset="0"/>
              </a:rPr>
              <a:t>Volunteer </a:t>
            </a:r>
            <a:r>
              <a:rPr lang="en-US" b="1" dirty="0">
                <a:ea typeface="Calibri" panose="020F0502020204030204" pitchFamily="34" charset="0"/>
                <a:cs typeface="Times New Roman" panose="02020603050405020304" pitchFamily="18" charset="0"/>
              </a:rPr>
              <a:t>Gifts.com</a:t>
            </a:r>
            <a:r>
              <a:rPr lang="en-US" dirty="0">
                <a:ea typeface="Calibri" panose="020F0502020204030204" pitchFamily="34" charset="0"/>
                <a:cs typeface="Times New Roman" panose="02020603050405020304" pitchFamily="18" charset="0"/>
              </a:rPr>
              <a:t>  &lt;</a:t>
            </a:r>
            <a:r>
              <a:rPr lang="en-US" u="sng" dirty="0">
                <a:solidFill>
                  <a:srgbClr val="0000FF"/>
                </a:solidFill>
                <a:ea typeface="Calibri" panose="020F0502020204030204" pitchFamily="34" charset="0"/>
                <a:cs typeface="Times New Roman" panose="02020603050405020304" pitchFamily="18" charset="0"/>
                <a:hlinkClick r:id="rId4"/>
              </a:rPr>
              <a:t>http://www.volunteergifts.com</a:t>
            </a:r>
            <a:r>
              <a:rPr lang="en-US" dirty="0">
                <a:ea typeface="Calibri" panose="020F0502020204030204" pitchFamily="34" charset="0"/>
                <a:cs typeface="Times New Roman" panose="02020603050405020304" pitchFamily="18" charset="0"/>
              </a:rPr>
              <a:t>&gt;  And more gifts!</a:t>
            </a:r>
            <a:r>
              <a:rPr lang="en-US" b="1" dirty="0">
                <a:ea typeface="Calibri" panose="020F0502020204030204" pitchFamily="34" charset="0"/>
                <a:cs typeface="Times New Roman" panose="02020603050405020304" pitchFamily="18" charset="0"/>
              </a:rPr>
              <a:t> </a:t>
            </a:r>
          </a:p>
          <a:p>
            <a:pPr marL="342900" indent="-342900">
              <a:lnSpc>
                <a:spcPct val="115000"/>
              </a:lnSpc>
              <a:spcBef>
                <a:spcPts val="0"/>
              </a:spcBef>
              <a:spcAft>
                <a:spcPts val="1000"/>
              </a:spcAft>
              <a:buFont typeface="Wingdings" panose="05000000000000000000" pitchFamily="2" charset="2"/>
              <a:buChar char=""/>
              <a:tabLst>
                <a:tab pos="457200" algn="l"/>
              </a:tabLst>
              <a:defRPr/>
            </a:pPr>
            <a:r>
              <a:rPr lang="en-US" b="1" dirty="0">
                <a:ea typeface="Calibri" panose="020F0502020204030204" pitchFamily="34" charset="0"/>
                <a:cs typeface="Times New Roman" panose="02020603050405020304" pitchFamily="18" charset="0"/>
              </a:rPr>
              <a:t>Free Clipart  </a:t>
            </a:r>
            <a:r>
              <a:rPr lang="en-US" dirty="0">
                <a:ea typeface="Calibri" panose="020F0502020204030204" pitchFamily="34" charset="0"/>
                <a:cs typeface="Times New Roman" panose="02020603050405020304" pitchFamily="18" charset="0"/>
                <a:hlinkClick r:id="rId5"/>
              </a:rPr>
              <a:t>https://openclipart.org/</a:t>
            </a:r>
            <a:r>
              <a:rPr lang="en-US" dirty="0">
                <a:ea typeface="Calibri" panose="020F0502020204030204" pitchFamily="34" charset="0"/>
                <a:cs typeface="Times New Roman" panose="02020603050405020304" pitchFamily="18" charset="0"/>
              </a:rPr>
              <a:t> </a:t>
            </a:r>
          </a:p>
          <a:p>
            <a:pPr marL="342900" indent="-342900">
              <a:lnSpc>
                <a:spcPct val="115000"/>
              </a:lnSpc>
              <a:spcBef>
                <a:spcPts val="0"/>
              </a:spcBef>
              <a:spcAft>
                <a:spcPts val="1000"/>
              </a:spcAft>
              <a:buFont typeface="Wingdings" panose="05000000000000000000" pitchFamily="2" charset="2"/>
              <a:buChar char=""/>
              <a:tabLst>
                <a:tab pos="457200" algn="l"/>
              </a:tabLst>
              <a:defRPr/>
            </a:pPr>
            <a:endParaRPr lang="en-US" dirty="0">
              <a:ea typeface="Calibri" panose="020F0502020204030204" pitchFamily="34" charset="0"/>
              <a:cs typeface="Times New Roman" panose="02020603050405020304" pitchFamily="18" charset="0"/>
            </a:endParaRPr>
          </a:p>
          <a:p>
            <a:pPr>
              <a:lnSpc>
                <a:spcPct val="115000"/>
              </a:lnSpc>
              <a:spcBef>
                <a:spcPts val="0"/>
              </a:spcBef>
              <a:spcAft>
                <a:spcPts val="1000"/>
              </a:spcAft>
              <a:tabLst>
                <a:tab pos="457200" algn="l"/>
              </a:tabLst>
              <a:defRPr/>
            </a:pPr>
            <a:endParaRPr lang="en-US" dirty="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6"/>
          <a:stretch>
            <a:fillRect/>
          </a:stretch>
        </p:blipFill>
        <p:spPr>
          <a:xfrm>
            <a:off x="2362200" y="3886200"/>
            <a:ext cx="3886464" cy="2749674"/>
          </a:xfrm>
          <a:prstGeom prst="rect">
            <a:avLst/>
          </a:prstGeom>
          <a:effectLst>
            <a:glow rad="228600">
              <a:schemeClr val="accent5">
                <a:satMod val="175000"/>
                <a:alpha val="40000"/>
              </a:schemeClr>
            </a:glo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839200" cy="5978525"/>
          </a:xfrm>
          <a:prstGeom prst="rect">
            <a:avLst/>
          </a:prstGeom>
          <a:noFill/>
        </p:spPr>
        <p:txBody>
          <a:bodyPr>
            <a:spAutoFit/>
          </a:bodyPr>
          <a:lstStyle/>
          <a:p>
            <a:pPr algn="ctr">
              <a:defRPr/>
            </a:pPr>
            <a:r>
              <a:rPr lang="en-US" dirty="0"/>
              <a:t>Resources Continued</a:t>
            </a:r>
          </a:p>
          <a:p>
            <a:pPr>
              <a:lnSpc>
                <a:spcPct val="115000"/>
              </a:lnSpc>
              <a:spcBef>
                <a:spcPts val="0"/>
              </a:spcBef>
              <a:spcAft>
                <a:spcPts val="1000"/>
              </a:spcAft>
              <a:defRPr/>
            </a:pPr>
            <a:r>
              <a:rPr lang="en-US" sz="1600" b="1" u="sng" dirty="0">
                <a:ea typeface="Calibri" panose="020F0502020204030204" pitchFamily="34" charset="0"/>
                <a:cs typeface="Times New Roman" panose="02020603050405020304" pitchFamily="18" charset="0"/>
              </a:rPr>
              <a:t>Associations and Professional Development </a:t>
            </a:r>
            <a:endParaRPr lang="en-US" sz="1600" dirty="0">
              <a:ea typeface="Calibri" panose="020F0502020204030204" pitchFamily="34" charset="0"/>
              <a:cs typeface="Times New Roman" panose="02020603050405020304" pitchFamily="18" charset="0"/>
            </a:endParaRPr>
          </a:p>
          <a:p>
            <a:pPr marL="342900" indent="-342900">
              <a:lnSpc>
                <a:spcPct val="115000"/>
              </a:lnSpc>
              <a:spcBef>
                <a:spcPts val="0"/>
              </a:spcBef>
              <a:spcAft>
                <a:spcPts val="0"/>
              </a:spcAft>
              <a:buFont typeface="Wingdings" panose="05000000000000000000" pitchFamily="2" charset="2"/>
              <a:buChar char=""/>
              <a:tabLst>
                <a:tab pos="457200" algn="l"/>
              </a:tabLst>
              <a:defRPr/>
            </a:pPr>
            <a:r>
              <a:rPr lang="en-US" sz="1600" b="1" dirty="0" err="1">
                <a:ea typeface="Calibri" panose="020F0502020204030204" pitchFamily="34" charset="0"/>
                <a:cs typeface="Arial" panose="020B0604020202020204" pitchFamily="34" charset="0"/>
              </a:rPr>
              <a:t>VolunteerMatch</a:t>
            </a:r>
            <a:r>
              <a:rPr lang="en-US" sz="1600" b="1" dirty="0">
                <a:ea typeface="Calibri" panose="020F0502020204030204" pitchFamily="34" charset="0"/>
                <a:cs typeface="Arial" panose="020B0604020202020204" pitchFamily="34" charset="0"/>
              </a:rPr>
              <a:t>:</a:t>
            </a:r>
            <a:r>
              <a:rPr lang="en-US" sz="1600" dirty="0">
                <a:ea typeface="Calibri" panose="020F0502020204030204" pitchFamily="34" charset="0"/>
                <a:cs typeface="Arial" panose="020B0604020202020204" pitchFamily="34" charset="0"/>
              </a:rPr>
              <a:t>  </a:t>
            </a:r>
            <a:r>
              <a:rPr lang="en-US" sz="1600" u="sng" dirty="0">
                <a:solidFill>
                  <a:srgbClr val="0000FF"/>
                </a:solidFill>
                <a:ea typeface="Calibri" panose="020F0502020204030204" pitchFamily="34" charset="0"/>
                <a:cs typeface="Arial" panose="020B0604020202020204" pitchFamily="34" charset="0"/>
                <a:hlinkClick r:id="rId3"/>
              </a:rPr>
              <a:t>http://learn.volunteermatch.org/</a:t>
            </a:r>
            <a:r>
              <a:rPr lang="en-US" sz="1600" dirty="0">
                <a:solidFill>
                  <a:srgbClr val="0000FF"/>
                </a:solidFill>
                <a:ea typeface="Calibri" panose="020F0502020204030204" pitchFamily="34" charset="0"/>
                <a:cs typeface="Arial" panose="020B0604020202020204" pitchFamily="34" charset="0"/>
              </a:rPr>
              <a:t>   </a:t>
            </a:r>
            <a:r>
              <a:rPr lang="en-US" sz="1600" dirty="0">
                <a:ea typeface="Calibri" panose="020F0502020204030204" pitchFamily="34" charset="0"/>
                <a:cs typeface="Times New Roman" panose="02020603050405020304" pitchFamily="18" charset="0"/>
              </a:rPr>
              <a:t>Great source for Volunteer management training tools and examples!</a:t>
            </a:r>
          </a:p>
          <a:p>
            <a:pPr marL="342900" indent="-342900">
              <a:lnSpc>
                <a:spcPct val="115000"/>
              </a:lnSpc>
              <a:spcBef>
                <a:spcPts val="0"/>
              </a:spcBef>
              <a:spcAft>
                <a:spcPts val="1000"/>
              </a:spcAft>
              <a:buFont typeface="Wingdings" panose="05000000000000000000" pitchFamily="2" charset="2"/>
              <a:buChar char=""/>
              <a:tabLst>
                <a:tab pos="457200" algn="l"/>
              </a:tabLst>
              <a:defRPr/>
            </a:pPr>
            <a:r>
              <a:rPr lang="en-US" sz="1600" b="1" dirty="0">
                <a:ea typeface="Calibri" panose="020F0502020204030204" pitchFamily="34" charset="0"/>
                <a:cs typeface="Times New Roman" panose="02020603050405020304" pitchFamily="18" charset="0"/>
              </a:rPr>
              <a:t>Get Involved </a:t>
            </a:r>
            <a:r>
              <a:rPr lang="en-US" sz="1600" b="1" dirty="0" smtClean="0">
                <a:ea typeface="Calibri" panose="020F0502020204030204" pitchFamily="34" charset="0"/>
                <a:cs typeface="Times New Roman" panose="02020603050405020304" pitchFamily="18" charset="0"/>
              </a:rPr>
              <a:t>Powered by your </a:t>
            </a:r>
            <a:r>
              <a:rPr lang="en-US" sz="1600" b="1" dirty="0">
                <a:ea typeface="Calibri" panose="020F0502020204030204" pitchFamily="34" charset="0"/>
                <a:cs typeface="Times New Roman" panose="02020603050405020304" pitchFamily="18" charset="0"/>
              </a:rPr>
              <a:t>Library</a:t>
            </a:r>
            <a:r>
              <a:rPr lang="en-US" sz="1600" dirty="0">
                <a:ea typeface="Calibri" panose="020F0502020204030204" pitchFamily="34" charset="0"/>
                <a:cs typeface="Times New Roman" panose="02020603050405020304" pitchFamily="18" charset="0"/>
              </a:rPr>
              <a:t>: </a:t>
            </a:r>
            <a:r>
              <a:rPr lang="en-US" sz="1600" u="sng" dirty="0">
                <a:solidFill>
                  <a:srgbClr val="0000FF"/>
                </a:solidFill>
                <a:ea typeface="Calibri" panose="020F0502020204030204" pitchFamily="34" charset="0"/>
                <a:cs typeface="Times New Roman" panose="02020603050405020304" pitchFamily="18" charset="0"/>
                <a:hlinkClick r:id="rId4"/>
              </a:rPr>
              <a:t>http://www.getinvolvedca.org/</a:t>
            </a:r>
            <a:r>
              <a:rPr lang="en-US" sz="1600" dirty="0">
                <a:ea typeface="Calibri" panose="020F0502020204030204" pitchFamily="34" charset="0"/>
                <a:cs typeface="Times New Roman" panose="02020603050405020304" pitchFamily="18" charset="0"/>
              </a:rPr>
              <a:t>  This site is geared toward libraries, but resources will work for almost any volunteer program.  There is also a wealth of volunteer management training, position descriptions, volunteer policies, forms </a:t>
            </a:r>
            <a:r>
              <a:rPr lang="en-US" sz="1600" dirty="0" err="1">
                <a:ea typeface="Calibri" panose="020F0502020204030204" pitchFamily="34" charset="0"/>
                <a:cs typeface="Times New Roman" panose="02020603050405020304" pitchFamily="18" charset="0"/>
              </a:rPr>
              <a:t>forms</a:t>
            </a:r>
            <a:r>
              <a:rPr lang="en-US" sz="1600" dirty="0">
                <a:ea typeface="Calibri" panose="020F0502020204030204" pitchFamily="34" charset="0"/>
                <a:cs typeface="Times New Roman" panose="02020603050405020304" pitchFamily="18" charset="0"/>
              </a:rPr>
              <a:t> </a:t>
            </a:r>
            <a:r>
              <a:rPr lang="en-US" sz="1600" dirty="0" err="1">
                <a:ea typeface="Calibri" panose="020F0502020204030204" pitchFamily="34" charset="0"/>
                <a:cs typeface="Times New Roman" panose="02020603050405020304" pitchFamily="18" charset="0"/>
              </a:rPr>
              <a:t>forms</a:t>
            </a:r>
            <a:r>
              <a:rPr lang="en-US" sz="1600" dirty="0">
                <a:ea typeface="Calibri" panose="020F0502020204030204" pitchFamily="34" charset="0"/>
                <a:cs typeface="Times New Roman" panose="02020603050405020304" pitchFamily="18" charset="0"/>
              </a:rPr>
              <a:t> all </a:t>
            </a:r>
            <a:r>
              <a:rPr lang="en-US" sz="1600" dirty="0">
                <a:solidFill>
                  <a:srgbClr val="FF0000"/>
                </a:solidFill>
                <a:ea typeface="Calibri" panose="020F0502020204030204" pitchFamily="34" charset="0"/>
                <a:cs typeface="Times New Roman" panose="02020603050405020304" pitchFamily="18" charset="0"/>
              </a:rPr>
              <a:t>free</a:t>
            </a:r>
            <a:r>
              <a:rPr lang="en-US" sz="1600" dirty="0">
                <a:ea typeface="Calibri" panose="020F0502020204030204" pitchFamily="34" charset="0"/>
                <a:cs typeface="Times New Roman" panose="02020603050405020304" pitchFamily="18" charset="0"/>
              </a:rPr>
              <a:t> of charge.  Take time to really explore this site. </a:t>
            </a:r>
          </a:p>
          <a:p>
            <a:pPr marL="342900" indent="-342900">
              <a:lnSpc>
                <a:spcPct val="115000"/>
              </a:lnSpc>
              <a:spcBef>
                <a:spcPts val="0"/>
              </a:spcBef>
              <a:spcAft>
                <a:spcPts val="1000"/>
              </a:spcAft>
              <a:buFont typeface="Wingdings" panose="05000000000000000000" pitchFamily="2" charset="2"/>
              <a:buChar char=""/>
              <a:tabLst>
                <a:tab pos="457200" algn="l"/>
              </a:tabLst>
              <a:defRPr/>
            </a:pPr>
            <a:r>
              <a:rPr lang="en-US" sz="1600" b="1" dirty="0">
                <a:ea typeface="Calibri" panose="020F0502020204030204" pitchFamily="34" charset="0"/>
                <a:cs typeface="Times New Roman" panose="02020603050405020304" pitchFamily="18" charset="0"/>
              </a:rPr>
              <a:t>Free Management Library, by Carter McNamara</a:t>
            </a:r>
            <a:r>
              <a:rPr lang="en-US" sz="1600" dirty="0">
                <a:ea typeface="Calibri" panose="020F0502020204030204" pitchFamily="34" charset="0"/>
                <a:cs typeface="Times New Roman" panose="02020603050405020304" pitchFamily="18" charset="0"/>
              </a:rPr>
              <a:t>.  Authenticity Consulting, 1999.  &lt;</a:t>
            </a:r>
            <a:r>
              <a:rPr lang="en-US" sz="1600" u="sng" dirty="0">
                <a:solidFill>
                  <a:srgbClr val="0000FF"/>
                </a:solidFill>
                <a:ea typeface="Calibri" panose="020F0502020204030204" pitchFamily="34" charset="0"/>
                <a:cs typeface="Times New Roman" panose="02020603050405020304" pitchFamily="18" charset="0"/>
                <a:hlinkClick r:id="rId5"/>
              </a:rPr>
              <a:t>http://www.managementhelp.org/staffing/outsrcng/volnteer/volnteer.htm</a:t>
            </a:r>
            <a:r>
              <a:rPr lang="en-US" sz="1600" dirty="0">
                <a:ea typeface="Calibri" panose="020F0502020204030204" pitchFamily="34" charset="0"/>
                <a:cs typeface="Times New Roman" panose="02020603050405020304" pitchFamily="18" charset="0"/>
              </a:rPr>
              <a:t>&gt;  Very useful for program development.  </a:t>
            </a:r>
          </a:p>
          <a:p>
            <a:pPr marL="342900" indent="-342900">
              <a:lnSpc>
                <a:spcPct val="115000"/>
              </a:lnSpc>
              <a:spcBef>
                <a:spcPts val="0"/>
              </a:spcBef>
              <a:spcAft>
                <a:spcPts val="1000"/>
              </a:spcAft>
              <a:buFont typeface="Wingdings" panose="05000000000000000000" pitchFamily="2" charset="2"/>
              <a:buChar char=""/>
              <a:tabLst>
                <a:tab pos="457200" algn="l"/>
              </a:tabLst>
              <a:defRPr/>
            </a:pPr>
            <a:r>
              <a:rPr lang="en-US" sz="1600" b="1" dirty="0">
                <a:ea typeface="Calibri" panose="020F0502020204030204" pitchFamily="34" charset="0"/>
                <a:cs typeface="Times New Roman" panose="02020603050405020304" pitchFamily="18" charset="0"/>
              </a:rPr>
              <a:t>Points of Light Foundation.</a:t>
            </a:r>
            <a:r>
              <a:rPr lang="en-US" sz="1600" dirty="0">
                <a:ea typeface="Calibri" panose="020F0502020204030204" pitchFamily="34" charset="0"/>
                <a:cs typeface="Times New Roman" panose="02020603050405020304" pitchFamily="18" charset="0"/>
              </a:rPr>
              <a:t>  </a:t>
            </a:r>
            <a:r>
              <a:rPr lang="en-US" sz="1600" u="sng" dirty="0">
                <a:solidFill>
                  <a:srgbClr val="0000FF"/>
                </a:solidFill>
                <a:ea typeface="Calibri" panose="020F0502020204030204" pitchFamily="34" charset="0"/>
                <a:cs typeface="Times New Roman" panose="02020603050405020304" pitchFamily="18" charset="0"/>
                <a:hlinkClick r:id="rId6"/>
              </a:rPr>
              <a:t>http://www.pointsoflight.org/</a:t>
            </a:r>
            <a:r>
              <a:rPr lang="en-US" sz="1600" dirty="0">
                <a:ea typeface="Calibri" panose="020F0502020204030204" pitchFamily="34" charset="0"/>
                <a:cs typeface="Times New Roman" panose="02020603050405020304" pitchFamily="18" charset="0"/>
              </a:rPr>
              <a:t>   Points of Light Foundation is created as an independent, nonpartisan, nonprofit organization to encourage and empower the spirit of service</a:t>
            </a:r>
          </a:p>
          <a:p>
            <a:pPr marL="342900" indent="-342900">
              <a:lnSpc>
                <a:spcPct val="115000"/>
              </a:lnSpc>
              <a:spcBef>
                <a:spcPts val="0"/>
              </a:spcBef>
              <a:spcAft>
                <a:spcPts val="1000"/>
              </a:spcAft>
              <a:buFont typeface="Wingdings" panose="05000000000000000000" pitchFamily="2" charset="2"/>
              <a:buChar char=""/>
              <a:tabLst>
                <a:tab pos="457200" algn="l"/>
              </a:tabLst>
              <a:defRPr/>
            </a:pPr>
            <a:r>
              <a:rPr lang="en-US" sz="1600" b="1" dirty="0">
                <a:ea typeface="Calibri" panose="020F0502020204030204" pitchFamily="34" charset="0"/>
                <a:cs typeface="Times New Roman" panose="02020603050405020304" pitchFamily="18" charset="0"/>
              </a:rPr>
              <a:t>The Corporation for National and Community Service (CNCS)</a:t>
            </a:r>
            <a:r>
              <a:rPr lang="en-US" sz="1600" dirty="0">
                <a:ea typeface="Calibri" panose="020F0502020204030204" pitchFamily="34" charset="0"/>
                <a:cs typeface="Times New Roman" panose="02020603050405020304" pitchFamily="18" charset="0"/>
              </a:rPr>
              <a:t> </a:t>
            </a:r>
            <a:r>
              <a:rPr lang="en-US" sz="1600" u="sng" dirty="0">
                <a:solidFill>
                  <a:srgbClr val="0000FF"/>
                </a:solidFill>
                <a:ea typeface="Calibri" panose="020F0502020204030204" pitchFamily="34" charset="0"/>
                <a:cs typeface="Times New Roman" panose="02020603050405020304" pitchFamily="18" charset="0"/>
                <a:hlinkClick r:id="rId7"/>
              </a:rPr>
              <a:t>http://www.nationalservice.gov/</a:t>
            </a:r>
            <a:r>
              <a:rPr lang="en-US" sz="1600" dirty="0">
                <a:ea typeface="Calibri" panose="020F0502020204030204" pitchFamily="34" charset="0"/>
                <a:cs typeface="Times New Roman" panose="02020603050405020304" pitchFamily="18" charset="0"/>
              </a:rPr>
              <a:t> is a federal agency that engages more than 5 million Americans in service through its core programs -- Senior Corps, AmeriCorps, and the Social Innovation Fund -- and leads President Obama’s national call to service initiative, United We Serve.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763000" cy="5369675"/>
          </a:xfrm>
          <a:prstGeom prst="rect">
            <a:avLst/>
          </a:prstGeom>
          <a:noFill/>
          <a:effectLst>
            <a:glow rad="228600">
              <a:schemeClr val="accent2">
                <a:satMod val="175000"/>
                <a:alpha val="40000"/>
              </a:schemeClr>
            </a:glow>
          </a:effectLst>
        </p:spPr>
        <p:txBody>
          <a:bodyPr>
            <a:spAutoFit/>
          </a:bodyPr>
          <a:lstStyle/>
          <a:p>
            <a:pPr algn="ctr">
              <a:defRPr/>
            </a:pPr>
            <a:r>
              <a:rPr lang="en-US" b="1" dirty="0"/>
              <a:t>Resources Continued</a:t>
            </a:r>
          </a:p>
          <a:p>
            <a:pPr algn="ctr">
              <a:defRPr/>
            </a:pPr>
            <a:endParaRPr lang="en-US" b="1" dirty="0"/>
          </a:p>
          <a:p>
            <a:pPr marL="342900" indent="-342900">
              <a:lnSpc>
                <a:spcPct val="115000"/>
              </a:lnSpc>
              <a:spcBef>
                <a:spcPts val="0"/>
              </a:spcBef>
              <a:spcAft>
                <a:spcPts val="1000"/>
              </a:spcAft>
              <a:buFont typeface="Wingdings" panose="05000000000000000000" pitchFamily="2" charset="2"/>
              <a:buChar char=""/>
              <a:tabLst>
                <a:tab pos="457200" algn="l"/>
              </a:tabLst>
              <a:defRPr/>
            </a:pPr>
            <a:r>
              <a:rPr lang="en-US" sz="1600" b="1" dirty="0">
                <a:ea typeface="Calibri" panose="020F0502020204030204" pitchFamily="34" charset="0"/>
                <a:cs typeface="Times New Roman" panose="02020603050405020304" pitchFamily="18" charset="0"/>
              </a:rPr>
              <a:t>Association of Leaders In Volunteer Engagement AL!VE   </a:t>
            </a:r>
            <a:r>
              <a:rPr lang="en-US" sz="1600" b="1" u="sng" dirty="0">
                <a:solidFill>
                  <a:srgbClr val="0000FF"/>
                </a:solidFill>
                <a:ea typeface="Calibri" panose="020F0502020204030204" pitchFamily="34" charset="0"/>
                <a:cs typeface="Times New Roman" panose="02020603050405020304" pitchFamily="18" charset="0"/>
                <a:hlinkClick r:id="rId3"/>
              </a:rPr>
              <a:t>http://volunteeralive.org/</a:t>
            </a:r>
            <a:r>
              <a:rPr lang="en-US" sz="1600" b="1" dirty="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National volunteer leaders association. </a:t>
            </a:r>
            <a:r>
              <a:rPr lang="en-US" sz="1600" dirty="0" smtClean="0">
                <a:ea typeface="Calibri" panose="020F0502020204030204" pitchFamily="34" charset="0"/>
                <a:cs typeface="Times New Roman" panose="02020603050405020304" pitchFamily="18" charset="0"/>
              </a:rPr>
              <a:t>This site offers a certificate course on volunteer management</a:t>
            </a:r>
            <a:endParaRPr lang="en-US" sz="1600" dirty="0">
              <a:ea typeface="Calibri" panose="020F0502020204030204" pitchFamily="34" charset="0"/>
              <a:cs typeface="Times New Roman" panose="02020603050405020304" pitchFamily="18" charset="0"/>
            </a:endParaRPr>
          </a:p>
          <a:p>
            <a:pPr marL="342900" indent="-342900">
              <a:lnSpc>
                <a:spcPct val="115000"/>
              </a:lnSpc>
              <a:spcBef>
                <a:spcPts val="0"/>
              </a:spcBef>
              <a:spcAft>
                <a:spcPts val="0"/>
              </a:spcAft>
              <a:buFont typeface="Wingdings" panose="05000000000000000000" pitchFamily="2" charset="2"/>
              <a:buChar char=""/>
              <a:defRPr/>
            </a:pPr>
            <a:r>
              <a:rPr lang="en-US" sz="1600" b="1" dirty="0" smtClean="0">
                <a:ea typeface="Calibri" panose="020F0502020204030204" pitchFamily="34" charset="0"/>
                <a:cs typeface="Arial" panose="020B0604020202020204" pitchFamily="34" charset="0"/>
              </a:rPr>
              <a:t>Get Involved </a:t>
            </a:r>
            <a:r>
              <a:rPr lang="en-US" sz="1600" b="1" dirty="0">
                <a:ea typeface="Calibri" panose="020F0502020204030204" pitchFamily="34" charset="0"/>
                <a:cs typeface="Arial" panose="020B0604020202020204" pitchFamily="34" charset="0"/>
              </a:rPr>
              <a:t>Volunteer Hub</a:t>
            </a:r>
            <a:r>
              <a:rPr lang="en-US" sz="1600" dirty="0">
                <a:ea typeface="Calibri" panose="020F0502020204030204" pitchFamily="34" charset="0"/>
                <a:cs typeface="Arial" panose="020B0604020202020204" pitchFamily="34" charset="0"/>
              </a:rPr>
              <a:t>  </a:t>
            </a:r>
            <a:r>
              <a:rPr lang="en-US" sz="1600" u="sng" dirty="0">
                <a:solidFill>
                  <a:srgbClr val="0000FF"/>
                </a:solidFill>
                <a:ea typeface="Calibri" panose="020F0502020204030204" pitchFamily="34" charset="0"/>
                <a:cs typeface="Arial" panose="020B0604020202020204" pitchFamily="34" charset="0"/>
                <a:hlinkClick r:id="rId4"/>
              </a:rPr>
              <a:t>http://libraries.volunteermatch.org/</a:t>
            </a:r>
            <a:r>
              <a:rPr lang="en-US" sz="1600" u="sng" dirty="0">
                <a:solidFill>
                  <a:srgbClr val="0000FF"/>
                </a:solidFill>
                <a:ea typeface="Calibri" panose="020F0502020204030204" pitchFamily="34" charset="0"/>
                <a:cs typeface="Arial" panose="020B0604020202020204" pitchFamily="34" charset="0"/>
              </a:rPr>
              <a:t> </a:t>
            </a:r>
            <a:endParaRPr lang="en-US" sz="1600" dirty="0">
              <a:ea typeface="Calibri" panose="020F0502020204030204" pitchFamily="34" charset="0"/>
              <a:cs typeface="Times New Roman" panose="02020603050405020304" pitchFamily="18" charset="0"/>
            </a:endParaRPr>
          </a:p>
          <a:p>
            <a:pPr marL="457200">
              <a:lnSpc>
                <a:spcPct val="115000"/>
              </a:lnSpc>
              <a:spcBef>
                <a:spcPts val="0"/>
              </a:spcBef>
              <a:spcAft>
                <a:spcPts val="0"/>
              </a:spcAft>
              <a:defRPr/>
            </a:pPr>
            <a:r>
              <a:rPr lang="en-US" sz="1600" dirty="0">
                <a:ea typeface="Calibri" panose="020F0502020204030204" pitchFamily="34" charset="0"/>
                <a:cs typeface="Times New Roman" panose="02020603050405020304" pitchFamily="18" charset="0"/>
              </a:rPr>
              <a:t> </a:t>
            </a:r>
          </a:p>
          <a:p>
            <a:pPr marL="342900" indent="-342900">
              <a:lnSpc>
                <a:spcPct val="115000"/>
              </a:lnSpc>
              <a:spcBef>
                <a:spcPts val="0"/>
              </a:spcBef>
              <a:spcAft>
                <a:spcPts val="0"/>
              </a:spcAft>
              <a:buFont typeface="Wingdings" panose="05000000000000000000" pitchFamily="2" charset="2"/>
              <a:buChar char=""/>
              <a:defRPr/>
            </a:pPr>
            <a:r>
              <a:rPr lang="en-US" sz="1600" b="1" dirty="0">
                <a:ea typeface="Calibri" panose="020F0502020204030204" pitchFamily="34" charset="0"/>
                <a:cs typeface="Times New Roman" panose="02020603050405020304" pitchFamily="18" charset="0"/>
              </a:rPr>
              <a:t>Volunteer Today</a:t>
            </a:r>
            <a:r>
              <a:rPr lang="en-US" sz="1600" dirty="0">
                <a:ea typeface="Calibri" panose="020F0502020204030204" pitchFamily="34" charset="0"/>
                <a:cs typeface="Times New Roman" panose="02020603050405020304" pitchFamily="18" charset="0"/>
              </a:rPr>
              <a:t>—</a:t>
            </a:r>
            <a:r>
              <a:rPr lang="en-US" sz="1600" dirty="0">
                <a:ea typeface="Calibri" panose="020F0502020204030204" pitchFamily="34" charset="0"/>
                <a:cs typeface="Arial" panose="020B0604020202020204" pitchFamily="34" charset="0"/>
              </a:rPr>
              <a:t>The Electronic Gazette for </a:t>
            </a:r>
            <a:r>
              <a:rPr lang="en-US" sz="1600" dirty="0" smtClean="0">
                <a:ea typeface="Calibri" panose="020F0502020204030204" pitchFamily="34" charset="0"/>
                <a:cs typeface="Arial" panose="020B0604020202020204" pitchFamily="34" charset="0"/>
              </a:rPr>
              <a:t>Volunteerism (currently under construction, but keep checking because they have been a wonderful resource site in the past)  </a:t>
            </a:r>
            <a:r>
              <a:rPr lang="en-US" sz="1600" u="sng" dirty="0" smtClean="0">
                <a:solidFill>
                  <a:srgbClr val="0000FF"/>
                </a:solidFill>
                <a:ea typeface="Calibri" panose="020F0502020204030204" pitchFamily="34" charset="0"/>
                <a:cs typeface="Times New Roman" panose="02020603050405020304" pitchFamily="18" charset="0"/>
                <a:hlinkClick r:id="rId5"/>
              </a:rPr>
              <a:t>www.volunteertoday.com</a:t>
            </a:r>
            <a:endParaRPr lang="en-US" sz="1600" dirty="0">
              <a:ea typeface="Calibri" panose="020F0502020204030204" pitchFamily="34" charset="0"/>
              <a:cs typeface="Times New Roman" panose="02020603050405020304" pitchFamily="18" charset="0"/>
            </a:endParaRPr>
          </a:p>
          <a:p>
            <a:pPr marL="457200">
              <a:lnSpc>
                <a:spcPct val="115000"/>
              </a:lnSpc>
              <a:spcBef>
                <a:spcPts val="0"/>
              </a:spcBef>
              <a:spcAft>
                <a:spcPts val="0"/>
              </a:spcAft>
              <a:defRPr/>
            </a:pPr>
            <a:r>
              <a:rPr lang="en-US" sz="1600" dirty="0">
                <a:ea typeface="Calibri" panose="020F0502020204030204" pitchFamily="34" charset="0"/>
                <a:cs typeface="Times New Roman" panose="02020603050405020304" pitchFamily="18" charset="0"/>
              </a:rPr>
              <a:t> </a:t>
            </a:r>
          </a:p>
          <a:p>
            <a:pPr marL="342900" indent="-342900">
              <a:lnSpc>
                <a:spcPct val="115000"/>
              </a:lnSpc>
              <a:spcBef>
                <a:spcPts val="0"/>
              </a:spcBef>
              <a:spcAft>
                <a:spcPts val="0"/>
              </a:spcAft>
              <a:buFont typeface="Wingdings" panose="05000000000000000000" pitchFamily="2" charset="2"/>
              <a:buChar char=""/>
              <a:defRPr/>
            </a:pPr>
            <a:r>
              <a:rPr lang="en-US" sz="1600" b="1" dirty="0">
                <a:ea typeface="Calibri" panose="020F0502020204030204" pitchFamily="34" charset="0"/>
                <a:cs typeface="Times New Roman" panose="02020603050405020304" pitchFamily="18" charset="0"/>
              </a:rPr>
              <a:t>Energize, Inc</a:t>
            </a:r>
            <a:r>
              <a:rPr lang="en-US" sz="1600" dirty="0">
                <a:ea typeface="Calibri" panose="020F0502020204030204" pitchFamily="34" charset="0"/>
                <a:cs typeface="Times New Roman" panose="02020603050405020304" pitchFamily="18" charset="0"/>
              </a:rPr>
              <a:t>. Especially for leaders of volunteers  </a:t>
            </a:r>
            <a:r>
              <a:rPr lang="en-US" sz="1600" u="sng" dirty="0">
                <a:solidFill>
                  <a:srgbClr val="0000FF"/>
                </a:solidFill>
                <a:ea typeface="Calibri" panose="020F0502020204030204" pitchFamily="34" charset="0"/>
                <a:cs typeface="Times New Roman" panose="02020603050405020304" pitchFamily="18" charset="0"/>
                <a:hlinkClick r:id="rId6"/>
              </a:rPr>
              <a:t>www.energizeinc.com</a:t>
            </a:r>
            <a:endParaRPr lang="en-US" sz="1600" u="sng" dirty="0">
              <a:solidFill>
                <a:srgbClr val="0000FF"/>
              </a:solidFill>
              <a:ea typeface="Calibri" panose="020F0502020204030204" pitchFamily="34" charset="0"/>
              <a:cs typeface="Times New Roman" panose="02020603050405020304" pitchFamily="18" charset="0"/>
            </a:endParaRPr>
          </a:p>
          <a:p>
            <a:pPr>
              <a:lnSpc>
                <a:spcPct val="115000"/>
              </a:lnSpc>
              <a:spcBef>
                <a:spcPts val="0"/>
              </a:spcBef>
              <a:spcAft>
                <a:spcPts val="1000"/>
              </a:spcAft>
              <a:defRPr/>
            </a:pPr>
            <a:endParaRPr lang="en-US" sz="1600" dirty="0">
              <a:cs typeface="Times New Roman" panose="02020603050405020304" pitchFamily="18" charset="0"/>
            </a:endParaRPr>
          </a:p>
          <a:p>
            <a:pPr>
              <a:lnSpc>
                <a:spcPct val="115000"/>
              </a:lnSpc>
              <a:spcBef>
                <a:spcPts val="0"/>
              </a:spcBef>
              <a:spcAft>
                <a:spcPts val="1000"/>
              </a:spcAft>
              <a:defRPr/>
            </a:pPr>
            <a:r>
              <a:rPr lang="en-US" sz="2400" dirty="0">
                <a:cs typeface="Times New Roman" panose="02020603050405020304" pitchFamily="18" charset="0"/>
              </a:rPr>
              <a:t>Thank You for your time and Attention!  </a:t>
            </a:r>
            <a:r>
              <a:rPr lang="en-US" sz="2400" dirty="0" smtClean="0">
                <a:cs typeface="Times New Roman" panose="02020603050405020304" pitchFamily="18" charset="0"/>
              </a:rPr>
              <a:t>Questions Please.</a:t>
            </a:r>
            <a:endParaRPr lang="en-US" sz="2400" dirty="0">
              <a:cs typeface="Times New Roman" panose="02020603050405020304" pitchFamily="18" charset="0"/>
            </a:endParaRPr>
          </a:p>
          <a:p>
            <a:pPr>
              <a:lnSpc>
                <a:spcPct val="115000"/>
              </a:lnSpc>
              <a:spcBef>
                <a:spcPts val="0"/>
              </a:spcBef>
              <a:spcAft>
                <a:spcPts val="1000"/>
              </a:spcAft>
              <a:defRPr/>
            </a:pPr>
            <a:endParaRPr lang="en-US" sz="2400" dirty="0"/>
          </a:p>
          <a:p>
            <a:pPr>
              <a:defRPr/>
            </a:pPr>
            <a:endParaRPr lang="en-US" sz="1600" dirty="0"/>
          </a:p>
        </p:txBody>
      </p:sp>
      <p:pic>
        <p:nvPicPr>
          <p:cNvPr id="3" name="Picture 2"/>
          <p:cNvPicPr>
            <a:picLocks noChangeAspect="1"/>
          </p:cNvPicPr>
          <p:nvPr/>
        </p:nvPicPr>
        <p:blipFill>
          <a:blip r:embed="rId7"/>
          <a:stretch>
            <a:fillRect/>
          </a:stretch>
        </p:blipFill>
        <p:spPr>
          <a:xfrm>
            <a:off x="3505200" y="4690685"/>
            <a:ext cx="2209800" cy="2136141"/>
          </a:xfrm>
          <a:prstGeom prst="rect">
            <a:avLst/>
          </a:prstGeom>
          <a:effectLst>
            <a:glow rad="101600">
              <a:schemeClr val="accent3">
                <a:satMod val="175000"/>
                <a:alpha val="40000"/>
              </a:schemeClr>
            </a:glo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38100" y="29356"/>
            <a:ext cx="5334000" cy="1687513"/>
          </a:xfrm>
          <a:prstGeom prst="wedgeRoundRectCallout">
            <a:avLst>
              <a:gd name="adj1" fmla="val 535"/>
              <a:gd name="adj2" fmla="val 144912"/>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2400" dirty="0">
                <a:ln w="0"/>
                <a:solidFill>
                  <a:schemeClr val="tx1"/>
                </a:solidFill>
                <a:effectLst>
                  <a:outerShdw blurRad="38100" dist="19050" dir="2700000" algn="tl" rotWithShape="0">
                    <a:schemeClr val="dk1">
                      <a:alpha val="40000"/>
                    </a:schemeClr>
                  </a:outerShdw>
                </a:effectLst>
              </a:rPr>
              <a:t>It’s Your Lucky Day!  I’m here to help! </a:t>
            </a:r>
            <a:endParaRPr lang="en-US" sz="2400" dirty="0">
              <a:ln w="0"/>
              <a:solidFill>
                <a:schemeClr val="tx1"/>
              </a:solidFill>
              <a:effectLst>
                <a:outerShdw blurRad="38100" dist="19050" dir="2700000" algn="tl" rotWithShape="0">
                  <a:schemeClr val="dk1">
                    <a:alpha val="40000"/>
                  </a:schemeClr>
                </a:outerShdw>
              </a:effectLst>
            </a:endParaRPr>
          </a:p>
        </p:txBody>
      </p:sp>
      <p:graphicFrame>
        <p:nvGraphicFramePr>
          <p:cNvPr id="2" name="Diagram 1"/>
          <p:cNvGraphicFramePr/>
          <p:nvPr>
            <p:extLst>
              <p:ext uri="{D42A27DB-BD31-4B8C-83A1-F6EECF244321}">
                <p14:modId xmlns:p14="http://schemas.microsoft.com/office/powerpoint/2010/main" val="1351820845"/>
              </p:ext>
            </p:extLst>
          </p:nvPr>
        </p:nvGraphicFramePr>
        <p:xfrm>
          <a:off x="371475" y="3328987"/>
          <a:ext cx="29718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8"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52565" y="3086881"/>
            <a:ext cx="3667125"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Callout 8"/>
          <p:cNvSpPr/>
          <p:nvPr/>
        </p:nvSpPr>
        <p:spPr>
          <a:xfrm>
            <a:off x="3809565" y="2262187"/>
            <a:ext cx="2286000" cy="1066800"/>
          </a:xfrm>
          <a:prstGeom prst="wedgeEllipseCallout">
            <a:avLst>
              <a:gd name="adj1" fmla="val 36708"/>
              <a:gd name="adj2" fmla="val 9674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Welcome to the Library</a:t>
            </a:r>
          </a:p>
        </p:txBody>
      </p:sp>
      <p:sp>
        <p:nvSpPr>
          <p:cNvPr id="10" name="Cloud Callout 9"/>
          <p:cNvSpPr/>
          <p:nvPr/>
        </p:nvSpPr>
        <p:spPr>
          <a:xfrm rot="20078328">
            <a:off x="6125009" y="495692"/>
            <a:ext cx="2743200" cy="1905000"/>
          </a:xfrm>
          <a:prstGeom prst="cloudCallout">
            <a:avLst>
              <a:gd name="adj1" fmla="val -22038"/>
              <a:gd name="adj2" fmla="val 7240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0033CC"/>
                </a:solidFill>
              </a:rPr>
              <a:t>What am I going to do with this guy???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3509963"/>
            <a:ext cx="2932113" cy="3235325"/>
          </a:xfrm>
        </p:spPr>
      </p:pic>
      <p:sp>
        <p:nvSpPr>
          <p:cNvPr id="8195" name="TextBox 3"/>
          <p:cNvSpPr txBox="1">
            <a:spLocks noChangeArrowheads="1"/>
          </p:cNvSpPr>
          <p:nvPr/>
        </p:nvSpPr>
        <p:spPr bwMode="auto">
          <a:xfrm rot="1540087">
            <a:off x="3932238" y="5219700"/>
            <a:ext cx="396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rPr>
              <a:t>Professional Clown for Events at Your Library</a:t>
            </a:r>
          </a:p>
        </p:txBody>
      </p:sp>
      <p:pic>
        <p:nvPicPr>
          <p:cNvPr id="819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0550" y="1884363"/>
            <a:ext cx="18764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6050" y="879475"/>
            <a:ext cx="25908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2"/>
          <p:cNvSpPr txBox="1">
            <a:spLocks noChangeArrowheads="1"/>
          </p:cNvSpPr>
          <p:nvPr/>
        </p:nvSpPr>
        <p:spPr bwMode="auto">
          <a:xfrm rot="-1482171">
            <a:off x="4838700" y="2579688"/>
            <a:ext cx="1981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a:latin typeface="Arial" panose="020B0604020202020204" pitchFamily="34" charset="0"/>
              </a:rPr>
              <a:t>Professional Photographer for your Library Events</a:t>
            </a:r>
          </a:p>
        </p:txBody>
      </p:sp>
      <p:sp>
        <p:nvSpPr>
          <p:cNvPr id="8199" name="TextBox 3"/>
          <p:cNvSpPr txBox="1">
            <a:spLocks noChangeArrowheads="1"/>
          </p:cNvSpPr>
          <p:nvPr/>
        </p:nvSpPr>
        <p:spPr bwMode="auto">
          <a:xfrm rot="1718256">
            <a:off x="2514600" y="1752600"/>
            <a:ext cx="22034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a:latin typeface="Arial" panose="020B0604020202020204" pitchFamily="34" charset="0"/>
              </a:rPr>
              <a:t>Free Graphic Design Artwork for Your Publications</a:t>
            </a:r>
          </a:p>
        </p:txBody>
      </p:sp>
      <p:sp>
        <p:nvSpPr>
          <p:cNvPr id="5" name="TextBox 4"/>
          <p:cNvSpPr txBox="1"/>
          <p:nvPr/>
        </p:nvSpPr>
        <p:spPr>
          <a:xfrm>
            <a:off x="1714500" y="320675"/>
            <a:ext cx="5715000" cy="10779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3200" dirty="0"/>
              <a:t>What Kind of Help Does Your Library Need?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8991600" cy="7016750"/>
          </a:xfrm>
          <a:prstGeom prst="rect">
            <a:avLst/>
          </a:prstGeom>
          <a:noFill/>
        </p:spPr>
        <p:txBody>
          <a:bodyPr>
            <a:spAutoFit/>
          </a:bodyPr>
          <a:lstStyle/>
          <a:p>
            <a:pPr algn="ctr">
              <a:defRPr/>
            </a:pPr>
            <a:r>
              <a:rPr lang="en-US" sz="3200" b="1" dirty="0"/>
              <a:t>Plan, Plan, Plan!!</a:t>
            </a:r>
          </a:p>
          <a:p>
            <a:pPr marL="285750" indent="-285750">
              <a:buFont typeface="Arial" panose="020B0604020202020204" pitchFamily="34" charset="0"/>
              <a:buChar char="•"/>
              <a:defRPr/>
            </a:pPr>
            <a:endParaRPr lang="en-US" b="1" dirty="0"/>
          </a:p>
          <a:p>
            <a:pPr marL="285750" indent="-285750">
              <a:buFont typeface="Arial" panose="020B0604020202020204" pitchFamily="34" charset="0"/>
              <a:buChar char="•"/>
              <a:defRPr/>
            </a:pPr>
            <a:r>
              <a:rPr lang="en-US" sz="2000" b="1" dirty="0"/>
              <a:t>Staff acceptance and involvement:  </a:t>
            </a:r>
            <a:r>
              <a:rPr lang="en-US" sz="2000" dirty="0"/>
              <a:t>This is crucial to effective use and retention of volunteers.  If staff does not feel comfortable and appreciative of volunteers, the volunteers know it and will not stay.  Sometimes staff will view volunteers as competition for their jobs.  NEVER place a volunteer in a position that replaces or could be seen as replacement of paid staff, especially where customer privacy is an issue.  Volunteers are for assistance with and expansion of your programs, not to replace paid staff.</a:t>
            </a:r>
          </a:p>
          <a:p>
            <a:pPr marL="285750" indent="-285750">
              <a:buFont typeface="Arial" panose="020B0604020202020204" pitchFamily="34" charset="0"/>
              <a:buChar char="•"/>
              <a:defRPr/>
            </a:pPr>
            <a:endParaRPr lang="en-US" dirty="0"/>
          </a:p>
          <a:p>
            <a:pPr marL="285750" indent="-285750">
              <a:buFont typeface="Arial" panose="020B0604020202020204" pitchFamily="34" charset="0"/>
              <a:buChar char="•"/>
              <a:defRPr/>
            </a:pPr>
            <a:endParaRPr lang="en-US" b="1" dirty="0"/>
          </a:p>
          <a:p>
            <a:pPr marL="285750" indent="-285750">
              <a:buFont typeface="Arial" panose="020B0604020202020204" pitchFamily="34" charset="0"/>
              <a:buChar char="•"/>
              <a:defRPr/>
            </a:pPr>
            <a:endParaRPr lang="en-US" b="1" dirty="0"/>
          </a:p>
          <a:p>
            <a:pPr marL="285750" indent="-285750">
              <a:buFont typeface="Arial" panose="020B0604020202020204" pitchFamily="34" charset="0"/>
              <a:buChar char="•"/>
              <a:defRPr/>
            </a:pPr>
            <a:endParaRPr lang="en-US" b="1" dirty="0"/>
          </a:p>
          <a:p>
            <a:pPr marL="285750" indent="-285750">
              <a:buFont typeface="Arial" panose="020B0604020202020204" pitchFamily="34" charset="0"/>
              <a:buChar char="•"/>
              <a:defRPr/>
            </a:pPr>
            <a:endParaRPr lang="en-US" b="1" dirty="0"/>
          </a:p>
          <a:p>
            <a:pPr marL="285750" indent="-285750">
              <a:buFont typeface="Arial" panose="020B0604020202020204" pitchFamily="34" charset="0"/>
              <a:buChar char="•"/>
              <a:defRPr/>
            </a:pPr>
            <a:endParaRPr lang="en-US" b="1" dirty="0"/>
          </a:p>
          <a:p>
            <a:pPr marL="285750" indent="-285750">
              <a:buFont typeface="Arial" panose="020B0604020202020204" pitchFamily="34" charset="0"/>
              <a:buChar char="•"/>
              <a:defRPr/>
            </a:pPr>
            <a:endParaRPr lang="en-US" b="1" dirty="0"/>
          </a:p>
          <a:p>
            <a:pPr marL="285750" indent="-285750">
              <a:buFont typeface="Arial" panose="020B0604020202020204" pitchFamily="34" charset="0"/>
              <a:buChar char="•"/>
              <a:defRPr/>
            </a:pPr>
            <a:endParaRPr lang="en-US" b="1" dirty="0"/>
          </a:p>
          <a:p>
            <a:pPr marL="285750" indent="-285750">
              <a:buFont typeface="Arial" panose="020B0604020202020204" pitchFamily="34" charset="0"/>
              <a:buChar char="•"/>
              <a:defRPr/>
            </a:pPr>
            <a:endParaRPr lang="en-US" b="1" dirty="0"/>
          </a:p>
          <a:p>
            <a:pPr marL="285750" indent="-285750">
              <a:buFont typeface="Arial" panose="020B0604020202020204" pitchFamily="34" charset="0"/>
              <a:buChar char="•"/>
              <a:defRPr/>
            </a:pPr>
            <a:r>
              <a:rPr lang="en-US" sz="2000" b="1" dirty="0"/>
              <a:t>Write a Volunteer Policy:  </a:t>
            </a:r>
            <a:r>
              <a:rPr lang="en-US" sz="2000" dirty="0"/>
              <a:t>Your policy should clearly define </a:t>
            </a:r>
            <a:r>
              <a:rPr lang="en-US" sz="2000" dirty="0" smtClean="0"/>
              <a:t>how, when and where </a:t>
            </a:r>
            <a:r>
              <a:rPr lang="en-US" sz="2000" dirty="0"/>
              <a:t>you use volunteers.  Stick to your policy and make sure all staff have read and understand the volunteer process.  This should help staff become more accepting of volunteers in your library.</a:t>
            </a:r>
          </a:p>
          <a:p>
            <a:pPr marL="285750" indent="-285750">
              <a:buFont typeface="Arial" panose="020B0604020202020204" pitchFamily="34" charset="0"/>
              <a:buChar char="•"/>
              <a:defRPr/>
            </a:pP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3124200"/>
            <a:ext cx="2133600" cy="2133600"/>
          </a:xfrm>
          <a:prstGeom prst="rect">
            <a:avLst/>
          </a:prstGeom>
          <a:effectLst>
            <a:glow rad="228600">
              <a:schemeClr val="accent1">
                <a:satMod val="175000"/>
                <a:alpha val="40000"/>
              </a:schemeClr>
            </a:glo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152400"/>
            <a:ext cx="8915400" cy="6708775"/>
          </a:xfrm>
          <a:prstGeom prst="rect">
            <a:avLst/>
          </a:prstGeom>
        </p:spPr>
        <p:txBody>
          <a:bodyPr>
            <a:spAutoFit/>
          </a:bodyPr>
          <a:lstStyle/>
          <a:p>
            <a:pPr marL="285750" indent="-285750">
              <a:buFont typeface="Arial" panose="020B0604020202020204" pitchFamily="34" charset="0"/>
              <a:buChar char="•"/>
              <a:defRPr/>
            </a:pPr>
            <a:r>
              <a:rPr lang="en-US" sz="2000" b="1" dirty="0"/>
              <a:t>What can volunteers do?  </a:t>
            </a:r>
            <a:r>
              <a:rPr lang="en-US" sz="2000" b="1" dirty="0" smtClean="0"/>
              <a:t>Ask your staff!  </a:t>
            </a:r>
            <a:r>
              <a:rPr lang="en-US" sz="2000" dirty="0" smtClean="0"/>
              <a:t>Identify </a:t>
            </a:r>
            <a:r>
              <a:rPr lang="en-US" sz="2000" dirty="0"/>
              <a:t>needs or </a:t>
            </a:r>
            <a:r>
              <a:rPr lang="en-US" sz="2000" b="1" dirty="0"/>
              <a:t>wants</a:t>
            </a:r>
            <a:r>
              <a:rPr lang="en-US" sz="2000" dirty="0"/>
              <a:t> to supplement and enhance your library programs.  Don’t be afraid to dream big, there are very talented and skilled people in your community that are just waiting to share their time and knowledge</a:t>
            </a:r>
            <a:r>
              <a:rPr lang="en-US" dirty="0"/>
              <a:t>.</a:t>
            </a:r>
          </a:p>
          <a:p>
            <a:pPr marL="285750" indent="-285750">
              <a:buFont typeface="Arial" panose="020B0604020202020204" pitchFamily="34" charset="0"/>
              <a:buChar char="•"/>
              <a:defRPr/>
            </a:pPr>
            <a:endParaRPr lang="en-US" dirty="0"/>
          </a:p>
          <a:p>
            <a:pPr marL="285750" indent="-285750">
              <a:buFont typeface="Arial" panose="020B0604020202020204" pitchFamily="34" charset="0"/>
              <a:buChar char="•"/>
              <a:defRPr/>
            </a:pPr>
            <a:endParaRPr lang="en-US" dirty="0"/>
          </a:p>
          <a:p>
            <a:pPr>
              <a:defRPr/>
            </a:pPr>
            <a:endParaRPr lang="en-US" dirty="0"/>
          </a:p>
          <a:p>
            <a:pPr marL="285750" indent="-285750">
              <a:buFont typeface="Arial" panose="020B0604020202020204" pitchFamily="34" charset="0"/>
              <a:buChar char="•"/>
              <a:defRPr/>
            </a:pPr>
            <a:endParaRPr lang="en-US" dirty="0"/>
          </a:p>
          <a:p>
            <a:pPr marL="285750" indent="-285750">
              <a:buFont typeface="Arial" panose="020B0604020202020204" pitchFamily="34" charset="0"/>
              <a:buChar char="•"/>
              <a:defRPr/>
            </a:pPr>
            <a:endParaRPr lang="en-US" dirty="0"/>
          </a:p>
          <a:p>
            <a:pPr marL="285750" indent="-285750">
              <a:buFont typeface="Arial" panose="020B0604020202020204" pitchFamily="34" charset="0"/>
              <a:buChar char="•"/>
              <a:defRPr/>
            </a:pPr>
            <a:endParaRPr lang="en-US" dirty="0"/>
          </a:p>
          <a:p>
            <a:pPr marL="285750" indent="-285750">
              <a:buFont typeface="Arial" panose="020B0604020202020204" pitchFamily="34" charset="0"/>
              <a:buChar char="•"/>
              <a:defRPr/>
            </a:pPr>
            <a:endParaRPr lang="en-US" dirty="0"/>
          </a:p>
          <a:p>
            <a:pPr marL="285750" indent="-285750">
              <a:buFont typeface="Arial" panose="020B0604020202020204" pitchFamily="34" charset="0"/>
              <a:buChar char="•"/>
              <a:defRPr/>
            </a:pPr>
            <a:endParaRPr lang="en-US" dirty="0"/>
          </a:p>
          <a:p>
            <a:pPr marL="285750" indent="-285750">
              <a:buFont typeface="Arial" panose="020B0604020202020204" pitchFamily="34" charset="0"/>
              <a:buChar char="•"/>
              <a:defRPr/>
            </a:pPr>
            <a:endParaRPr lang="en-US" dirty="0"/>
          </a:p>
          <a:p>
            <a:pPr marL="285750" indent="-285750">
              <a:buFont typeface="Arial" panose="020B0604020202020204" pitchFamily="34" charset="0"/>
              <a:buChar char="•"/>
              <a:defRPr/>
            </a:pPr>
            <a:endParaRPr lang="en-US" dirty="0"/>
          </a:p>
          <a:p>
            <a:pPr marL="285750" indent="-285750">
              <a:buFont typeface="Arial" panose="020B0604020202020204" pitchFamily="34" charset="0"/>
              <a:buChar char="•"/>
              <a:defRPr/>
            </a:pPr>
            <a:endParaRPr lang="en-US" dirty="0"/>
          </a:p>
          <a:p>
            <a:pPr marL="285750" indent="-285750">
              <a:buFont typeface="Arial" panose="020B0604020202020204" pitchFamily="34" charset="0"/>
              <a:buChar char="•"/>
              <a:defRPr/>
            </a:pPr>
            <a:endParaRPr lang="en-US" dirty="0"/>
          </a:p>
          <a:p>
            <a:pPr marL="285750" indent="-285750">
              <a:buFont typeface="Arial" panose="020B0604020202020204" pitchFamily="34" charset="0"/>
              <a:buChar char="•"/>
              <a:defRPr/>
            </a:pPr>
            <a:endParaRPr lang="en-US" dirty="0"/>
          </a:p>
          <a:p>
            <a:pPr>
              <a:defRPr/>
            </a:pPr>
            <a:endParaRPr lang="en-US" dirty="0"/>
          </a:p>
          <a:p>
            <a:pPr marL="285750" indent="-285750">
              <a:buFont typeface="Arial" panose="020B0604020202020204" pitchFamily="34" charset="0"/>
              <a:buChar char="•"/>
              <a:defRPr/>
            </a:pPr>
            <a:r>
              <a:rPr lang="en-US" sz="2000" b="1" dirty="0"/>
              <a:t>Develop Position Descriptions: </a:t>
            </a:r>
            <a:r>
              <a:rPr lang="en-US" sz="2000" dirty="0"/>
              <a:t>Start small with routine volunteer positions, but stay open to those volunteers who wish to share special skills that you hadn’t even thought of.  How about asking a local software developer to teach a basic code class?</a:t>
            </a:r>
          </a:p>
          <a:p>
            <a:pPr>
              <a:defRPr/>
            </a:pPr>
            <a:endParaRPr lang="en-US" dirty="0"/>
          </a:p>
        </p:txBody>
      </p:sp>
      <p:sp>
        <p:nvSpPr>
          <p:cNvPr id="6" name="Cloud Callout 5"/>
          <p:cNvSpPr/>
          <p:nvPr/>
        </p:nvSpPr>
        <p:spPr>
          <a:xfrm>
            <a:off x="495300" y="1982787"/>
            <a:ext cx="4191000" cy="3048000"/>
          </a:xfrm>
          <a:prstGeom prst="cloudCallout">
            <a:avLst>
              <a:gd name="adj1" fmla="val 64517"/>
              <a:gd name="adj2" fmla="val -65075"/>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200" dirty="0">
                <a:ln w="0"/>
                <a:solidFill>
                  <a:schemeClr val="tx1"/>
                </a:solidFill>
                <a:effectLst>
                  <a:outerShdw blurRad="38100" dist="19050" dir="2700000" algn="tl" rotWithShape="0">
                    <a:schemeClr val="dk1">
                      <a:alpha val="40000"/>
                    </a:schemeClr>
                  </a:outerShdw>
                </a:effectLst>
              </a:rPr>
              <a:t>How can we find the time to help seniors learn to Skype?</a:t>
            </a:r>
          </a:p>
        </p:txBody>
      </p:sp>
      <p:sp>
        <p:nvSpPr>
          <p:cNvPr id="7" name="Rounded Rectangular Callout 6"/>
          <p:cNvSpPr/>
          <p:nvPr/>
        </p:nvSpPr>
        <p:spPr>
          <a:xfrm>
            <a:off x="5105400" y="1738313"/>
            <a:ext cx="3657600" cy="2667000"/>
          </a:xfrm>
          <a:prstGeom prst="wedgeRoundRectCallout">
            <a:avLst>
              <a:gd name="adj1" fmla="val -10240"/>
              <a:gd name="adj2" fmla="val 78190"/>
              <a:gd name="adj3" fmla="val 16667"/>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4000" dirty="0">
                <a:ln w="0"/>
                <a:solidFill>
                  <a:schemeClr val="tx1"/>
                </a:solidFill>
                <a:effectLst>
                  <a:outerShdw blurRad="38100" dist="19050" dir="2700000" algn="tl" rotWithShape="0">
                    <a:schemeClr val="dk1">
                      <a:alpha val="40000"/>
                    </a:schemeClr>
                  </a:outerShdw>
                </a:effectLst>
              </a:rPr>
              <a:t>After School Teen Computer </a:t>
            </a:r>
            <a:r>
              <a:rPr lang="en-US" sz="4000" dirty="0" smtClean="0">
                <a:ln w="0"/>
                <a:solidFill>
                  <a:schemeClr val="tx1"/>
                </a:solidFill>
                <a:effectLst>
                  <a:outerShdw blurRad="38100" dist="19050" dir="2700000" algn="tl" rotWithShape="0">
                    <a:schemeClr val="dk1">
                      <a:alpha val="40000"/>
                    </a:schemeClr>
                  </a:outerShdw>
                </a:effectLst>
              </a:rPr>
              <a:t>Coach!</a:t>
            </a:r>
            <a:endParaRPr lang="en-US" sz="400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2400" y="114300"/>
            <a:ext cx="8839200" cy="6629400"/>
          </a:xfrm>
        </p:spPr>
        <p:txBody>
          <a:bodyPr/>
          <a:lstStyle/>
          <a:p>
            <a:pPr marL="0" indent="0" algn="ctr">
              <a:buFont typeface="Arial" panose="020B0604020202020204" pitchFamily="34" charset="0"/>
              <a:buNone/>
              <a:defRPr/>
            </a:pPr>
            <a:r>
              <a:rPr lang="en-US" sz="2400" b="1" dirty="0" smtClean="0">
                <a:latin typeface="Arial" panose="020B0604020202020204" pitchFamily="34" charset="0"/>
              </a:rPr>
              <a:t>And More Pieces of the Plan</a:t>
            </a:r>
            <a:endParaRPr lang="en-US" sz="2000" b="1" dirty="0" smtClean="0">
              <a:latin typeface="Arial" panose="020B0604020202020204" pitchFamily="34" charset="0"/>
            </a:endParaRPr>
          </a:p>
          <a:p>
            <a:pPr>
              <a:defRPr/>
            </a:pPr>
            <a:r>
              <a:rPr lang="en-US" sz="2000" b="1" dirty="0" smtClean="0">
                <a:latin typeface="Arial" panose="020B0604020202020204" pitchFamily="34" charset="0"/>
              </a:rPr>
              <a:t>Create </a:t>
            </a:r>
            <a:r>
              <a:rPr lang="en-US" sz="2000" b="1" dirty="0">
                <a:latin typeface="Arial" panose="020B0604020202020204" pitchFamily="34" charset="0"/>
              </a:rPr>
              <a:t>a formal application </a:t>
            </a:r>
            <a:r>
              <a:rPr lang="en-US" sz="2000" b="1" dirty="0" smtClean="0">
                <a:latin typeface="Arial" panose="020B0604020202020204" pitchFamily="34" charset="0"/>
              </a:rPr>
              <a:t>form:  </a:t>
            </a:r>
            <a:r>
              <a:rPr lang="en-US" sz="2000" dirty="0" smtClean="0">
                <a:latin typeface="Arial" panose="020B0604020202020204" pitchFamily="34" charset="0"/>
              </a:rPr>
              <a:t>There </a:t>
            </a:r>
            <a:r>
              <a:rPr lang="en-US" sz="2000" dirty="0">
                <a:latin typeface="Arial" panose="020B0604020202020204" pitchFamily="34" charset="0"/>
              </a:rPr>
              <a:t>are many </a:t>
            </a:r>
            <a:r>
              <a:rPr lang="en-US" sz="2000" dirty="0" smtClean="0">
                <a:latin typeface="Arial" panose="020B0604020202020204" pitchFamily="34" charset="0"/>
              </a:rPr>
              <a:t>free forms available that can be modified to fit your needs.  </a:t>
            </a:r>
            <a:r>
              <a:rPr lang="en-US" sz="2000" dirty="0">
                <a:latin typeface="Arial" panose="020B0604020202020204" pitchFamily="34" charset="0"/>
              </a:rPr>
              <a:t>Be sure to request references and inform the potential volunteer that you </a:t>
            </a:r>
            <a:r>
              <a:rPr lang="en-US" sz="2000" dirty="0" smtClean="0">
                <a:latin typeface="Arial" panose="020B0604020202020204" pitchFamily="34" charset="0"/>
              </a:rPr>
              <a:t>may/will </a:t>
            </a:r>
            <a:r>
              <a:rPr lang="en-US" sz="2000" dirty="0">
                <a:latin typeface="Arial" panose="020B0604020202020204" pitchFamily="34" charset="0"/>
              </a:rPr>
              <a:t>conduct a background check.  Even people you may have known for </a:t>
            </a:r>
            <a:r>
              <a:rPr lang="en-US" sz="2000" dirty="0" smtClean="0">
                <a:latin typeface="Arial" panose="020B0604020202020204" pitchFamily="34" charset="0"/>
              </a:rPr>
              <a:t>years or children of staff </a:t>
            </a:r>
            <a:r>
              <a:rPr lang="en-US" sz="2000" dirty="0">
                <a:latin typeface="Arial" panose="020B0604020202020204" pitchFamily="34" charset="0"/>
              </a:rPr>
              <a:t>should fill out application forms</a:t>
            </a:r>
            <a:r>
              <a:rPr lang="en-US" sz="2000" dirty="0" smtClean="0">
                <a:latin typeface="Arial" panose="020B0604020202020204" pitchFamily="34" charset="0"/>
              </a:rPr>
              <a:t>.</a:t>
            </a:r>
          </a:p>
          <a:p>
            <a:pPr>
              <a:defRPr/>
            </a:pPr>
            <a:endParaRPr lang="en-US" sz="2000" dirty="0" smtClean="0">
              <a:latin typeface="Arial" panose="020B0604020202020204" pitchFamily="34" charset="0"/>
            </a:endParaRPr>
          </a:p>
          <a:p>
            <a:pPr>
              <a:defRPr/>
            </a:pPr>
            <a:endParaRPr lang="en-US" sz="2000" dirty="0">
              <a:latin typeface="Arial" panose="020B0604020202020204" pitchFamily="34" charset="0"/>
            </a:endParaRPr>
          </a:p>
          <a:p>
            <a:pPr marL="0" indent="0">
              <a:buFont typeface="Arial" panose="020B0604020202020204" pitchFamily="34" charset="0"/>
              <a:buNone/>
              <a:defRPr/>
            </a:pPr>
            <a:endParaRPr lang="en-US" sz="2000" dirty="0" smtClean="0">
              <a:latin typeface="Arial" panose="020B0604020202020204" pitchFamily="34" charset="0"/>
            </a:endParaRPr>
          </a:p>
          <a:p>
            <a:pPr marL="0" indent="0">
              <a:buFont typeface="Arial" panose="020B0604020202020204" pitchFamily="34" charset="0"/>
              <a:buNone/>
              <a:defRPr/>
            </a:pPr>
            <a:endParaRPr lang="en-US" sz="2000" dirty="0">
              <a:latin typeface="Arial" panose="020B0604020202020204" pitchFamily="34" charset="0"/>
            </a:endParaRPr>
          </a:p>
          <a:p>
            <a:pPr marL="0" indent="0">
              <a:buFont typeface="Arial" panose="020B0604020202020204" pitchFamily="34" charset="0"/>
              <a:buNone/>
              <a:defRPr/>
            </a:pPr>
            <a:endParaRPr lang="en-US" sz="2000" dirty="0" smtClean="0">
              <a:latin typeface="Arial" panose="020B0604020202020204" pitchFamily="34" charset="0"/>
            </a:endParaRPr>
          </a:p>
          <a:p>
            <a:pPr marL="0" indent="0">
              <a:buFont typeface="Arial" panose="020B0604020202020204" pitchFamily="34" charset="0"/>
              <a:buNone/>
              <a:defRPr/>
            </a:pPr>
            <a:endParaRPr lang="en-US" sz="2000" dirty="0">
              <a:latin typeface="Arial" panose="020B0604020202020204" pitchFamily="34" charset="0"/>
            </a:endParaRPr>
          </a:p>
          <a:p>
            <a:pPr>
              <a:lnSpc>
                <a:spcPct val="115000"/>
              </a:lnSpc>
              <a:spcBef>
                <a:spcPts val="0"/>
              </a:spcBef>
              <a:spcAft>
                <a:spcPts val="1000"/>
              </a:spcAft>
              <a:buFont typeface="Symbol" panose="05050102010706020507" pitchFamily="18" charset="2"/>
              <a:buChar char=""/>
              <a:defRPr/>
            </a:pPr>
            <a:r>
              <a:rPr lang="en-US" sz="2000" b="1" dirty="0" smtClean="0">
                <a:latin typeface="Arial" panose="020B0604020202020204" pitchFamily="34" charset="0"/>
              </a:rPr>
              <a:t>Protect Your Library:  </a:t>
            </a:r>
            <a:r>
              <a:rPr lang="en-US" sz="2000" dirty="0" smtClean="0">
                <a:latin typeface="Arial" panose="020B0604020202020204" pitchFamily="34" charset="0"/>
                <a:ea typeface="Calibri" panose="020F0502020204030204" pitchFamily="34" charset="0"/>
                <a:cs typeface="Times New Roman" panose="02020603050405020304" pitchFamily="18" charset="0"/>
              </a:rPr>
              <a:t>Know the laws on using volunteers in your area.  Does your liability insurance cover volunteers?  Have policies in place for grievance, background checks, termination and volunteer rights.  Good resources for this information is your state Attorney General, Human Resources Department, your State Library.</a:t>
            </a:r>
          </a:p>
          <a:p>
            <a:pPr marL="0" indent="0">
              <a:lnSpc>
                <a:spcPct val="115000"/>
              </a:lnSpc>
              <a:spcBef>
                <a:spcPts val="0"/>
              </a:spcBef>
              <a:spcAft>
                <a:spcPts val="1000"/>
              </a:spcAft>
              <a:buFont typeface="Arial" panose="020B0604020202020204" pitchFamily="34" charset="0"/>
              <a:buNone/>
              <a:defRPr/>
            </a:pPr>
            <a:endParaRPr lang="en-US" sz="1800" dirty="0" smtClean="0">
              <a:latin typeface="Arial" panose="020B0604020202020204" pitchFamily="34" charset="0"/>
              <a:ea typeface="Calibri" panose="020F0502020204030204" pitchFamily="34" charset="0"/>
              <a:cs typeface="Times New Roman" panose="02020603050405020304" pitchFamily="18" charset="0"/>
            </a:endParaRPr>
          </a:p>
          <a:p>
            <a:pPr>
              <a:defRPr/>
            </a:pPr>
            <a:endParaRPr lang="en-US" sz="1800" dirty="0">
              <a:latin typeface="Arial" panose="020B0604020202020204" pitchFamily="34" charset="0"/>
            </a:endParaRPr>
          </a:p>
        </p:txBody>
      </p:sp>
      <p:pic>
        <p:nvPicPr>
          <p:cNvPr id="3" name="Picture 2"/>
          <p:cNvPicPr>
            <a:picLocks noChangeAspect="1"/>
          </p:cNvPicPr>
          <p:nvPr/>
        </p:nvPicPr>
        <p:blipFill>
          <a:blip r:embed="rId3"/>
          <a:stretch>
            <a:fillRect/>
          </a:stretch>
        </p:blipFill>
        <p:spPr>
          <a:xfrm rot="1074471">
            <a:off x="1730483" y="2515655"/>
            <a:ext cx="2110632" cy="1439880"/>
          </a:xfrm>
          <a:prstGeom prst="rect">
            <a:avLst/>
          </a:prstGeom>
          <a:effectLst>
            <a:glow rad="139700">
              <a:schemeClr val="accent6">
                <a:satMod val="175000"/>
                <a:alpha val="40000"/>
              </a:schemeClr>
            </a:glow>
          </a:effectLst>
        </p:spPr>
      </p:pic>
      <p:pic>
        <p:nvPicPr>
          <p:cNvPr id="2" name="Picture 1"/>
          <p:cNvPicPr>
            <a:picLocks noChangeAspect="1"/>
          </p:cNvPicPr>
          <p:nvPr/>
        </p:nvPicPr>
        <p:blipFill>
          <a:blip r:embed="rId4"/>
          <a:stretch>
            <a:fillRect/>
          </a:stretch>
        </p:blipFill>
        <p:spPr>
          <a:xfrm>
            <a:off x="6019800" y="1905000"/>
            <a:ext cx="1766753" cy="2334916"/>
          </a:xfrm>
          <a:prstGeom prst="rect">
            <a:avLst/>
          </a:prstGeom>
          <a:effectLst>
            <a:glow rad="139700">
              <a:schemeClr val="accent2">
                <a:satMod val="175000"/>
                <a:alpha val="40000"/>
              </a:schemeClr>
            </a:glo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457200" y="152400"/>
            <a:ext cx="8229600" cy="6477000"/>
          </a:xfrm>
        </p:spPr>
        <p:txBody>
          <a:bodyPr/>
          <a:lstStyle/>
          <a:p>
            <a:pPr>
              <a:lnSpc>
                <a:spcPct val="115000"/>
              </a:lnSpc>
              <a:spcBef>
                <a:spcPct val="0"/>
              </a:spcBef>
              <a:spcAft>
                <a:spcPts val="1000"/>
              </a:spcAft>
              <a:buFont typeface="Symbol" panose="05050102010706020507" pitchFamily="18" charset="2"/>
              <a:buChar char=""/>
            </a:pPr>
            <a:r>
              <a:rPr lang="en-US" altLang="en-US" sz="20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Supervision and Scheduling Volunteers:  </a:t>
            </a:r>
            <a:r>
              <a:rPr lang="en-US" altLang="en-US" sz="2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Identify a staff member or members who will be assigned the responsibility of recruiting, screening, and assigning volunteers.  Consider creating a Director of Volunteers position as your program grows.</a:t>
            </a:r>
          </a:p>
          <a:p>
            <a:pPr>
              <a:lnSpc>
                <a:spcPct val="115000"/>
              </a:lnSpc>
              <a:spcBef>
                <a:spcPct val="0"/>
              </a:spcBef>
              <a:spcAft>
                <a:spcPts val="1000"/>
              </a:spcAft>
              <a:buFont typeface="Symbol" panose="05050102010706020507" pitchFamily="18" charset="2"/>
              <a:buChar char=""/>
            </a:pPr>
            <a:endParaRPr lang="en-US" altLang="en-US" sz="2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ct val="0"/>
              </a:spcBef>
              <a:spcAft>
                <a:spcPts val="1000"/>
              </a:spcAft>
              <a:buFont typeface="Symbol" panose="05050102010706020507" pitchFamily="18" charset="2"/>
              <a:buChar char=""/>
            </a:pPr>
            <a:endParaRPr lang="en-US" altLang="en-US" sz="2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ct val="0"/>
              </a:spcBef>
              <a:spcAft>
                <a:spcPts val="1000"/>
              </a:spcAft>
              <a:buFont typeface="Symbol" panose="05050102010706020507" pitchFamily="18" charset="2"/>
              <a:buChar char=""/>
            </a:pPr>
            <a:endParaRPr lang="en-US" altLang="en-US" sz="2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ct val="0"/>
              </a:spcBef>
              <a:spcAft>
                <a:spcPts val="1000"/>
              </a:spcAft>
              <a:buFont typeface="Symbol" panose="05050102010706020507" pitchFamily="18" charset="2"/>
              <a:buChar char=""/>
            </a:pPr>
            <a:endParaRPr lang="en-US" altLang="en-US" sz="2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ct val="0"/>
              </a:spcBef>
              <a:spcAft>
                <a:spcPts val="1000"/>
              </a:spcAft>
              <a:buFont typeface="Symbol" panose="05050102010706020507" pitchFamily="18" charset="2"/>
              <a:buChar char=""/>
            </a:pPr>
            <a:endParaRPr lang="en-US" altLang="en-US" sz="2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ct val="0"/>
              </a:spcBef>
              <a:spcAft>
                <a:spcPts val="1000"/>
              </a:spcAft>
              <a:buFont typeface="Symbol" panose="05050102010706020507" pitchFamily="18" charset="2"/>
              <a:buChar char=""/>
            </a:pPr>
            <a:r>
              <a:rPr lang="en-US" altLang="en-US" sz="2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The person tasked with volunteer management </a:t>
            </a:r>
            <a:r>
              <a:rPr lang="en-US" altLang="en-US" sz="20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may not </a:t>
            </a:r>
            <a:r>
              <a:rPr lang="en-US" altLang="en-US" sz="2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be the person who trains and directly supervises volunteers. </a:t>
            </a:r>
          </a:p>
          <a:p>
            <a:pPr>
              <a:lnSpc>
                <a:spcPct val="115000"/>
              </a:lnSpc>
              <a:spcBef>
                <a:spcPct val="0"/>
              </a:spcBef>
              <a:spcAft>
                <a:spcPts val="1000"/>
              </a:spcAft>
              <a:buFont typeface="Symbol" panose="05050102010706020507" pitchFamily="18" charset="2"/>
              <a:buChar char=""/>
            </a:pPr>
            <a:r>
              <a:rPr lang="en-US" altLang="en-US" sz="2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The staff member responsible for the area where the volunteer will work is usually best suited for training and direct supervision.  Don’t have a staff member to do this job? Consider recruiting a “volunteer”, volunteer manager.</a:t>
            </a:r>
          </a:p>
          <a:p>
            <a:endParaRPr lang="en-US" altLang="en-US" dirty="0" smtClean="0">
              <a:ea typeface="Calibri" panose="020F0502020204030204" pitchFamily="34" charset="0"/>
              <a:cs typeface="Times New Roman" panose="02020603050405020304" pitchFamily="18" charset="0"/>
            </a:endParaRPr>
          </a:p>
        </p:txBody>
      </p:sp>
      <p:pic>
        <p:nvPicPr>
          <p:cNvPr id="1638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1752600"/>
            <a:ext cx="28575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457200" y="152400"/>
            <a:ext cx="8229600" cy="6477000"/>
          </a:xfrm>
        </p:spPr>
        <p:txBody>
          <a:bodyPr/>
          <a:lstStyle/>
          <a:p>
            <a:pPr>
              <a:lnSpc>
                <a:spcPct val="115000"/>
              </a:lnSpc>
              <a:spcBef>
                <a:spcPts val="0"/>
              </a:spcBef>
              <a:spcAft>
                <a:spcPts val="1000"/>
              </a:spcAft>
              <a:buFont typeface="Symbol" panose="05050102010706020507" pitchFamily="18" charset="2"/>
              <a:buChar char=""/>
              <a:defRPr/>
            </a:pPr>
            <a:r>
              <a:rPr lang="en-US" sz="1800" b="1" dirty="0" smtClean="0">
                <a:latin typeface="Arial" panose="020B0604020202020204" pitchFamily="34" charset="0"/>
                <a:ea typeface="Calibri" panose="020F0502020204030204" pitchFamily="34" charset="0"/>
                <a:cs typeface="Times New Roman" panose="02020603050405020304" pitchFamily="18" charset="0"/>
              </a:rPr>
              <a:t>A Volunteer Handbook can be Useful Tool:</a:t>
            </a:r>
            <a:r>
              <a:rPr lang="en-US" sz="1800" dirty="0" smtClean="0">
                <a:latin typeface="Arial" panose="020B0604020202020204" pitchFamily="34" charset="0"/>
                <a:ea typeface="Calibri" panose="020F0502020204030204" pitchFamily="34" charset="0"/>
                <a:cs typeface="Times New Roman" panose="02020603050405020304" pitchFamily="18" charset="0"/>
              </a:rPr>
              <a:t>  Include things like your mission, vision and value statements.  Safety policies, position descriptions, contact information, map of emergency exits, dress codes, proper conduct, library parking and of course a welcome letter or statement.  This establishes all the rules and expectations for volunteers in a written form that you can give a new volunteer during orientation.  No surprises for you or your volunteers!</a:t>
            </a:r>
          </a:p>
          <a:p>
            <a:pPr marL="0" indent="0">
              <a:lnSpc>
                <a:spcPct val="115000"/>
              </a:lnSpc>
              <a:spcBef>
                <a:spcPts val="0"/>
              </a:spcBef>
              <a:spcAft>
                <a:spcPts val="1000"/>
              </a:spcAft>
              <a:buFont typeface="Arial" panose="020B0604020202020204" pitchFamily="34" charset="0"/>
              <a:buNone/>
              <a:defRPr/>
            </a:pPr>
            <a:endParaRPr lang="en-US" sz="1800" dirty="0" smtClean="0">
              <a:latin typeface="Arial" panose="020B0604020202020204" pitchFamily="34" charset="0"/>
              <a:ea typeface="Calibri" panose="020F0502020204030204" pitchFamily="34" charset="0"/>
              <a:cs typeface="Times New Roman" panose="02020603050405020304" pitchFamily="18" charset="0"/>
            </a:endParaRPr>
          </a:p>
          <a:p>
            <a:pPr marL="0" indent="0" algn="ctr">
              <a:lnSpc>
                <a:spcPct val="115000"/>
              </a:lnSpc>
              <a:spcBef>
                <a:spcPts val="0"/>
              </a:spcBef>
              <a:spcAft>
                <a:spcPts val="1000"/>
              </a:spcAft>
              <a:buFont typeface="Arial" panose="020B0604020202020204" pitchFamily="34" charset="0"/>
              <a:buNone/>
              <a:defRPr/>
            </a:pPr>
            <a:endParaRPr lang="en-US" sz="18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0" indent="0" algn="ctr">
              <a:lnSpc>
                <a:spcPct val="115000"/>
              </a:lnSpc>
              <a:spcBef>
                <a:spcPts val="0"/>
              </a:spcBef>
              <a:spcAft>
                <a:spcPts val="1000"/>
              </a:spcAft>
              <a:buFont typeface="Arial" panose="020B0604020202020204" pitchFamily="34" charset="0"/>
              <a:buNone/>
              <a:defRPr/>
            </a:pPr>
            <a:endParaRPr lang="en-US" sz="1800" b="1"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0" indent="0" algn="ctr">
              <a:lnSpc>
                <a:spcPct val="115000"/>
              </a:lnSpc>
              <a:spcBef>
                <a:spcPts val="0"/>
              </a:spcBef>
              <a:spcAft>
                <a:spcPts val="1000"/>
              </a:spcAft>
              <a:buFont typeface="Arial" panose="020B0604020202020204" pitchFamily="34" charset="0"/>
              <a:buNone/>
              <a:defRPr/>
            </a:pPr>
            <a:endParaRPr lang="en-US" sz="18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0" indent="0" algn="ctr">
              <a:lnSpc>
                <a:spcPct val="115000"/>
              </a:lnSpc>
              <a:spcBef>
                <a:spcPts val="0"/>
              </a:spcBef>
              <a:spcAft>
                <a:spcPts val="1000"/>
              </a:spcAft>
              <a:buFont typeface="Arial" panose="020B0604020202020204" pitchFamily="34" charset="0"/>
              <a:buNone/>
              <a:defRPr/>
            </a:pPr>
            <a:r>
              <a:rPr lang="en-US" sz="2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And The Final Piece of the Plan</a:t>
            </a:r>
            <a:endParaRPr lang="en-US" sz="2400" b="1"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0"/>
              </a:spcBef>
              <a:spcAft>
                <a:spcPts val="1000"/>
              </a:spcAft>
              <a:buFont typeface="Symbol" panose="05050102010706020507" pitchFamily="18" charset="2"/>
              <a:buChar char=""/>
              <a:defRPr/>
            </a:pPr>
            <a:r>
              <a:rPr lang="en-US" sz="18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Volunteer </a:t>
            </a:r>
            <a:r>
              <a:rPr lang="en-US" sz="1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management training:  </a:t>
            </a:r>
            <a:r>
              <a:rPr lang="en-US" sz="1800" dirty="0">
                <a:solidFill>
                  <a:prstClr val="black"/>
                </a:solidFill>
                <a:latin typeface="Arial" panose="020B0604020202020204" pitchFamily="34" charset="0"/>
                <a:ea typeface="Calibri" panose="020F0502020204030204" pitchFamily="34" charset="0"/>
                <a:cs typeface="Times New Roman" panose="02020603050405020304" pitchFamily="18" charset="0"/>
              </a:rPr>
              <a:t>There are many free and well done on-line sources to answer most any volunteer management training needs. </a:t>
            </a:r>
            <a:r>
              <a:rPr lang="en-US" sz="18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Learn best practices and what is trending in the profession.  Another great knowledge source is local </a:t>
            </a:r>
            <a:r>
              <a:rPr lang="en-US" sz="1800" dirty="0">
                <a:solidFill>
                  <a:prstClr val="black"/>
                </a:solidFill>
                <a:latin typeface="Arial" panose="020B0604020202020204" pitchFamily="34" charset="0"/>
                <a:ea typeface="Calibri" panose="020F0502020204030204" pitchFamily="34" charset="0"/>
                <a:cs typeface="Times New Roman" panose="02020603050405020304" pitchFamily="18" charset="0"/>
              </a:rPr>
              <a:t>volunteer manager </a:t>
            </a:r>
            <a:r>
              <a:rPr lang="en-US" sz="18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associations. Network and learn from </a:t>
            </a:r>
            <a:r>
              <a:rPr lang="en-US" sz="1800" dirty="0">
                <a:solidFill>
                  <a:prstClr val="black"/>
                </a:solidFill>
                <a:latin typeface="Arial" panose="020B0604020202020204" pitchFamily="34" charset="0"/>
                <a:ea typeface="Calibri" panose="020F0502020204030204" pitchFamily="34" charset="0"/>
                <a:cs typeface="Times New Roman" panose="02020603050405020304" pitchFamily="18" charset="0"/>
              </a:rPr>
              <a:t>experienced people in the field.  </a:t>
            </a:r>
          </a:p>
          <a:p>
            <a:pPr marL="0" indent="0" eaLnBrk="1" hangingPunct="1">
              <a:buFont typeface="Arial" panose="020B0604020202020204" pitchFamily="34" charset="0"/>
              <a:buNone/>
              <a:defRPr/>
            </a:pPr>
            <a:endParaRPr lang="en-US" altLang="en-US"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2362" y="2362200"/>
            <a:ext cx="1819275" cy="15524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629400"/>
          </a:xfrm>
        </p:spPr>
        <p:txBody>
          <a:bodyPr rtlCol="0">
            <a:normAutofit/>
          </a:bodyPr>
          <a:lstStyle/>
          <a:p>
            <a:pPr marL="0" indent="0" algn="ctr" eaLnBrk="1" fontAlgn="auto" hangingPunct="1">
              <a:spcAft>
                <a:spcPts val="0"/>
              </a:spcAft>
              <a:buFont typeface="Arial" panose="020B0604020202020204" pitchFamily="34" charset="0"/>
              <a:buNone/>
              <a:defRPr/>
            </a:pPr>
            <a:r>
              <a:rPr lang="en-US" sz="2400" b="1" dirty="0" smtClean="0">
                <a:latin typeface="Arial" panose="020B0604020202020204" pitchFamily="34" charset="0"/>
                <a:cs typeface="Times New Roman" panose="02020603050405020304" pitchFamily="18" charset="0"/>
              </a:rPr>
              <a:t>Ready, Set, GO! Now you can say Yes to Mr. Do-Gooder</a:t>
            </a:r>
          </a:p>
          <a:p>
            <a:pPr marL="0" indent="0" eaLnBrk="1" fontAlgn="auto" hangingPunct="1">
              <a:spcAft>
                <a:spcPts val="0"/>
              </a:spcAft>
              <a:buFont typeface="Arial" panose="020B0604020202020204" pitchFamily="34" charset="0"/>
              <a:buNone/>
              <a:defRPr/>
            </a:pPr>
            <a:endParaRPr lang="en-US" sz="1800" b="1" dirty="0">
              <a:latin typeface="Arial" panose="020B0604020202020204" pitchFamily="34" charset="0"/>
              <a:cs typeface="Times New Roman" panose="02020603050405020304" pitchFamily="18" charset="0"/>
            </a:endParaRPr>
          </a:p>
          <a:p>
            <a:pPr eaLnBrk="1" fontAlgn="auto" hangingPunct="1">
              <a:spcAft>
                <a:spcPts val="0"/>
              </a:spcAft>
              <a:defRPr/>
            </a:pPr>
            <a:r>
              <a:rPr lang="en-US" sz="2000" b="1" dirty="0" smtClean="0">
                <a:latin typeface="Arial" panose="020B0604020202020204" pitchFamily="34" charset="0"/>
                <a:cs typeface="Times New Roman" panose="02020603050405020304" pitchFamily="18" charset="0"/>
              </a:rPr>
              <a:t>Finding Great Volunteers:  </a:t>
            </a:r>
            <a:r>
              <a:rPr lang="en-US" sz="2000" dirty="0" smtClean="0">
                <a:latin typeface="Arial" panose="020B0604020202020204" pitchFamily="34" charset="0"/>
                <a:cs typeface="Arial" panose="020B0604020202020204" pitchFamily="34" charset="0"/>
              </a:rPr>
              <a:t>Recruiting </a:t>
            </a:r>
            <a:r>
              <a:rPr lang="en-US" sz="2000" dirty="0">
                <a:latin typeface="Arial" panose="020B0604020202020204" pitchFamily="34" charset="0"/>
                <a:cs typeface="Arial" panose="020B0604020202020204" pitchFamily="34" charset="0"/>
              </a:rPr>
              <a:t>volunteers is easier than ever!  With </a:t>
            </a:r>
            <a:r>
              <a:rPr lang="en-US" sz="2000" dirty="0" smtClean="0">
                <a:latin typeface="Arial" panose="020B0604020202020204" pitchFamily="34" charset="0"/>
                <a:cs typeface="Arial" panose="020B0604020202020204" pitchFamily="34" charset="0"/>
              </a:rPr>
              <a:t>many free </a:t>
            </a:r>
            <a:r>
              <a:rPr lang="en-US" sz="2000" dirty="0">
                <a:latin typeface="Arial" panose="020B0604020202020204" pitchFamily="34" charset="0"/>
                <a:cs typeface="Arial" panose="020B0604020202020204" pitchFamily="34" charset="0"/>
              </a:rPr>
              <a:t>on-line tools available, new volunteer recruits find you</a:t>
            </a:r>
            <a:r>
              <a:rPr lang="en-US"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3"/>
              </a:rPr>
              <a:t>VolunteerMatch.org</a:t>
            </a:r>
            <a:r>
              <a:rPr lang="en-US" sz="2000" dirty="0" smtClean="0">
                <a:latin typeface="Arial" panose="020B0604020202020204" pitchFamily="34" charset="0"/>
                <a:cs typeface="Arial" panose="020B0604020202020204" pitchFamily="34" charset="0"/>
              </a:rPr>
              <a:t> is not only a great place to post your opportunity, it is an amazing source of free volunteer management training.  Your local United Way may host a volunteer matching website as well.  Does your local paper have a “Somebody needs You” column?</a:t>
            </a:r>
          </a:p>
          <a:p>
            <a:pPr marL="0" indent="0" eaLnBrk="1" fontAlgn="auto" hangingPunct="1">
              <a:spcAft>
                <a:spcPts val="0"/>
              </a:spcAft>
              <a:buFont typeface="Arial" panose="020B0604020202020204" pitchFamily="34" charset="0"/>
              <a:buNone/>
              <a:defRPr/>
            </a:pPr>
            <a:endParaRPr lang="en-US" sz="1800" dirty="0">
              <a:latin typeface="Arial" panose="020B0604020202020204" pitchFamily="34" charset="0"/>
              <a:cs typeface="Arial" panose="020B0604020202020204" pitchFamily="34" charset="0"/>
            </a:endParaRPr>
          </a:p>
          <a:p>
            <a:pPr eaLnBrk="1" fontAlgn="auto" hangingPunct="1">
              <a:spcAft>
                <a:spcPts val="0"/>
              </a:spcAft>
              <a:defRPr/>
            </a:pPr>
            <a:r>
              <a:rPr lang="en-US" sz="2000" dirty="0" smtClean="0">
                <a:latin typeface="Arial" panose="020B0604020202020204" pitchFamily="34" charset="0"/>
                <a:cs typeface="Arial" panose="020B0604020202020204" pitchFamily="34" charset="0"/>
              </a:rPr>
              <a:t>Of </a:t>
            </a:r>
            <a:r>
              <a:rPr lang="en-US" sz="2000" dirty="0">
                <a:latin typeface="Arial" panose="020B0604020202020204" pitchFamily="34" charset="0"/>
                <a:cs typeface="Arial" panose="020B0604020202020204" pitchFamily="34" charset="0"/>
              </a:rPr>
              <a:t>course, word of mouth from existing </a:t>
            </a:r>
            <a:r>
              <a:rPr lang="en-US" sz="2000" dirty="0" smtClean="0">
                <a:latin typeface="Arial" panose="020B0604020202020204" pitchFamily="34" charset="0"/>
                <a:cs typeface="Arial" panose="020B0604020202020204" pitchFamily="34" charset="0"/>
              </a:rPr>
              <a:t>volunteers </a:t>
            </a:r>
            <a:r>
              <a:rPr lang="en-US" sz="2000" dirty="0">
                <a:latin typeface="Arial" panose="020B0604020202020204" pitchFamily="34" charset="0"/>
                <a:cs typeface="Arial" panose="020B0604020202020204" pitchFamily="34" charset="0"/>
              </a:rPr>
              <a:t>is still a great source</a:t>
            </a:r>
            <a:r>
              <a:rPr lang="en-US" sz="2000" dirty="0" smtClean="0">
                <a:latin typeface="Arial" panose="020B0604020202020204" pitchFamily="34" charset="0"/>
                <a:cs typeface="Arial" panose="020B0604020202020204" pitchFamily="34" charset="0"/>
              </a:rPr>
              <a:t>.  Look into “paid” volunteer options such as AmeriCorps-Vista or the Title V Older Worker program.   Remember</a:t>
            </a:r>
            <a:r>
              <a:rPr lang="en-US" sz="2000" dirty="0">
                <a:latin typeface="Arial" panose="020B0604020202020204" pitchFamily="34" charset="0"/>
                <a:cs typeface="Arial" panose="020B0604020202020204" pitchFamily="34" charset="0"/>
              </a:rPr>
              <a:t>, if you get too many applicants, </a:t>
            </a:r>
            <a:r>
              <a:rPr lang="en-US" sz="2000" b="1" dirty="0">
                <a:latin typeface="Arial" panose="020B0604020202020204" pitchFamily="34" charset="0"/>
                <a:cs typeface="Arial" panose="020B0604020202020204" pitchFamily="34" charset="0"/>
              </a:rPr>
              <a:t>you don’t have to say yes to them all</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Start small with one or two excellent volunteers and build from there.</a:t>
            </a:r>
            <a:endParaRPr lang="en-US" sz="2000" dirty="0">
              <a:latin typeface="Arial" panose="020B0604020202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endParaRPr lang="en-US" sz="1800" dirty="0">
              <a:latin typeface="Arial" panose="020B0604020202020204" pitchFamily="34" charset="0"/>
              <a:ea typeface="Calibri" panose="020F0502020204030204" pitchFamily="34" charset="0"/>
              <a:cs typeface="Times New Roman" panose="02020603050405020304" pitchFamily="18" charset="0"/>
            </a:endParaRPr>
          </a:p>
        </p:txBody>
      </p:sp>
      <p:pic>
        <p:nvPicPr>
          <p:cNvPr id="2048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4958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3144</TotalTime>
  <Words>3362</Words>
  <Application>Microsoft Office PowerPoint</Application>
  <PresentationFormat>On-screen Show (4:3)</PresentationFormat>
  <Paragraphs>198</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Arial</vt:lpstr>
      <vt:lpstr>Calibri</vt:lpstr>
      <vt:lpstr>Symbol</vt:lpstr>
      <vt:lpstr>Times New Roman</vt:lpstr>
      <vt:lpstr>Wingdings</vt:lpstr>
      <vt:lpstr>Office Theme</vt:lpstr>
      <vt:lpstr>Create an effective, relevant-to-your-library, volunteer management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 Involved Collaborative Arizona, California, Idaho and Texas </vt:lpstr>
      <vt:lpstr>PowerPoint Presentation</vt:lpstr>
      <vt:lpstr>PowerPoint Presentation</vt:lpstr>
      <vt:lpstr>PowerPoint Presentation</vt:lpstr>
      <vt:lpstr>PowerPoint Presentation</vt:lpstr>
    </vt:vector>
  </TitlesOfParts>
  <Company>Idaho Commission for Libraries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New Economy: The Benefits of Volunteering</dc:title>
  <dc:creator>sheila.winther</dc:creator>
  <cp:lastModifiedBy>Sheila Winther</cp:lastModifiedBy>
  <cp:revision>126</cp:revision>
  <cp:lastPrinted>2017-05-13T22:30:31Z</cp:lastPrinted>
  <dcterms:created xsi:type="dcterms:W3CDTF">2009-09-08T16:58:00Z</dcterms:created>
  <dcterms:modified xsi:type="dcterms:W3CDTF">2017-05-14T00:46:00Z</dcterms:modified>
</cp:coreProperties>
</file>