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5"/>
  </p:notesMasterIdLst>
  <p:handoutMasterIdLst>
    <p:handoutMasterId r:id="rId26"/>
  </p:handoutMasterIdLst>
  <p:sldIdLst>
    <p:sldId id="691" r:id="rId2"/>
    <p:sldId id="693" r:id="rId3"/>
    <p:sldId id="695" r:id="rId4"/>
    <p:sldId id="705" r:id="rId5"/>
    <p:sldId id="694" r:id="rId6"/>
    <p:sldId id="696" r:id="rId7"/>
    <p:sldId id="697" r:id="rId8"/>
    <p:sldId id="698" r:id="rId9"/>
    <p:sldId id="700" r:id="rId10"/>
    <p:sldId id="699" r:id="rId11"/>
    <p:sldId id="701" r:id="rId12"/>
    <p:sldId id="703" r:id="rId13"/>
    <p:sldId id="704" r:id="rId14"/>
    <p:sldId id="706" r:id="rId15"/>
    <p:sldId id="708" r:id="rId16"/>
    <p:sldId id="702" r:id="rId17"/>
    <p:sldId id="709" r:id="rId18"/>
    <p:sldId id="710" r:id="rId19"/>
    <p:sldId id="711" r:id="rId20"/>
    <p:sldId id="713" r:id="rId21"/>
    <p:sldId id="712" r:id="rId22"/>
    <p:sldId id="714" r:id="rId23"/>
    <p:sldId id="715" r:id="rId24"/>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2528"/>
    <a:srgbClr val="FFFFFF"/>
    <a:srgbClr val="A8F2F6"/>
    <a:srgbClr val="FBDC21"/>
    <a:srgbClr val="FC4F20"/>
    <a:srgbClr val="DCFB21"/>
    <a:srgbClr val="F0FDA1"/>
    <a:srgbClr val="A4B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4" autoAdjust="0"/>
    <p:restoredTop sz="81441" autoAdjust="0"/>
  </p:normalViewPr>
  <p:slideViewPr>
    <p:cSldViewPr>
      <p:cViewPr varScale="1">
        <p:scale>
          <a:sx n="61" d="100"/>
          <a:sy n="61" d="100"/>
        </p:scale>
        <p:origin x="17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5A6D2-5FDE-5A42-8A53-21D68208456A}" type="doc">
      <dgm:prSet loTypeId="urn:microsoft.com/office/officeart/2005/8/layout/cycle2" loCatId="" qsTypeId="urn:microsoft.com/office/officeart/2005/8/quickstyle/3D4" qsCatId="3D" csTypeId="urn:microsoft.com/office/officeart/2005/8/colors/accent1_2" csCatId="accent1" phldr="1"/>
      <dgm:spPr/>
      <dgm:t>
        <a:bodyPr/>
        <a:lstStyle/>
        <a:p>
          <a:endParaRPr lang="en-US"/>
        </a:p>
      </dgm:t>
    </dgm:pt>
    <dgm:pt modelId="{3FA0232E-E751-8148-BD4C-BE3236DF7C38}">
      <dgm:prSet phldrT="[Text]"/>
      <dgm:spPr/>
      <dgm:t>
        <a:bodyPr/>
        <a:lstStyle/>
        <a:p>
          <a:r>
            <a:rPr lang="en-US" dirty="0"/>
            <a:t>Funding</a:t>
          </a:r>
        </a:p>
      </dgm:t>
    </dgm:pt>
    <dgm:pt modelId="{3BB5887A-2F60-274D-A640-D3D950E6BEFB}" type="parTrans" cxnId="{E82AE0AA-4605-B843-A99F-0B20384CB944}">
      <dgm:prSet/>
      <dgm:spPr/>
      <dgm:t>
        <a:bodyPr/>
        <a:lstStyle/>
        <a:p>
          <a:endParaRPr lang="en-US"/>
        </a:p>
      </dgm:t>
    </dgm:pt>
    <dgm:pt modelId="{7DD893C0-FFC2-C04D-91EE-2D513CE9D494}" type="sibTrans" cxnId="{E82AE0AA-4605-B843-A99F-0B20384CB944}">
      <dgm:prSet/>
      <dgm:spPr/>
      <dgm:t>
        <a:bodyPr/>
        <a:lstStyle/>
        <a:p>
          <a:endParaRPr lang="en-US" dirty="0"/>
        </a:p>
      </dgm:t>
    </dgm:pt>
    <dgm:pt modelId="{806ED02E-85AD-3A4A-BB8F-DE61AFB9E54F}">
      <dgm:prSet phldrT="[Text]"/>
      <dgm:spPr/>
      <dgm:t>
        <a:bodyPr/>
        <a:lstStyle/>
        <a:p>
          <a:r>
            <a:rPr lang="en-US" dirty="0"/>
            <a:t>Selecting</a:t>
          </a:r>
        </a:p>
      </dgm:t>
    </dgm:pt>
    <dgm:pt modelId="{481EC200-68AD-7141-ADF3-3C2FF532AB02}" type="parTrans" cxnId="{0334F17F-DA69-7245-9F66-7BF90336B18C}">
      <dgm:prSet/>
      <dgm:spPr/>
      <dgm:t>
        <a:bodyPr/>
        <a:lstStyle/>
        <a:p>
          <a:endParaRPr lang="en-US"/>
        </a:p>
      </dgm:t>
    </dgm:pt>
    <dgm:pt modelId="{E85501C2-C864-E74F-8D40-6297C0D346D1}" type="sibTrans" cxnId="{0334F17F-DA69-7245-9F66-7BF90336B18C}">
      <dgm:prSet/>
      <dgm:spPr/>
      <dgm:t>
        <a:bodyPr/>
        <a:lstStyle/>
        <a:p>
          <a:endParaRPr lang="en-US" dirty="0"/>
        </a:p>
      </dgm:t>
    </dgm:pt>
    <dgm:pt modelId="{92BDAC1D-368A-5242-BB1B-0B3F634E1937}">
      <dgm:prSet phldrT="[Text]"/>
      <dgm:spPr/>
      <dgm:t>
        <a:bodyPr/>
        <a:lstStyle/>
        <a:p>
          <a:r>
            <a:rPr lang="en-US" dirty="0"/>
            <a:t>Assessing</a:t>
          </a:r>
        </a:p>
      </dgm:t>
    </dgm:pt>
    <dgm:pt modelId="{81DC2A76-4A87-274F-8ACC-9B44C15D54FC}" type="parTrans" cxnId="{23C24073-8F43-B946-A328-7779FC4C1F3D}">
      <dgm:prSet/>
      <dgm:spPr/>
      <dgm:t>
        <a:bodyPr/>
        <a:lstStyle/>
        <a:p>
          <a:endParaRPr lang="en-US"/>
        </a:p>
      </dgm:t>
    </dgm:pt>
    <dgm:pt modelId="{92385985-24DA-F843-99E2-F05558775D1D}" type="sibTrans" cxnId="{23C24073-8F43-B946-A328-7779FC4C1F3D}">
      <dgm:prSet/>
      <dgm:spPr/>
      <dgm:t>
        <a:bodyPr/>
        <a:lstStyle/>
        <a:p>
          <a:endParaRPr lang="en-US" dirty="0"/>
        </a:p>
      </dgm:t>
    </dgm:pt>
    <dgm:pt modelId="{246AE494-4629-2C48-A0E1-D6BF48434C03}">
      <dgm:prSet phldrT="[Text]"/>
      <dgm:spPr/>
      <dgm:t>
        <a:bodyPr/>
        <a:lstStyle/>
        <a:p>
          <a:r>
            <a:rPr lang="en-US" dirty="0"/>
            <a:t>Weeding</a:t>
          </a:r>
        </a:p>
      </dgm:t>
    </dgm:pt>
    <dgm:pt modelId="{5F084F34-5A64-5747-8832-E6A09279965A}" type="parTrans" cxnId="{C52F7ADD-555A-944B-A162-515A59F2242F}">
      <dgm:prSet/>
      <dgm:spPr/>
      <dgm:t>
        <a:bodyPr/>
        <a:lstStyle/>
        <a:p>
          <a:endParaRPr lang="en-US"/>
        </a:p>
      </dgm:t>
    </dgm:pt>
    <dgm:pt modelId="{759A8374-87F3-BD45-8F90-4E73DD3AAEBB}" type="sibTrans" cxnId="{C52F7ADD-555A-944B-A162-515A59F2242F}">
      <dgm:prSet/>
      <dgm:spPr/>
      <dgm:t>
        <a:bodyPr/>
        <a:lstStyle/>
        <a:p>
          <a:endParaRPr lang="en-US" dirty="0"/>
        </a:p>
      </dgm:t>
    </dgm:pt>
    <dgm:pt modelId="{7883D234-6FBE-F545-A09B-7A86445E1666}">
      <dgm:prSet phldrT="[Text]"/>
      <dgm:spPr/>
      <dgm:t>
        <a:bodyPr/>
        <a:lstStyle/>
        <a:p>
          <a:r>
            <a:rPr lang="en-US" dirty="0"/>
            <a:t>Marketing</a:t>
          </a:r>
        </a:p>
      </dgm:t>
    </dgm:pt>
    <dgm:pt modelId="{13262943-DC11-0549-8BEA-B589FE756D0A}" type="parTrans" cxnId="{2B0C874E-C182-3C4B-ACD6-324DDD5046A7}">
      <dgm:prSet/>
      <dgm:spPr/>
      <dgm:t>
        <a:bodyPr/>
        <a:lstStyle/>
        <a:p>
          <a:endParaRPr lang="en-US"/>
        </a:p>
      </dgm:t>
    </dgm:pt>
    <dgm:pt modelId="{B23DDBF1-DC54-8242-B770-C3A51BBE28B6}" type="sibTrans" cxnId="{2B0C874E-C182-3C4B-ACD6-324DDD5046A7}">
      <dgm:prSet/>
      <dgm:spPr/>
      <dgm:t>
        <a:bodyPr/>
        <a:lstStyle/>
        <a:p>
          <a:endParaRPr lang="en-US" dirty="0"/>
        </a:p>
      </dgm:t>
    </dgm:pt>
    <dgm:pt modelId="{958C6479-B138-E44D-A026-1AF4DC6D1A05}">
      <dgm:prSet phldrT="[Text]"/>
      <dgm:spPr/>
      <dgm:t>
        <a:bodyPr/>
        <a:lstStyle/>
        <a:p>
          <a:r>
            <a:rPr lang="en-US" dirty="0"/>
            <a:t>Collaborating</a:t>
          </a:r>
        </a:p>
      </dgm:t>
    </dgm:pt>
    <dgm:pt modelId="{02A0856A-FD7B-3F45-9D99-42ADA7DED025}" type="parTrans" cxnId="{B1475472-1D66-384B-BEAD-49A45231E913}">
      <dgm:prSet/>
      <dgm:spPr/>
      <dgm:t>
        <a:bodyPr/>
        <a:lstStyle/>
        <a:p>
          <a:endParaRPr lang="en-US"/>
        </a:p>
      </dgm:t>
    </dgm:pt>
    <dgm:pt modelId="{FE51DC31-BEAF-9547-A724-B626012C8C47}" type="sibTrans" cxnId="{B1475472-1D66-384B-BEAD-49A45231E913}">
      <dgm:prSet/>
      <dgm:spPr/>
      <dgm:t>
        <a:bodyPr/>
        <a:lstStyle/>
        <a:p>
          <a:endParaRPr lang="en-US" dirty="0"/>
        </a:p>
      </dgm:t>
    </dgm:pt>
    <dgm:pt modelId="{66FDDB95-FA09-B749-BB6D-AD6952C0ADCF}" type="pres">
      <dgm:prSet presAssocID="{B085A6D2-5FDE-5A42-8A53-21D68208456A}" presName="cycle" presStyleCnt="0">
        <dgm:presLayoutVars>
          <dgm:dir/>
          <dgm:resizeHandles val="exact"/>
        </dgm:presLayoutVars>
      </dgm:prSet>
      <dgm:spPr/>
      <dgm:t>
        <a:bodyPr/>
        <a:lstStyle/>
        <a:p>
          <a:endParaRPr lang="en-US"/>
        </a:p>
      </dgm:t>
    </dgm:pt>
    <dgm:pt modelId="{0995E994-6D9E-0044-8235-A2A894FA5240}" type="pres">
      <dgm:prSet presAssocID="{3FA0232E-E751-8148-BD4C-BE3236DF7C38}" presName="node" presStyleLbl="node1" presStyleIdx="0" presStyleCnt="6" custScaleX="132586" custScaleY="120548" custRadScaleRad="101673" custRadScaleInc="-2895">
        <dgm:presLayoutVars>
          <dgm:bulletEnabled val="1"/>
        </dgm:presLayoutVars>
      </dgm:prSet>
      <dgm:spPr/>
      <dgm:t>
        <a:bodyPr/>
        <a:lstStyle/>
        <a:p>
          <a:endParaRPr lang="en-US"/>
        </a:p>
      </dgm:t>
    </dgm:pt>
    <dgm:pt modelId="{57ACCE6F-8FF7-4346-84D7-9425CA3841FA}" type="pres">
      <dgm:prSet presAssocID="{7DD893C0-FFC2-C04D-91EE-2D513CE9D494}" presName="sibTrans" presStyleLbl="sibTrans2D1" presStyleIdx="0" presStyleCnt="6"/>
      <dgm:spPr/>
      <dgm:t>
        <a:bodyPr/>
        <a:lstStyle/>
        <a:p>
          <a:endParaRPr lang="en-US"/>
        </a:p>
      </dgm:t>
    </dgm:pt>
    <dgm:pt modelId="{917636B7-5F5C-6240-8429-B3670A5129B0}" type="pres">
      <dgm:prSet presAssocID="{7DD893C0-FFC2-C04D-91EE-2D513CE9D494}" presName="connectorText" presStyleLbl="sibTrans2D1" presStyleIdx="0" presStyleCnt="6"/>
      <dgm:spPr/>
      <dgm:t>
        <a:bodyPr/>
        <a:lstStyle/>
        <a:p>
          <a:endParaRPr lang="en-US"/>
        </a:p>
      </dgm:t>
    </dgm:pt>
    <dgm:pt modelId="{40C9B457-0E7B-7748-9FBC-AB91E69FB26B}" type="pres">
      <dgm:prSet presAssocID="{806ED02E-85AD-3A4A-BB8F-DE61AFB9E54F}" presName="node" presStyleLbl="node1" presStyleIdx="1" presStyleCnt="6" custScaleX="125249" custScaleY="129932" custRadScaleRad="140530" custRadScaleInc="26009">
        <dgm:presLayoutVars>
          <dgm:bulletEnabled val="1"/>
        </dgm:presLayoutVars>
      </dgm:prSet>
      <dgm:spPr/>
      <dgm:t>
        <a:bodyPr/>
        <a:lstStyle/>
        <a:p>
          <a:endParaRPr lang="en-US"/>
        </a:p>
      </dgm:t>
    </dgm:pt>
    <dgm:pt modelId="{09181202-E8CF-0044-9155-A5A5C7178C51}" type="pres">
      <dgm:prSet presAssocID="{E85501C2-C864-E74F-8D40-6297C0D346D1}" presName="sibTrans" presStyleLbl="sibTrans2D1" presStyleIdx="1" presStyleCnt="6"/>
      <dgm:spPr/>
      <dgm:t>
        <a:bodyPr/>
        <a:lstStyle/>
        <a:p>
          <a:endParaRPr lang="en-US"/>
        </a:p>
      </dgm:t>
    </dgm:pt>
    <dgm:pt modelId="{2F2FD047-F1EF-FD45-9034-641DE93AE53D}" type="pres">
      <dgm:prSet presAssocID="{E85501C2-C864-E74F-8D40-6297C0D346D1}" presName="connectorText" presStyleLbl="sibTrans2D1" presStyleIdx="1" presStyleCnt="6"/>
      <dgm:spPr/>
      <dgm:t>
        <a:bodyPr/>
        <a:lstStyle/>
        <a:p>
          <a:endParaRPr lang="en-US"/>
        </a:p>
      </dgm:t>
    </dgm:pt>
    <dgm:pt modelId="{8490370F-16C0-B148-8E83-D4376BF59C43}" type="pres">
      <dgm:prSet presAssocID="{92BDAC1D-368A-5242-BB1B-0B3F634E1937}" presName="node" presStyleLbl="node1" presStyleIdx="2" presStyleCnt="6" custScaleX="124588" custScaleY="124373" custRadScaleRad="145101" custRadScaleInc="2456">
        <dgm:presLayoutVars>
          <dgm:bulletEnabled val="1"/>
        </dgm:presLayoutVars>
      </dgm:prSet>
      <dgm:spPr/>
      <dgm:t>
        <a:bodyPr/>
        <a:lstStyle/>
        <a:p>
          <a:endParaRPr lang="en-US"/>
        </a:p>
      </dgm:t>
    </dgm:pt>
    <dgm:pt modelId="{A2709744-F490-804C-AAA9-4546BB8B2452}" type="pres">
      <dgm:prSet presAssocID="{92385985-24DA-F843-99E2-F05558775D1D}" presName="sibTrans" presStyleLbl="sibTrans2D1" presStyleIdx="2" presStyleCnt="6"/>
      <dgm:spPr/>
      <dgm:t>
        <a:bodyPr/>
        <a:lstStyle/>
        <a:p>
          <a:endParaRPr lang="en-US"/>
        </a:p>
      </dgm:t>
    </dgm:pt>
    <dgm:pt modelId="{4CAA9F29-6A4A-B843-B66B-427B1E1BEFAF}" type="pres">
      <dgm:prSet presAssocID="{92385985-24DA-F843-99E2-F05558775D1D}" presName="connectorText" presStyleLbl="sibTrans2D1" presStyleIdx="2" presStyleCnt="6"/>
      <dgm:spPr/>
      <dgm:t>
        <a:bodyPr/>
        <a:lstStyle/>
        <a:p>
          <a:endParaRPr lang="en-US"/>
        </a:p>
      </dgm:t>
    </dgm:pt>
    <dgm:pt modelId="{250AAA9C-B652-E244-9212-322569767A47}" type="pres">
      <dgm:prSet presAssocID="{246AE494-4629-2C48-A0E1-D6BF48434C03}" presName="node" presStyleLbl="node1" presStyleIdx="3" presStyleCnt="6" custScaleX="132866" custScaleY="121130" custRadScaleRad="111075" custRadScaleInc="-7180">
        <dgm:presLayoutVars>
          <dgm:bulletEnabled val="1"/>
        </dgm:presLayoutVars>
      </dgm:prSet>
      <dgm:spPr/>
      <dgm:t>
        <a:bodyPr/>
        <a:lstStyle/>
        <a:p>
          <a:endParaRPr lang="en-US"/>
        </a:p>
      </dgm:t>
    </dgm:pt>
    <dgm:pt modelId="{A31238DE-AA5A-EF40-A898-0BCD4981C362}" type="pres">
      <dgm:prSet presAssocID="{759A8374-87F3-BD45-8F90-4E73DD3AAEBB}" presName="sibTrans" presStyleLbl="sibTrans2D1" presStyleIdx="3" presStyleCnt="6"/>
      <dgm:spPr/>
      <dgm:t>
        <a:bodyPr/>
        <a:lstStyle/>
        <a:p>
          <a:endParaRPr lang="en-US"/>
        </a:p>
      </dgm:t>
    </dgm:pt>
    <dgm:pt modelId="{579C3FE6-1762-5949-9348-56855934CAC5}" type="pres">
      <dgm:prSet presAssocID="{759A8374-87F3-BD45-8F90-4E73DD3AAEBB}" presName="connectorText" presStyleLbl="sibTrans2D1" presStyleIdx="3" presStyleCnt="6"/>
      <dgm:spPr/>
      <dgm:t>
        <a:bodyPr/>
        <a:lstStyle/>
        <a:p>
          <a:endParaRPr lang="en-US"/>
        </a:p>
      </dgm:t>
    </dgm:pt>
    <dgm:pt modelId="{F0FB87D4-828B-AB48-AFB9-CA9DDF6E7C11}" type="pres">
      <dgm:prSet presAssocID="{7883D234-6FBE-F545-A09B-7A86445E1666}" presName="node" presStyleLbl="node1" presStyleIdx="4" presStyleCnt="6" custScaleX="130493" custScaleY="126711" custRadScaleRad="145551" custRadScaleInc="500">
        <dgm:presLayoutVars>
          <dgm:bulletEnabled val="1"/>
        </dgm:presLayoutVars>
      </dgm:prSet>
      <dgm:spPr/>
      <dgm:t>
        <a:bodyPr/>
        <a:lstStyle/>
        <a:p>
          <a:endParaRPr lang="en-US"/>
        </a:p>
      </dgm:t>
    </dgm:pt>
    <dgm:pt modelId="{5B10FA39-A326-2A40-89B4-C87E27635E1E}" type="pres">
      <dgm:prSet presAssocID="{B23DDBF1-DC54-8242-B770-C3A51BBE28B6}" presName="sibTrans" presStyleLbl="sibTrans2D1" presStyleIdx="4" presStyleCnt="6"/>
      <dgm:spPr/>
      <dgm:t>
        <a:bodyPr/>
        <a:lstStyle/>
        <a:p>
          <a:endParaRPr lang="en-US"/>
        </a:p>
      </dgm:t>
    </dgm:pt>
    <dgm:pt modelId="{2392531D-DF63-D641-A204-2F4BAA59BD09}" type="pres">
      <dgm:prSet presAssocID="{B23DDBF1-DC54-8242-B770-C3A51BBE28B6}" presName="connectorText" presStyleLbl="sibTrans2D1" presStyleIdx="4" presStyleCnt="6"/>
      <dgm:spPr/>
      <dgm:t>
        <a:bodyPr/>
        <a:lstStyle/>
        <a:p>
          <a:endParaRPr lang="en-US"/>
        </a:p>
      </dgm:t>
    </dgm:pt>
    <dgm:pt modelId="{FCB210E0-06B8-5C49-8CBC-7F189DF7E6CC}" type="pres">
      <dgm:prSet presAssocID="{958C6479-B138-E44D-A026-1AF4DC6D1A05}" presName="node" presStyleLbl="node1" presStyleIdx="5" presStyleCnt="6" custScaleX="134502" custScaleY="136638" custRadScaleRad="146551" custRadScaleInc="-20383">
        <dgm:presLayoutVars>
          <dgm:bulletEnabled val="1"/>
        </dgm:presLayoutVars>
      </dgm:prSet>
      <dgm:spPr/>
      <dgm:t>
        <a:bodyPr/>
        <a:lstStyle/>
        <a:p>
          <a:endParaRPr lang="en-US"/>
        </a:p>
      </dgm:t>
    </dgm:pt>
    <dgm:pt modelId="{681BA9FA-7F17-4D4E-AA60-80673484770F}" type="pres">
      <dgm:prSet presAssocID="{FE51DC31-BEAF-9547-A724-B626012C8C47}" presName="sibTrans" presStyleLbl="sibTrans2D1" presStyleIdx="5" presStyleCnt="6"/>
      <dgm:spPr/>
      <dgm:t>
        <a:bodyPr/>
        <a:lstStyle/>
        <a:p>
          <a:endParaRPr lang="en-US"/>
        </a:p>
      </dgm:t>
    </dgm:pt>
    <dgm:pt modelId="{C640F0CA-271B-0946-AA5A-D92BFD41F68C}" type="pres">
      <dgm:prSet presAssocID="{FE51DC31-BEAF-9547-A724-B626012C8C47}" presName="connectorText" presStyleLbl="sibTrans2D1" presStyleIdx="5" presStyleCnt="6"/>
      <dgm:spPr/>
      <dgm:t>
        <a:bodyPr/>
        <a:lstStyle/>
        <a:p>
          <a:endParaRPr lang="en-US"/>
        </a:p>
      </dgm:t>
    </dgm:pt>
  </dgm:ptLst>
  <dgm:cxnLst>
    <dgm:cxn modelId="{0334F17F-DA69-7245-9F66-7BF90336B18C}" srcId="{B085A6D2-5FDE-5A42-8A53-21D68208456A}" destId="{806ED02E-85AD-3A4A-BB8F-DE61AFB9E54F}" srcOrd="1" destOrd="0" parTransId="{481EC200-68AD-7141-ADF3-3C2FF532AB02}" sibTransId="{E85501C2-C864-E74F-8D40-6297C0D346D1}"/>
    <dgm:cxn modelId="{758F7784-B942-4BCB-B92F-E59CD74C46C0}" type="presOf" srcId="{B23DDBF1-DC54-8242-B770-C3A51BBE28B6}" destId="{5B10FA39-A326-2A40-89B4-C87E27635E1E}" srcOrd="0" destOrd="0" presId="urn:microsoft.com/office/officeart/2005/8/layout/cycle2"/>
    <dgm:cxn modelId="{C8C9C347-A8A9-4F82-ADBF-565517ED1889}" type="presOf" srcId="{FE51DC31-BEAF-9547-A724-B626012C8C47}" destId="{C640F0CA-271B-0946-AA5A-D92BFD41F68C}" srcOrd="1" destOrd="0" presId="urn:microsoft.com/office/officeart/2005/8/layout/cycle2"/>
    <dgm:cxn modelId="{8B2B0D18-34BF-46DF-BFE1-177BF07F6E76}" type="presOf" srcId="{B085A6D2-5FDE-5A42-8A53-21D68208456A}" destId="{66FDDB95-FA09-B749-BB6D-AD6952C0ADCF}" srcOrd="0" destOrd="0" presId="urn:microsoft.com/office/officeart/2005/8/layout/cycle2"/>
    <dgm:cxn modelId="{9A75DC2F-D816-4D4C-9C30-39F4C4C9211C}" type="presOf" srcId="{806ED02E-85AD-3A4A-BB8F-DE61AFB9E54F}" destId="{40C9B457-0E7B-7748-9FBC-AB91E69FB26B}" srcOrd="0" destOrd="0" presId="urn:microsoft.com/office/officeart/2005/8/layout/cycle2"/>
    <dgm:cxn modelId="{AC3D5109-6331-42E4-8F2C-0A3F1ECA27A6}" type="presOf" srcId="{958C6479-B138-E44D-A026-1AF4DC6D1A05}" destId="{FCB210E0-06B8-5C49-8CBC-7F189DF7E6CC}" srcOrd="0" destOrd="0" presId="urn:microsoft.com/office/officeart/2005/8/layout/cycle2"/>
    <dgm:cxn modelId="{32C7582D-CE9C-4F40-8A60-47B2AD5E0D87}" type="presOf" srcId="{759A8374-87F3-BD45-8F90-4E73DD3AAEBB}" destId="{579C3FE6-1762-5949-9348-56855934CAC5}" srcOrd="1" destOrd="0" presId="urn:microsoft.com/office/officeart/2005/8/layout/cycle2"/>
    <dgm:cxn modelId="{C52F7ADD-555A-944B-A162-515A59F2242F}" srcId="{B085A6D2-5FDE-5A42-8A53-21D68208456A}" destId="{246AE494-4629-2C48-A0E1-D6BF48434C03}" srcOrd="3" destOrd="0" parTransId="{5F084F34-5A64-5747-8832-E6A09279965A}" sibTransId="{759A8374-87F3-BD45-8F90-4E73DD3AAEBB}"/>
    <dgm:cxn modelId="{B5D0BB0A-C959-4951-8B90-EC2B3B837B44}" type="presOf" srcId="{7DD893C0-FFC2-C04D-91EE-2D513CE9D494}" destId="{57ACCE6F-8FF7-4346-84D7-9425CA3841FA}" srcOrd="0" destOrd="0" presId="urn:microsoft.com/office/officeart/2005/8/layout/cycle2"/>
    <dgm:cxn modelId="{961C8095-A382-41A2-821B-3DB35B128FC1}" type="presOf" srcId="{B23DDBF1-DC54-8242-B770-C3A51BBE28B6}" destId="{2392531D-DF63-D641-A204-2F4BAA59BD09}" srcOrd="1" destOrd="0" presId="urn:microsoft.com/office/officeart/2005/8/layout/cycle2"/>
    <dgm:cxn modelId="{514DCBEF-19AE-4A0B-B0E8-27E59E76EC3D}" type="presOf" srcId="{E85501C2-C864-E74F-8D40-6297C0D346D1}" destId="{09181202-E8CF-0044-9155-A5A5C7178C51}" srcOrd="0" destOrd="0" presId="urn:microsoft.com/office/officeart/2005/8/layout/cycle2"/>
    <dgm:cxn modelId="{23C24073-8F43-B946-A328-7779FC4C1F3D}" srcId="{B085A6D2-5FDE-5A42-8A53-21D68208456A}" destId="{92BDAC1D-368A-5242-BB1B-0B3F634E1937}" srcOrd="2" destOrd="0" parTransId="{81DC2A76-4A87-274F-8ACC-9B44C15D54FC}" sibTransId="{92385985-24DA-F843-99E2-F05558775D1D}"/>
    <dgm:cxn modelId="{E82AE0AA-4605-B843-A99F-0B20384CB944}" srcId="{B085A6D2-5FDE-5A42-8A53-21D68208456A}" destId="{3FA0232E-E751-8148-BD4C-BE3236DF7C38}" srcOrd="0" destOrd="0" parTransId="{3BB5887A-2F60-274D-A640-D3D950E6BEFB}" sibTransId="{7DD893C0-FFC2-C04D-91EE-2D513CE9D494}"/>
    <dgm:cxn modelId="{B1475472-1D66-384B-BEAD-49A45231E913}" srcId="{B085A6D2-5FDE-5A42-8A53-21D68208456A}" destId="{958C6479-B138-E44D-A026-1AF4DC6D1A05}" srcOrd="5" destOrd="0" parTransId="{02A0856A-FD7B-3F45-9D99-42ADA7DED025}" sibTransId="{FE51DC31-BEAF-9547-A724-B626012C8C47}"/>
    <dgm:cxn modelId="{935C50AB-CBA7-4BEA-B5F3-174A2AA7219F}" type="presOf" srcId="{246AE494-4629-2C48-A0E1-D6BF48434C03}" destId="{250AAA9C-B652-E244-9212-322569767A47}" srcOrd="0" destOrd="0" presId="urn:microsoft.com/office/officeart/2005/8/layout/cycle2"/>
    <dgm:cxn modelId="{2B0C874E-C182-3C4B-ACD6-324DDD5046A7}" srcId="{B085A6D2-5FDE-5A42-8A53-21D68208456A}" destId="{7883D234-6FBE-F545-A09B-7A86445E1666}" srcOrd="4" destOrd="0" parTransId="{13262943-DC11-0549-8BEA-B589FE756D0A}" sibTransId="{B23DDBF1-DC54-8242-B770-C3A51BBE28B6}"/>
    <dgm:cxn modelId="{A5E52551-7DD7-486F-99D8-74A1309FB80F}" type="presOf" srcId="{92385985-24DA-F843-99E2-F05558775D1D}" destId="{4CAA9F29-6A4A-B843-B66B-427B1E1BEFAF}" srcOrd="1" destOrd="0" presId="urn:microsoft.com/office/officeart/2005/8/layout/cycle2"/>
    <dgm:cxn modelId="{7BC5731E-09D9-4572-8D09-A5F8C8FED043}" type="presOf" srcId="{E85501C2-C864-E74F-8D40-6297C0D346D1}" destId="{2F2FD047-F1EF-FD45-9034-641DE93AE53D}" srcOrd="1" destOrd="0" presId="urn:microsoft.com/office/officeart/2005/8/layout/cycle2"/>
    <dgm:cxn modelId="{F43B6DCE-3E65-4028-9422-180536BF04D3}" type="presOf" srcId="{759A8374-87F3-BD45-8F90-4E73DD3AAEBB}" destId="{A31238DE-AA5A-EF40-A898-0BCD4981C362}" srcOrd="0" destOrd="0" presId="urn:microsoft.com/office/officeart/2005/8/layout/cycle2"/>
    <dgm:cxn modelId="{44969FD5-D927-4978-B8A6-1911350C309C}" type="presOf" srcId="{92385985-24DA-F843-99E2-F05558775D1D}" destId="{A2709744-F490-804C-AAA9-4546BB8B2452}" srcOrd="0" destOrd="0" presId="urn:microsoft.com/office/officeart/2005/8/layout/cycle2"/>
    <dgm:cxn modelId="{9FCF517F-1DB6-47A0-A2EC-B2A663F8CEEB}" type="presOf" srcId="{FE51DC31-BEAF-9547-A724-B626012C8C47}" destId="{681BA9FA-7F17-4D4E-AA60-80673484770F}" srcOrd="0" destOrd="0" presId="urn:microsoft.com/office/officeart/2005/8/layout/cycle2"/>
    <dgm:cxn modelId="{06C31A2E-D66C-4F90-949B-4758297C8F57}" type="presOf" srcId="{3FA0232E-E751-8148-BD4C-BE3236DF7C38}" destId="{0995E994-6D9E-0044-8235-A2A894FA5240}" srcOrd="0" destOrd="0" presId="urn:microsoft.com/office/officeart/2005/8/layout/cycle2"/>
    <dgm:cxn modelId="{397892B2-D565-41EB-AA5A-F11498671992}" type="presOf" srcId="{92BDAC1D-368A-5242-BB1B-0B3F634E1937}" destId="{8490370F-16C0-B148-8E83-D4376BF59C43}" srcOrd="0" destOrd="0" presId="urn:microsoft.com/office/officeart/2005/8/layout/cycle2"/>
    <dgm:cxn modelId="{A46839BE-0F29-4E5F-95BF-C98668111190}" type="presOf" srcId="{7883D234-6FBE-F545-A09B-7A86445E1666}" destId="{F0FB87D4-828B-AB48-AFB9-CA9DDF6E7C11}" srcOrd="0" destOrd="0" presId="urn:microsoft.com/office/officeart/2005/8/layout/cycle2"/>
    <dgm:cxn modelId="{228D8942-FEE7-4B71-9AFD-DB27815C34D3}" type="presOf" srcId="{7DD893C0-FFC2-C04D-91EE-2D513CE9D494}" destId="{917636B7-5F5C-6240-8429-B3670A5129B0}" srcOrd="1" destOrd="0" presId="urn:microsoft.com/office/officeart/2005/8/layout/cycle2"/>
    <dgm:cxn modelId="{DB3DB04A-326C-4187-9054-31BD27619E94}" type="presParOf" srcId="{66FDDB95-FA09-B749-BB6D-AD6952C0ADCF}" destId="{0995E994-6D9E-0044-8235-A2A894FA5240}" srcOrd="0" destOrd="0" presId="urn:microsoft.com/office/officeart/2005/8/layout/cycle2"/>
    <dgm:cxn modelId="{04B8FA74-E98F-475B-A7D1-D66FDE8C12E7}" type="presParOf" srcId="{66FDDB95-FA09-B749-BB6D-AD6952C0ADCF}" destId="{57ACCE6F-8FF7-4346-84D7-9425CA3841FA}" srcOrd="1" destOrd="0" presId="urn:microsoft.com/office/officeart/2005/8/layout/cycle2"/>
    <dgm:cxn modelId="{2376F687-D246-4C64-940D-CEE8DDEAAC57}" type="presParOf" srcId="{57ACCE6F-8FF7-4346-84D7-9425CA3841FA}" destId="{917636B7-5F5C-6240-8429-B3670A5129B0}" srcOrd="0" destOrd="0" presId="urn:microsoft.com/office/officeart/2005/8/layout/cycle2"/>
    <dgm:cxn modelId="{15DDC07D-D144-4F42-BDDA-5DBFA3B6F38D}" type="presParOf" srcId="{66FDDB95-FA09-B749-BB6D-AD6952C0ADCF}" destId="{40C9B457-0E7B-7748-9FBC-AB91E69FB26B}" srcOrd="2" destOrd="0" presId="urn:microsoft.com/office/officeart/2005/8/layout/cycle2"/>
    <dgm:cxn modelId="{E23667B1-60E6-4C68-9E7E-243390F7D170}" type="presParOf" srcId="{66FDDB95-FA09-B749-BB6D-AD6952C0ADCF}" destId="{09181202-E8CF-0044-9155-A5A5C7178C51}" srcOrd="3" destOrd="0" presId="urn:microsoft.com/office/officeart/2005/8/layout/cycle2"/>
    <dgm:cxn modelId="{E336C390-A198-4FF1-BE54-A6D2A467DE3D}" type="presParOf" srcId="{09181202-E8CF-0044-9155-A5A5C7178C51}" destId="{2F2FD047-F1EF-FD45-9034-641DE93AE53D}" srcOrd="0" destOrd="0" presId="urn:microsoft.com/office/officeart/2005/8/layout/cycle2"/>
    <dgm:cxn modelId="{97E68D80-8292-4ECB-9E8E-577FD57D4B8D}" type="presParOf" srcId="{66FDDB95-FA09-B749-BB6D-AD6952C0ADCF}" destId="{8490370F-16C0-B148-8E83-D4376BF59C43}" srcOrd="4" destOrd="0" presId="urn:microsoft.com/office/officeart/2005/8/layout/cycle2"/>
    <dgm:cxn modelId="{F8F627F2-1CC0-49BB-A610-9B2C70BEB615}" type="presParOf" srcId="{66FDDB95-FA09-B749-BB6D-AD6952C0ADCF}" destId="{A2709744-F490-804C-AAA9-4546BB8B2452}" srcOrd="5" destOrd="0" presId="urn:microsoft.com/office/officeart/2005/8/layout/cycle2"/>
    <dgm:cxn modelId="{7429D697-C354-4829-A951-456DDF8E0643}" type="presParOf" srcId="{A2709744-F490-804C-AAA9-4546BB8B2452}" destId="{4CAA9F29-6A4A-B843-B66B-427B1E1BEFAF}" srcOrd="0" destOrd="0" presId="urn:microsoft.com/office/officeart/2005/8/layout/cycle2"/>
    <dgm:cxn modelId="{2EAAE15D-A521-464E-8DB3-E9E1F0B85F2B}" type="presParOf" srcId="{66FDDB95-FA09-B749-BB6D-AD6952C0ADCF}" destId="{250AAA9C-B652-E244-9212-322569767A47}" srcOrd="6" destOrd="0" presId="urn:microsoft.com/office/officeart/2005/8/layout/cycle2"/>
    <dgm:cxn modelId="{AD866118-9FC2-4E3C-8E79-9748E505797A}" type="presParOf" srcId="{66FDDB95-FA09-B749-BB6D-AD6952C0ADCF}" destId="{A31238DE-AA5A-EF40-A898-0BCD4981C362}" srcOrd="7" destOrd="0" presId="urn:microsoft.com/office/officeart/2005/8/layout/cycle2"/>
    <dgm:cxn modelId="{707DBF2C-DEC9-45D4-B207-789E6806DBDB}" type="presParOf" srcId="{A31238DE-AA5A-EF40-A898-0BCD4981C362}" destId="{579C3FE6-1762-5949-9348-56855934CAC5}" srcOrd="0" destOrd="0" presId="urn:microsoft.com/office/officeart/2005/8/layout/cycle2"/>
    <dgm:cxn modelId="{F56C259C-6BCA-454F-B6A1-FD63145CE62D}" type="presParOf" srcId="{66FDDB95-FA09-B749-BB6D-AD6952C0ADCF}" destId="{F0FB87D4-828B-AB48-AFB9-CA9DDF6E7C11}" srcOrd="8" destOrd="0" presId="urn:microsoft.com/office/officeart/2005/8/layout/cycle2"/>
    <dgm:cxn modelId="{0BD42DFB-8924-42BD-B437-7132568FD0AD}" type="presParOf" srcId="{66FDDB95-FA09-B749-BB6D-AD6952C0ADCF}" destId="{5B10FA39-A326-2A40-89B4-C87E27635E1E}" srcOrd="9" destOrd="0" presId="urn:microsoft.com/office/officeart/2005/8/layout/cycle2"/>
    <dgm:cxn modelId="{6712E134-C091-4476-A7D1-8C6E9632E0D8}" type="presParOf" srcId="{5B10FA39-A326-2A40-89B4-C87E27635E1E}" destId="{2392531D-DF63-D641-A204-2F4BAA59BD09}" srcOrd="0" destOrd="0" presId="urn:microsoft.com/office/officeart/2005/8/layout/cycle2"/>
    <dgm:cxn modelId="{ECECEE4F-3DE7-404B-AEAB-AACC3E032B1F}" type="presParOf" srcId="{66FDDB95-FA09-B749-BB6D-AD6952C0ADCF}" destId="{FCB210E0-06B8-5C49-8CBC-7F189DF7E6CC}" srcOrd="10" destOrd="0" presId="urn:microsoft.com/office/officeart/2005/8/layout/cycle2"/>
    <dgm:cxn modelId="{B6A6A4E8-429D-463A-9EDA-0EFB5073A8B9}" type="presParOf" srcId="{66FDDB95-FA09-B749-BB6D-AD6952C0ADCF}" destId="{681BA9FA-7F17-4D4E-AA60-80673484770F}" srcOrd="11" destOrd="0" presId="urn:microsoft.com/office/officeart/2005/8/layout/cycle2"/>
    <dgm:cxn modelId="{0B183CDB-4F03-4A9D-980E-948A233B031D}" type="presParOf" srcId="{681BA9FA-7F17-4D4E-AA60-80673484770F}" destId="{C640F0CA-271B-0946-AA5A-D92BFD41F68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E994-6D9E-0044-8235-A2A894FA5240}">
      <dsp:nvSpPr>
        <dsp:cNvPr id="0" name=""/>
        <dsp:cNvSpPr/>
      </dsp:nvSpPr>
      <dsp:spPr>
        <a:xfrm>
          <a:off x="3726940" y="-131775"/>
          <a:ext cx="1690090" cy="15366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Funding</a:t>
          </a:r>
        </a:p>
      </dsp:txBody>
      <dsp:txXfrm>
        <a:off x="3974448" y="93261"/>
        <a:ext cx="1195074" cy="1086568"/>
      </dsp:txXfrm>
    </dsp:sp>
    <dsp:sp modelId="{57ACCE6F-8FF7-4346-84D7-9425CA3841FA}">
      <dsp:nvSpPr>
        <dsp:cNvPr id="0" name=""/>
        <dsp:cNvSpPr/>
      </dsp:nvSpPr>
      <dsp:spPr>
        <a:xfrm rot="1176637">
          <a:off x="5558081" y="870853"/>
          <a:ext cx="550544" cy="4302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561824" y="935237"/>
        <a:ext cx="421480" cy="258129"/>
      </dsp:txXfrm>
    </dsp:sp>
    <dsp:sp modelId="{40C9B457-0E7B-7748-9FBC-AB91E69FB26B}">
      <dsp:nvSpPr>
        <dsp:cNvPr id="0" name=""/>
        <dsp:cNvSpPr/>
      </dsp:nvSpPr>
      <dsp:spPr>
        <a:xfrm>
          <a:off x="6293998" y="706378"/>
          <a:ext cx="1596565" cy="165625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Selecting</a:t>
          </a:r>
        </a:p>
      </dsp:txBody>
      <dsp:txXfrm>
        <a:off x="6527810" y="948932"/>
        <a:ext cx="1128941" cy="1171151"/>
      </dsp:txXfrm>
    </dsp:sp>
    <dsp:sp modelId="{09181202-E8CF-0044-9155-A5A5C7178C51}">
      <dsp:nvSpPr>
        <dsp:cNvPr id="0" name=""/>
        <dsp:cNvSpPr/>
      </dsp:nvSpPr>
      <dsp:spPr>
        <a:xfrm rot="5545721">
          <a:off x="6823778" y="2542815"/>
          <a:ext cx="433224" cy="4302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6891045" y="2564384"/>
        <a:ext cx="304160" cy="258129"/>
      </dsp:txXfrm>
    </dsp:sp>
    <dsp:sp modelId="{8490370F-16C0-B148-8E83-D4376BF59C43}">
      <dsp:nvSpPr>
        <dsp:cNvPr id="0" name=""/>
        <dsp:cNvSpPr/>
      </dsp:nvSpPr>
      <dsp:spPr>
        <a:xfrm>
          <a:off x="6194890" y="3177798"/>
          <a:ext cx="1588139" cy="158539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Assessing</a:t>
          </a:r>
        </a:p>
      </dsp:txBody>
      <dsp:txXfrm>
        <a:off x="6427468" y="3409974"/>
        <a:ext cx="1122983" cy="1121046"/>
      </dsp:txXfrm>
    </dsp:sp>
    <dsp:sp modelId="{A2709744-F490-804C-AAA9-4546BB8B2452}">
      <dsp:nvSpPr>
        <dsp:cNvPr id="0" name=""/>
        <dsp:cNvSpPr/>
      </dsp:nvSpPr>
      <dsp:spPr>
        <a:xfrm rot="10074071">
          <a:off x="5678208" y="3995298"/>
          <a:ext cx="383131" cy="4302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5791870" y="4069295"/>
        <a:ext cx="268192" cy="258129"/>
      </dsp:txXfrm>
    </dsp:sp>
    <dsp:sp modelId="{250AAA9C-B652-E244-9212-322569767A47}">
      <dsp:nvSpPr>
        <dsp:cNvPr id="0" name=""/>
        <dsp:cNvSpPr/>
      </dsp:nvSpPr>
      <dsp:spPr>
        <a:xfrm>
          <a:off x="3834575" y="3693115"/>
          <a:ext cx="1693660" cy="154405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Weeding</a:t>
          </a:r>
        </a:p>
      </dsp:txBody>
      <dsp:txXfrm>
        <a:off x="4082606" y="3919237"/>
        <a:ext cx="1197598" cy="1091815"/>
      </dsp:txXfrm>
    </dsp:sp>
    <dsp:sp modelId="{A31238DE-AA5A-EF40-A898-0BCD4981C362}">
      <dsp:nvSpPr>
        <dsp:cNvPr id="0" name=""/>
        <dsp:cNvSpPr/>
      </dsp:nvSpPr>
      <dsp:spPr>
        <a:xfrm rot="11515813">
          <a:off x="3207244" y="3987722"/>
          <a:ext cx="465263" cy="4302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3334914" y="4087105"/>
        <a:ext cx="336199" cy="258129"/>
      </dsp:txXfrm>
    </dsp:sp>
    <dsp:sp modelId="{F0FB87D4-828B-AB48-AFB9-CA9DDF6E7C11}">
      <dsp:nvSpPr>
        <dsp:cNvPr id="0" name=""/>
        <dsp:cNvSpPr/>
      </dsp:nvSpPr>
      <dsp:spPr>
        <a:xfrm>
          <a:off x="1353151" y="3130064"/>
          <a:ext cx="1663411" cy="1615201"/>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Marketing</a:t>
          </a:r>
        </a:p>
      </dsp:txBody>
      <dsp:txXfrm>
        <a:off x="1596752" y="3366605"/>
        <a:ext cx="1176209" cy="1142119"/>
      </dsp:txXfrm>
    </dsp:sp>
    <dsp:sp modelId="{5B10FA39-A326-2A40-89B4-C87E27635E1E}">
      <dsp:nvSpPr>
        <dsp:cNvPr id="0" name=""/>
        <dsp:cNvSpPr/>
      </dsp:nvSpPr>
      <dsp:spPr>
        <a:xfrm rot="15997823">
          <a:off x="1888309" y="2505407"/>
          <a:ext cx="449764" cy="4302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1956634" y="2655870"/>
        <a:ext cx="320700" cy="258129"/>
      </dsp:txXfrm>
    </dsp:sp>
    <dsp:sp modelId="{FCB210E0-06B8-5C49-8CBC-7F189DF7E6CC}">
      <dsp:nvSpPr>
        <dsp:cNvPr id="0" name=""/>
        <dsp:cNvSpPr/>
      </dsp:nvSpPr>
      <dsp:spPr>
        <a:xfrm>
          <a:off x="1179062" y="544046"/>
          <a:ext cx="1714514" cy="1741742"/>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Collaborating</a:t>
          </a:r>
        </a:p>
      </dsp:txBody>
      <dsp:txXfrm>
        <a:off x="1430147" y="799118"/>
        <a:ext cx="1212344" cy="1231598"/>
      </dsp:txXfrm>
    </dsp:sp>
    <dsp:sp modelId="{681BA9FA-7F17-4D4E-AA60-80673484770F}">
      <dsp:nvSpPr>
        <dsp:cNvPr id="0" name=""/>
        <dsp:cNvSpPr/>
      </dsp:nvSpPr>
      <dsp:spPr>
        <a:xfrm rot="20576106">
          <a:off x="3046941" y="811769"/>
          <a:ext cx="506957" cy="4302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049782" y="916749"/>
        <a:ext cx="377893" cy="25812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0"/>
            <a:ext cx="3037735" cy="464503"/>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1956" eaLnBrk="1" hangingPunct="1">
              <a:defRPr sz="1200">
                <a:latin typeface="Arial" charset="0"/>
              </a:defRPr>
            </a:lvl1pPr>
          </a:lstStyle>
          <a:p>
            <a:pPr>
              <a:defRPr/>
            </a:pPr>
            <a:endParaRPr lang="en-US"/>
          </a:p>
        </p:txBody>
      </p:sp>
      <p:sp>
        <p:nvSpPr>
          <p:cNvPr id="237571" name="Rectangle 3"/>
          <p:cNvSpPr>
            <a:spLocks noGrp="1" noChangeArrowheads="1"/>
          </p:cNvSpPr>
          <p:nvPr>
            <p:ph type="dt" sz="quarter" idx="1"/>
          </p:nvPr>
        </p:nvSpPr>
        <p:spPr bwMode="auto">
          <a:xfrm>
            <a:off x="3971081" y="0"/>
            <a:ext cx="3037735" cy="464503"/>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1956" eaLnBrk="1" hangingPunct="1">
              <a:defRPr sz="1200">
                <a:latin typeface="Arial" charset="0"/>
              </a:defRPr>
            </a:lvl1pPr>
          </a:lstStyle>
          <a:p>
            <a:pPr>
              <a:defRPr/>
            </a:pPr>
            <a:endParaRPr lang="en-US"/>
          </a:p>
        </p:txBody>
      </p:sp>
      <p:sp>
        <p:nvSpPr>
          <p:cNvPr id="237572" name="Rectangle 4"/>
          <p:cNvSpPr>
            <a:spLocks noGrp="1" noChangeArrowheads="1"/>
          </p:cNvSpPr>
          <p:nvPr>
            <p:ph type="ftr" sz="quarter" idx="2"/>
          </p:nvPr>
        </p:nvSpPr>
        <p:spPr bwMode="auto">
          <a:xfrm>
            <a:off x="0" y="8830312"/>
            <a:ext cx="3037735" cy="464503"/>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956" eaLnBrk="1" hangingPunct="1">
              <a:defRPr sz="1200">
                <a:latin typeface="Arial" charset="0"/>
              </a:defRPr>
            </a:lvl1pPr>
          </a:lstStyle>
          <a:p>
            <a:pPr>
              <a:defRPr/>
            </a:pPr>
            <a:endParaRPr lang="en-US"/>
          </a:p>
        </p:txBody>
      </p:sp>
      <p:sp>
        <p:nvSpPr>
          <p:cNvPr id="237573" name="Rectangle 5"/>
          <p:cNvSpPr>
            <a:spLocks noGrp="1" noChangeArrowheads="1"/>
          </p:cNvSpPr>
          <p:nvPr>
            <p:ph type="sldNum" sz="quarter" idx="3"/>
          </p:nvPr>
        </p:nvSpPr>
        <p:spPr bwMode="auto">
          <a:xfrm>
            <a:off x="3971081" y="8830312"/>
            <a:ext cx="3037735" cy="464503"/>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956" eaLnBrk="1" hangingPunct="1">
              <a:defRPr sz="1200"/>
            </a:lvl1pPr>
          </a:lstStyle>
          <a:p>
            <a:pPr>
              <a:defRPr/>
            </a:pPr>
            <a:fld id="{B7CBCD90-E688-48D2-BC46-69FA77CB3D6C}" type="slidenum">
              <a:rPr lang="en-US" altLang="en-US"/>
              <a:pPr>
                <a:defRPr/>
              </a:pPr>
              <a:t>‹#›</a:t>
            </a:fld>
            <a:endParaRPr lang="en-US" altLang="en-US" dirty="0"/>
          </a:p>
        </p:txBody>
      </p:sp>
    </p:spTree>
    <p:extLst>
      <p:ext uri="{BB962C8B-B14F-4D97-AF65-F5344CB8AC3E}">
        <p14:creationId xmlns:p14="http://schemas.microsoft.com/office/powerpoint/2010/main" val="628473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037735" cy="464503"/>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1956" eaLnBrk="1" hangingPunct="1">
              <a:defRPr sz="1200">
                <a:latin typeface="Arial" charset="0"/>
              </a:defRPr>
            </a:lvl1pPr>
          </a:lstStyle>
          <a:p>
            <a:pPr>
              <a:defRPr/>
            </a:pPr>
            <a:endParaRPr lang="en-US"/>
          </a:p>
        </p:txBody>
      </p:sp>
      <p:sp>
        <p:nvSpPr>
          <p:cNvPr id="168963" name="Rectangle 3"/>
          <p:cNvSpPr>
            <a:spLocks noGrp="1" noChangeArrowheads="1"/>
          </p:cNvSpPr>
          <p:nvPr>
            <p:ph type="dt" idx="1"/>
          </p:nvPr>
        </p:nvSpPr>
        <p:spPr bwMode="auto">
          <a:xfrm>
            <a:off x="3971081" y="0"/>
            <a:ext cx="3037735" cy="464503"/>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1956"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5" name="Rectangle 5"/>
          <p:cNvSpPr>
            <a:spLocks noGrp="1" noChangeArrowheads="1"/>
          </p:cNvSpPr>
          <p:nvPr>
            <p:ph type="body" sz="quarter" idx="3"/>
          </p:nvPr>
        </p:nvSpPr>
        <p:spPr bwMode="auto">
          <a:xfrm>
            <a:off x="700406" y="4415156"/>
            <a:ext cx="5609588" cy="4183697"/>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8966" name="Rectangle 6"/>
          <p:cNvSpPr>
            <a:spLocks noGrp="1" noChangeArrowheads="1"/>
          </p:cNvSpPr>
          <p:nvPr>
            <p:ph type="ftr" sz="quarter" idx="4"/>
          </p:nvPr>
        </p:nvSpPr>
        <p:spPr bwMode="auto">
          <a:xfrm>
            <a:off x="0" y="8830312"/>
            <a:ext cx="3037735" cy="464503"/>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956" eaLnBrk="1" hangingPunct="1">
              <a:defRPr sz="1200">
                <a:latin typeface="Arial" charset="0"/>
              </a:defRPr>
            </a:lvl1pPr>
          </a:lstStyle>
          <a:p>
            <a:pPr>
              <a:defRPr/>
            </a:pPr>
            <a:endParaRPr lang="en-US"/>
          </a:p>
        </p:txBody>
      </p:sp>
      <p:sp>
        <p:nvSpPr>
          <p:cNvPr id="168967" name="Rectangle 7"/>
          <p:cNvSpPr>
            <a:spLocks noGrp="1" noChangeArrowheads="1"/>
          </p:cNvSpPr>
          <p:nvPr>
            <p:ph type="sldNum" sz="quarter" idx="5"/>
          </p:nvPr>
        </p:nvSpPr>
        <p:spPr bwMode="auto">
          <a:xfrm>
            <a:off x="3971081" y="8830312"/>
            <a:ext cx="3037735" cy="464503"/>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956" eaLnBrk="1" hangingPunct="1">
              <a:defRPr sz="1200"/>
            </a:lvl1pPr>
          </a:lstStyle>
          <a:p>
            <a:pPr>
              <a:defRPr/>
            </a:pPr>
            <a:fld id="{2D5D48A2-D0B3-48B8-8225-92C6659C079C}" type="slidenum">
              <a:rPr lang="en-US" altLang="en-US"/>
              <a:pPr>
                <a:defRPr/>
              </a:pPr>
              <a:t>‹#›</a:t>
            </a:fld>
            <a:endParaRPr lang="en-US" altLang="en-US" dirty="0"/>
          </a:p>
        </p:txBody>
      </p:sp>
    </p:spTree>
    <p:extLst>
      <p:ext uri="{BB962C8B-B14F-4D97-AF65-F5344CB8AC3E}">
        <p14:creationId xmlns:p14="http://schemas.microsoft.com/office/powerpoint/2010/main" val="676866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66E09D6D-E0C5-4AA8-9EEE-3E6A7DB9592E}" type="slidenum">
              <a:rPr lang="en-US" altLang="en-US" sz="1200"/>
              <a:pPr/>
              <a:t>1</a:t>
            </a:fld>
            <a:endParaRPr lang="en-US" altLang="en-US" sz="1200"/>
          </a:p>
        </p:txBody>
      </p:sp>
    </p:spTree>
    <p:extLst>
      <p:ext uri="{BB962C8B-B14F-4D97-AF65-F5344CB8AC3E}">
        <p14:creationId xmlns:p14="http://schemas.microsoft.com/office/powerpoint/2010/main" val="2807214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492DA808-0972-480A-8E07-F06ACF6FCA22}" type="slidenum">
              <a:rPr lang="en-US" altLang="en-US" sz="1200"/>
              <a:pPr/>
              <a:t>15</a:t>
            </a:fld>
            <a:endParaRPr lang="en-US" altLang="en-US" sz="1200"/>
          </a:p>
        </p:txBody>
      </p:sp>
    </p:spTree>
    <p:extLst>
      <p:ext uri="{BB962C8B-B14F-4D97-AF65-F5344CB8AC3E}">
        <p14:creationId xmlns:p14="http://schemas.microsoft.com/office/powerpoint/2010/main" val="54086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 Not specifically just musicians and superheroes,</a:t>
            </a:r>
            <a:r>
              <a:rPr lang="en-US" baseline="0" dirty="0" smtClean="0"/>
              <a:t> but what kids are seeing in pop culture. What is “trending.”</a:t>
            </a:r>
          </a:p>
          <a:p>
            <a:r>
              <a:rPr lang="en-US" baseline="0" dirty="0" smtClean="0"/>
              <a:t>Other people: Includes peers, but this is also where book talks by peers and adults can advocate for high-quality literature kids may not pick up on their own.</a:t>
            </a:r>
          </a:p>
          <a:p>
            <a:r>
              <a:rPr lang="en-US" baseline="0" dirty="0" smtClean="0"/>
              <a:t>Life experiences: Personal connections, personal interests, the “unusual” like volcanoes and sharks.</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19</a:t>
            </a:fld>
            <a:endParaRPr lang="en-US"/>
          </a:p>
        </p:txBody>
      </p:sp>
    </p:spTree>
    <p:extLst>
      <p:ext uri="{BB962C8B-B14F-4D97-AF65-F5344CB8AC3E}">
        <p14:creationId xmlns:p14="http://schemas.microsoft.com/office/powerpoint/2010/main" val="372839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22</a:t>
            </a:fld>
            <a:endParaRPr lang="en-US"/>
          </a:p>
        </p:txBody>
      </p:sp>
    </p:spTree>
    <p:extLst>
      <p:ext uri="{BB962C8B-B14F-4D97-AF65-F5344CB8AC3E}">
        <p14:creationId xmlns:p14="http://schemas.microsoft.com/office/powerpoint/2010/main" val="1163009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B780D71-FAA6-4DED-9C01-8E1079D74283}" type="slidenum">
              <a:rPr lang="en-US" smtClean="0"/>
              <a:t>23</a:t>
            </a:fld>
            <a:endParaRPr lang="en-US"/>
          </a:p>
        </p:txBody>
      </p:sp>
    </p:spTree>
    <p:extLst>
      <p:ext uri="{BB962C8B-B14F-4D97-AF65-F5344CB8AC3E}">
        <p14:creationId xmlns:p14="http://schemas.microsoft.com/office/powerpoint/2010/main" val="52290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graphic represents the collection development cycle.  We see that there is not a beginning or end to the cycle.  It is never finished – like laundry.  So lets go with a clothing analogy for a minute.</a:t>
            </a:r>
          </a:p>
          <a:p>
            <a:endParaRPr lang="en-US" altLang="en-US" dirty="0" smtClean="0">
              <a:latin typeface="Arial" panose="020B0604020202020204" pitchFamily="34" charset="0"/>
            </a:endParaRPr>
          </a:p>
          <a:p>
            <a:r>
              <a:rPr lang="en-US" altLang="en-US" dirty="0" smtClean="0">
                <a:latin typeface="Arial" panose="020B0604020202020204" pitchFamily="34" charset="0"/>
              </a:rPr>
              <a:t>Different pieces enter into the cycle (hello beautiful new summer dress), and some pieces must exit the cycle (good-bye wide-collared polyester disco print from 1978). Same with library materials.</a:t>
            </a:r>
          </a:p>
          <a:p>
            <a:endParaRPr lang="en-US" altLang="en-US" dirty="0" smtClean="0">
              <a:latin typeface="Arial" panose="020B0604020202020204" pitchFamily="34" charset="0"/>
            </a:endParaRPr>
          </a:p>
          <a:p>
            <a:r>
              <a:rPr lang="en-US" altLang="en-US" dirty="0" smtClean="0">
                <a:latin typeface="Arial" panose="020B0604020202020204" pitchFamily="34" charset="0"/>
              </a:rPr>
              <a:t>It is essential to eliminate outdated and damaged items from the collection to keep it relevant (fashionable and not too worn) and to keep the size of the collection appropriate to the size of the physical space (must fit into the closet).  </a:t>
            </a:r>
          </a:p>
          <a:p>
            <a:endParaRPr lang="en-US" altLang="en-US" dirty="0" smtClean="0">
              <a:latin typeface="Arial" panose="020B0604020202020204" pitchFamily="34" charset="0"/>
            </a:endParaRPr>
          </a:p>
          <a:p>
            <a:r>
              <a:rPr lang="en-US" altLang="en-US" dirty="0" smtClean="0">
                <a:latin typeface="Arial" panose="020B0604020202020204" pitchFamily="34" charset="0"/>
              </a:rPr>
              <a:t>Each library’s plan for these elements will be different, depending on their circumstances.  But each of these elements must be addressed in a Collection Development policy.</a:t>
            </a:r>
          </a:p>
          <a:p>
            <a:endParaRPr lang="en-US" altLang="en-US" dirty="0" smtClean="0">
              <a:latin typeface="Arial" panose="020B0604020202020204" pitchFamily="34" charset="0"/>
            </a:endParaRPr>
          </a:p>
          <a:p>
            <a:r>
              <a:rPr lang="en-US" altLang="en-US" dirty="0" smtClean="0">
                <a:latin typeface="Arial" panose="020B0604020202020204" pitchFamily="34" charset="0"/>
              </a:rPr>
              <a:t>Today, we address weeding.</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00FE6DB8-1D1B-4D1A-8FBB-F40D0B2A0BF0}" type="slidenum">
              <a:rPr lang="en-US" altLang="en-US" sz="1200"/>
              <a:pPr/>
              <a:t>2</a:t>
            </a:fld>
            <a:endParaRPr lang="en-US" altLang="en-US" sz="1200"/>
          </a:p>
        </p:txBody>
      </p:sp>
    </p:spTree>
    <p:extLst>
      <p:ext uri="{BB962C8B-B14F-4D97-AF65-F5344CB8AC3E}">
        <p14:creationId xmlns:p14="http://schemas.microsoft.com/office/powerpoint/2010/main" val="305881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Some items can be kept indefinitely, like folk tales.  The X means there is not definite number of years after which this book should be weeded because of outdated information.  If it hasn’t circulated in 3 years, it should considered a candidate for weeding.</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49E4D786-AA71-4097-995F-F306193B6D53}" type="slidenum">
              <a:rPr lang="en-US" altLang="en-US" sz="1200"/>
              <a:pPr/>
              <a:t>7</a:t>
            </a:fld>
            <a:endParaRPr lang="en-US" altLang="en-US" sz="1200"/>
          </a:p>
        </p:txBody>
      </p:sp>
    </p:spTree>
    <p:extLst>
      <p:ext uri="{BB962C8B-B14F-4D97-AF65-F5344CB8AC3E}">
        <p14:creationId xmlns:p14="http://schemas.microsoft.com/office/powerpoint/2010/main" val="49882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doesn’t seem like a category that should have a short life, but borders and governments can change very quickly in some parts of the world.  </a:t>
            </a:r>
          </a:p>
          <a:p>
            <a:endParaRPr lang="en-US" altLang="en-US" smtClean="0">
              <a:latin typeface="Arial" panose="020B0604020202020204" pitchFamily="34" charset="0"/>
            </a:endParaRPr>
          </a:p>
          <a:p>
            <a:r>
              <a:rPr lang="en-US" altLang="en-US" smtClean="0">
                <a:latin typeface="Arial" panose="020B0604020202020204" pitchFamily="34" charset="0"/>
              </a:rPr>
              <a:t>We don’t want a book on our shelves that still refers to the former Soviet Union rather than the individual countries they are today.</a:t>
            </a:r>
          </a:p>
          <a:p>
            <a:endParaRPr lang="en-US" altLang="en-US" smtClean="0">
              <a:latin typeface="Arial" panose="020B0604020202020204" pitchFamily="34" charset="0"/>
            </a:endParaRPr>
          </a:p>
          <a:p>
            <a:r>
              <a:rPr lang="en-US" altLang="en-US" smtClean="0">
                <a:latin typeface="Arial" panose="020B0604020202020204" pitchFamily="34" charset="0"/>
              </a:rPr>
              <a:t>So here we look at books that are older than 3 years old, haven’t circulated in 2 or more years and/or fail the MUSTIE test.</a:t>
            </a:r>
          </a:p>
          <a:p>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41492489-879D-4CC4-A420-C79A299FF8B5}" type="slidenum">
              <a:rPr lang="en-US" altLang="en-US" sz="1200"/>
              <a:pPr/>
              <a:t>8</a:t>
            </a:fld>
            <a:endParaRPr lang="en-US" altLang="en-US" sz="1200"/>
          </a:p>
        </p:txBody>
      </p:sp>
    </p:spTree>
    <p:extLst>
      <p:ext uri="{BB962C8B-B14F-4D97-AF65-F5344CB8AC3E}">
        <p14:creationId xmlns:p14="http://schemas.microsoft.com/office/powerpoint/2010/main" val="337704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School library collections should always support the curriculum – especially as the curriculum changes.</a:t>
            </a:r>
          </a:p>
          <a:p>
            <a:endParaRPr lang="en-US" altLang="en-US" smtClean="0">
              <a:latin typeface="Arial" panose="020B0604020202020204" pitchFamily="34" charset="0"/>
            </a:endParaRPr>
          </a:p>
          <a:p>
            <a:r>
              <a:rPr lang="en-US" altLang="en-US" smtClean="0">
                <a:latin typeface="Arial" panose="020B0604020202020204" pitchFamily="34" charset="0"/>
              </a:rPr>
              <a:t>We are experiencing that a little bit the shift to the Idaho Core Standards and more emphasis on informational text and non-fiction.</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C121BAAA-2C38-4ECD-9716-F5C5E7B778D8}" type="slidenum">
              <a:rPr lang="en-US" altLang="en-US" sz="1200"/>
              <a:pPr/>
              <a:t>10</a:t>
            </a:fld>
            <a:endParaRPr lang="en-US" altLang="en-US" sz="1200"/>
          </a:p>
        </p:txBody>
      </p:sp>
    </p:spTree>
    <p:extLst>
      <p:ext uri="{BB962C8B-B14F-4D97-AF65-F5344CB8AC3E}">
        <p14:creationId xmlns:p14="http://schemas.microsoft.com/office/powerpoint/2010/main" val="232725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You’ve done a huge weeding project.  You are done!  </a:t>
            </a:r>
          </a:p>
          <a:p>
            <a:endParaRPr lang="en-US" altLang="en-US" smtClean="0">
              <a:latin typeface="Arial" panose="020B0604020202020204" pitchFamily="34" charset="0"/>
            </a:endParaRPr>
          </a:p>
          <a:p>
            <a:r>
              <a:rPr lang="en-US" altLang="en-US" smtClean="0">
                <a:latin typeface="Arial" panose="020B0604020202020204" pitchFamily="34" charset="0"/>
              </a:rPr>
              <a:t>Then someone spies you hauling boxes of books out to the dumpster.  Yikes!  </a:t>
            </a:r>
          </a:p>
          <a:p>
            <a:endParaRPr lang="en-US" altLang="en-US" smtClean="0">
              <a:latin typeface="Arial" panose="020B0604020202020204" pitchFamily="34" charset="0"/>
            </a:endParaRPr>
          </a:p>
          <a:p>
            <a:r>
              <a:rPr lang="en-US" altLang="en-US" smtClean="0">
                <a:latin typeface="Arial" panose="020B0604020202020204" pitchFamily="34" charset="0"/>
              </a:rPr>
              <a:t>So how do you get this done?  Here are some suggestions:</a:t>
            </a:r>
          </a:p>
          <a:p>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D673E01A-8463-4C99-844F-F4FBEA95F8FF}" type="slidenum">
              <a:rPr lang="en-US" altLang="en-US" sz="1200"/>
              <a:pPr/>
              <a:t>11</a:t>
            </a:fld>
            <a:endParaRPr lang="en-US" altLang="en-US" sz="1200"/>
          </a:p>
        </p:txBody>
      </p:sp>
    </p:spTree>
    <p:extLst>
      <p:ext uri="{BB962C8B-B14F-4D97-AF65-F5344CB8AC3E}">
        <p14:creationId xmlns:p14="http://schemas.microsoft.com/office/powerpoint/2010/main" val="81529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34896955-F24B-42E6-8970-5BFE6031393E}" type="slidenum">
              <a:rPr lang="en-US" altLang="en-US" sz="1200"/>
              <a:pPr/>
              <a:t>12</a:t>
            </a:fld>
            <a:endParaRPr lang="en-US" altLang="en-US" sz="1200"/>
          </a:p>
        </p:txBody>
      </p:sp>
    </p:spTree>
    <p:extLst>
      <p:ext uri="{BB962C8B-B14F-4D97-AF65-F5344CB8AC3E}">
        <p14:creationId xmlns:p14="http://schemas.microsoft.com/office/powerpoint/2010/main" val="145010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492DA808-0972-480A-8E07-F06ACF6FCA22}" type="slidenum">
              <a:rPr lang="en-US" altLang="en-US" sz="1200"/>
              <a:pPr/>
              <a:t>13</a:t>
            </a:fld>
            <a:endParaRPr lang="en-US" altLang="en-US" sz="1200"/>
          </a:p>
        </p:txBody>
      </p:sp>
    </p:spTree>
    <p:extLst>
      <p:ext uri="{BB962C8B-B14F-4D97-AF65-F5344CB8AC3E}">
        <p14:creationId xmlns:p14="http://schemas.microsoft.com/office/powerpoint/2010/main" val="157438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56">
              <a:defRPr sz="3200">
                <a:solidFill>
                  <a:schemeClr val="tx1"/>
                </a:solidFill>
                <a:latin typeface="Arial" panose="020B0604020202020204" pitchFamily="34" charset="0"/>
              </a:defRPr>
            </a:lvl1pPr>
            <a:lvl2pPr marL="741761" indent="-285293" defTabSz="931956">
              <a:defRPr sz="3200">
                <a:solidFill>
                  <a:schemeClr val="tx1"/>
                </a:solidFill>
                <a:latin typeface="Arial" panose="020B0604020202020204" pitchFamily="34" charset="0"/>
              </a:defRPr>
            </a:lvl2pPr>
            <a:lvl3pPr marL="1141171" indent="-228234" defTabSz="931956">
              <a:defRPr sz="3200">
                <a:solidFill>
                  <a:schemeClr val="tx1"/>
                </a:solidFill>
                <a:latin typeface="Arial" panose="020B0604020202020204" pitchFamily="34" charset="0"/>
              </a:defRPr>
            </a:lvl3pPr>
            <a:lvl4pPr marL="1597640" indent="-228234" defTabSz="931956">
              <a:defRPr sz="3200">
                <a:solidFill>
                  <a:schemeClr val="tx1"/>
                </a:solidFill>
                <a:latin typeface="Arial" panose="020B0604020202020204" pitchFamily="34" charset="0"/>
              </a:defRPr>
            </a:lvl4pPr>
            <a:lvl5pPr marL="2054108" indent="-228234" defTabSz="931956">
              <a:defRPr sz="3200">
                <a:solidFill>
                  <a:schemeClr val="tx1"/>
                </a:solidFill>
                <a:latin typeface="Arial" panose="020B0604020202020204" pitchFamily="34" charset="0"/>
              </a:defRPr>
            </a:lvl5pPr>
            <a:lvl6pPr marL="2510577" indent="-228234" defTabSz="931956" eaLnBrk="0" fontAlgn="base" hangingPunct="0">
              <a:spcBef>
                <a:spcPct val="0"/>
              </a:spcBef>
              <a:spcAft>
                <a:spcPct val="0"/>
              </a:spcAft>
              <a:defRPr sz="3200">
                <a:solidFill>
                  <a:schemeClr val="tx1"/>
                </a:solidFill>
                <a:latin typeface="Arial" panose="020B0604020202020204" pitchFamily="34" charset="0"/>
              </a:defRPr>
            </a:lvl6pPr>
            <a:lvl7pPr marL="2967045" indent="-228234" defTabSz="931956" eaLnBrk="0" fontAlgn="base" hangingPunct="0">
              <a:spcBef>
                <a:spcPct val="0"/>
              </a:spcBef>
              <a:spcAft>
                <a:spcPct val="0"/>
              </a:spcAft>
              <a:defRPr sz="3200">
                <a:solidFill>
                  <a:schemeClr val="tx1"/>
                </a:solidFill>
                <a:latin typeface="Arial" panose="020B0604020202020204" pitchFamily="34" charset="0"/>
              </a:defRPr>
            </a:lvl7pPr>
            <a:lvl8pPr marL="3423514" indent="-228234" defTabSz="931956" eaLnBrk="0" fontAlgn="base" hangingPunct="0">
              <a:spcBef>
                <a:spcPct val="0"/>
              </a:spcBef>
              <a:spcAft>
                <a:spcPct val="0"/>
              </a:spcAft>
              <a:defRPr sz="3200">
                <a:solidFill>
                  <a:schemeClr val="tx1"/>
                </a:solidFill>
                <a:latin typeface="Arial" panose="020B0604020202020204" pitchFamily="34" charset="0"/>
              </a:defRPr>
            </a:lvl8pPr>
            <a:lvl9pPr marL="3879982" indent="-228234" defTabSz="931956" eaLnBrk="0" fontAlgn="base" hangingPunct="0">
              <a:spcBef>
                <a:spcPct val="0"/>
              </a:spcBef>
              <a:spcAft>
                <a:spcPct val="0"/>
              </a:spcAft>
              <a:defRPr sz="3200">
                <a:solidFill>
                  <a:schemeClr val="tx1"/>
                </a:solidFill>
                <a:latin typeface="Arial" panose="020B0604020202020204" pitchFamily="34" charset="0"/>
              </a:defRPr>
            </a:lvl9pPr>
          </a:lstStyle>
          <a:p>
            <a:fld id="{492DA808-0972-480A-8E07-F06ACF6FCA22}" type="slidenum">
              <a:rPr lang="en-US" altLang="en-US" sz="1200"/>
              <a:pPr/>
              <a:t>14</a:t>
            </a:fld>
            <a:endParaRPr lang="en-US" altLang="en-US" sz="1200"/>
          </a:p>
        </p:txBody>
      </p:sp>
    </p:spTree>
    <p:extLst>
      <p:ext uri="{BB962C8B-B14F-4D97-AF65-F5344CB8AC3E}">
        <p14:creationId xmlns:p14="http://schemas.microsoft.com/office/powerpoint/2010/main" val="375994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24CCD1-497E-4FCD-8F4C-C77F9D0D3F68}" type="datetimeFigureOut">
              <a:rPr lang="en-US"/>
              <a:pPr>
                <a:defRPr/>
              </a:pPr>
              <a:t>8/7/2016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938CBD-0727-4F59-AEFC-D682391A8A7F}" type="slidenum">
              <a:rPr lang="en-US"/>
              <a:pPr>
                <a:defRPr/>
              </a:pPr>
              <a:t>‹#›</a:t>
            </a:fld>
            <a:endParaRPr lang="en-US" dirty="0"/>
          </a:p>
        </p:txBody>
      </p:sp>
    </p:spTree>
    <p:extLst>
      <p:ext uri="{BB962C8B-B14F-4D97-AF65-F5344CB8AC3E}">
        <p14:creationId xmlns:p14="http://schemas.microsoft.com/office/powerpoint/2010/main" val="146295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91EA55-4E9E-4D94-B428-A49794E1C701}" type="datetimeFigureOut">
              <a:rPr lang="en-US"/>
              <a:pPr>
                <a:defRPr/>
              </a:pPr>
              <a:t>8/7/2016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2571D-86B7-41DD-90D1-C88AB309DCFE}" type="slidenum">
              <a:rPr lang="en-US"/>
              <a:pPr>
                <a:defRPr/>
              </a:pPr>
              <a:t>‹#›</a:t>
            </a:fld>
            <a:endParaRPr lang="en-US" dirty="0"/>
          </a:p>
        </p:txBody>
      </p:sp>
    </p:spTree>
    <p:extLst>
      <p:ext uri="{BB962C8B-B14F-4D97-AF65-F5344CB8AC3E}">
        <p14:creationId xmlns:p14="http://schemas.microsoft.com/office/powerpoint/2010/main" val="405743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3F9B8E-811D-4532-BC5D-93BE23C54657}" type="datetimeFigureOut">
              <a:rPr lang="en-US"/>
              <a:pPr>
                <a:defRPr/>
              </a:pPr>
              <a:t>8/7/2016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C7926-8EA5-4241-BC7D-74215D897A9F}" type="slidenum">
              <a:rPr lang="en-US"/>
              <a:pPr>
                <a:defRPr/>
              </a:pPr>
              <a:t>‹#›</a:t>
            </a:fld>
            <a:endParaRPr lang="en-US" dirty="0"/>
          </a:p>
        </p:txBody>
      </p:sp>
    </p:spTree>
    <p:extLst>
      <p:ext uri="{BB962C8B-B14F-4D97-AF65-F5344CB8AC3E}">
        <p14:creationId xmlns:p14="http://schemas.microsoft.com/office/powerpoint/2010/main" val="303263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D5B168-FD14-431B-9296-FB286B49C564}" type="datetimeFigureOut">
              <a:rPr lang="en-US"/>
              <a:pPr>
                <a:defRPr/>
              </a:pPr>
              <a:t>8/7/2016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F362ED-EC14-47F4-8D2A-46D9F665B016}" type="slidenum">
              <a:rPr lang="en-US"/>
              <a:pPr>
                <a:defRPr/>
              </a:pPr>
              <a:t>‹#›</a:t>
            </a:fld>
            <a:endParaRPr lang="en-US" dirty="0"/>
          </a:p>
        </p:txBody>
      </p:sp>
    </p:spTree>
    <p:extLst>
      <p:ext uri="{BB962C8B-B14F-4D97-AF65-F5344CB8AC3E}">
        <p14:creationId xmlns:p14="http://schemas.microsoft.com/office/powerpoint/2010/main" val="399174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910C00-12D3-4422-92BD-629ADCE29B41}" type="datetimeFigureOut">
              <a:rPr lang="en-US"/>
              <a:pPr>
                <a:defRPr/>
              </a:pPr>
              <a:t>8/7/2016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0AF404-7E45-4D58-8D28-96A73899EC49}" type="slidenum">
              <a:rPr lang="en-US"/>
              <a:pPr>
                <a:defRPr/>
              </a:pPr>
              <a:t>‹#›</a:t>
            </a:fld>
            <a:endParaRPr lang="en-US" dirty="0"/>
          </a:p>
        </p:txBody>
      </p:sp>
    </p:spTree>
    <p:extLst>
      <p:ext uri="{BB962C8B-B14F-4D97-AF65-F5344CB8AC3E}">
        <p14:creationId xmlns:p14="http://schemas.microsoft.com/office/powerpoint/2010/main" val="12760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4B3FDE-7AAF-4D47-9AA5-718172753774}" type="datetimeFigureOut">
              <a:rPr lang="en-US"/>
              <a:pPr>
                <a:defRPr/>
              </a:pPr>
              <a:t>8/7/2016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AAFF8C-286B-4192-8309-C1980E9353E0}" type="slidenum">
              <a:rPr lang="en-US"/>
              <a:pPr>
                <a:defRPr/>
              </a:pPr>
              <a:t>‹#›</a:t>
            </a:fld>
            <a:endParaRPr lang="en-US" dirty="0"/>
          </a:p>
        </p:txBody>
      </p:sp>
    </p:spTree>
    <p:extLst>
      <p:ext uri="{BB962C8B-B14F-4D97-AF65-F5344CB8AC3E}">
        <p14:creationId xmlns:p14="http://schemas.microsoft.com/office/powerpoint/2010/main" val="53667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C7E260-FDE5-48C7-926C-54E9941A12B1}" type="datetimeFigureOut">
              <a:rPr lang="en-US"/>
              <a:pPr>
                <a:defRPr/>
              </a:pPr>
              <a:t>8/7/2016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C1D333-54CD-4073-B646-B07DE2A2F529}" type="slidenum">
              <a:rPr lang="en-US"/>
              <a:pPr>
                <a:defRPr/>
              </a:pPr>
              <a:t>‹#›</a:t>
            </a:fld>
            <a:endParaRPr lang="en-US" dirty="0"/>
          </a:p>
        </p:txBody>
      </p:sp>
    </p:spTree>
    <p:extLst>
      <p:ext uri="{BB962C8B-B14F-4D97-AF65-F5344CB8AC3E}">
        <p14:creationId xmlns:p14="http://schemas.microsoft.com/office/powerpoint/2010/main" val="388998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71047C-F04C-454D-B733-6CC9578F42E5}" type="datetimeFigureOut">
              <a:rPr lang="en-US"/>
              <a:pPr>
                <a:defRPr/>
              </a:pPr>
              <a:t>8/7/2016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397A59-603A-4DB4-976A-5E377C70034A}" type="slidenum">
              <a:rPr lang="en-US"/>
              <a:pPr>
                <a:defRPr/>
              </a:pPr>
              <a:t>‹#›</a:t>
            </a:fld>
            <a:endParaRPr lang="en-US" dirty="0"/>
          </a:p>
        </p:txBody>
      </p:sp>
    </p:spTree>
    <p:extLst>
      <p:ext uri="{BB962C8B-B14F-4D97-AF65-F5344CB8AC3E}">
        <p14:creationId xmlns:p14="http://schemas.microsoft.com/office/powerpoint/2010/main" val="97278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E153AD-38D8-4384-995F-F53087B0B676}" type="datetimeFigureOut">
              <a:rPr lang="en-US"/>
              <a:pPr>
                <a:defRPr/>
              </a:pPr>
              <a:t>8/7/2016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73EA0B-56C5-42B5-ADA3-E0A1ED042688}" type="slidenum">
              <a:rPr lang="en-US"/>
              <a:pPr>
                <a:defRPr/>
              </a:pPr>
              <a:t>‹#›</a:t>
            </a:fld>
            <a:endParaRPr lang="en-US" dirty="0"/>
          </a:p>
        </p:txBody>
      </p:sp>
    </p:spTree>
    <p:extLst>
      <p:ext uri="{BB962C8B-B14F-4D97-AF65-F5344CB8AC3E}">
        <p14:creationId xmlns:p14="http://schemas.microsoft.com/office/powerpoint/2010/main" val="415908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6EA76B-B99B-4575-BFB3-537D5A576FF7}" type="datetimeFigureOut">
              <a:rPr lang="en-US"/>
              <a:pPr>
                <a:defRPr/>
              </a:pPr>
              <a:t>8/7/2016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BAAB06-6150-49F6-846B-E99E39A34AED}" type="slidenum">
              <a:rPr lang="en-US"/>
              <a:pPr>
                <a:defRPr/>
              </a:pPr>
              <a:t>‹#›</a:t>
            </a:fld>
            <a:endParaRPr lang="en-US" dirty="0"/>
          </a:p>
        </p:txBody>
      </p:sp>
    </p:spTree>
    <p:extLst>
      <p:ext uri="{BB962C8B-B14F-4D97-AF65-F5344CB8AC3E}">
        <p14:creationId xmlns:p14="http://schemas.microsoft.com/office/powerpoint/2010/main" val="33039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FB600C-3A2F-4F59-8875-D736C49AE682}" type="datetimeFigureOut">
              <a:rPr lang="en-US"/>
              <a:pPr>
                <a:defRPr/>
              </a:pPr>
              <a:t>8/7/2016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2D57B-B709-472E-BCA8-7B4E591CC48C}" type="slidenum">
              <a:rPr lang="en-US"/>
              <a:pPr>
                <a:defRPr/>
              </a:pPr>
              <a:t>‹#›</a:t>
            </a:fld>
            <a:endParaRPr lang="en-US" dirty="0"/>
          </a:p>
        </p:txBody>
      </p:sp>
    </p:spTree>
    <p:extLst>
      <p:ext uri="{BB962C8B-B14F-4D97-AF65-F5344CB8AC3E}">
        <p14:creationId xmlns:p14="http://schemas.microsoft.com/office/powerpoint/2010/main" val="374638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9022106-E433-4585-BF7F-FF88BFCA3569}" type="datetimeFigureOut">
              <a:rPr lang="en-US"/>
              <a:pPr>
                <a:defRPr/>
              </a:pPr>
              <a:t>8/7/2016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AE77B3F-AF04-4A0D-B933-361F1C80CB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ies.idaho.gov/page/able" TargetMode="External"/><Relationship Id="rId2" Type="http://schemas.openxmlformats.org/officeDocument/2006/relationships/hyperlink" Target="https://www.tsl.texas.gov/sites/default/files/public/tslac/ld/pubs/crew/crewmethod08.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oone.k12.ky.us/docs/building/14/depts/94/library%20collection%20development%20polic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228600" y="1066800"/>
            <a:ext cx="7772400" cy="1470025"/>
          </a:xfrm>
          <a:extLst/>
        </p:spPr>
        <p:txBody>
          <a:bodyPr rtlCol="0" anchor="t">
            <a:normAutofit/>
          </a:bodyPr>
          <a:lstStyle/>
          <a:p>
            <a:pPr eaLnBrk="1" fontAlgn="auto" hangingPunct="1">
              <a:spcAft>
                <a:spcPts val="0"/>
              </a:spcAft>
              <a:defRPr/>
            </a:pPr>
            <a:r>
              <a:rPr lang="en-US" altLang="en-US" sz="4400" b="1" dirty="0" smtClean="0">
                <a:solidFill>
                  <a:schemeClr val="accent6">
                    <a:lumMod val="75000"/>
                  </a:schemeClr>
                </a:solidFill>
              </a:rPr>
              <a:t>A Word (or two) About Weeding</a:t>
            </a:r>
          </a:p>
        </p:txBody>
      </p:sp>
      <p:pic>
        <p:nvPicPr>
          <p:cNvPr id="4" name="Picture 3"/>
          <p:cNvPicPr>
            <a:picLocks noChangeAspect="1"/>
          </p:cNvPicPr>
          <p:nvPr/>
        </p:nvPicPr>
        <p:blipFill>
          <a:blip r:embed="rId3"/>
          <a:stretch>
            <a:fillRect/>
          </a:stretch>
        </p:blipFill>
        <p:spPr>
          <a:xfrm>
            <a:off x="402256" y="1981200"/>
            <a:ext cx="8132143" cy="3301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Some considerations for School Libraries:</a:t>
            </a:r>
          </a:p>
        </p:txBody>
      </p:sp>
      <p:sp>
        <p:nvSpPr>
          <p:cNvPr id="3" name="Content Placeholder 2"/>
          <p:cNvSpPr>
            <a:spLocks noGrp="1"/>
          </p:cNvSpPr>
          <p:nvPr>
            <p:ph idx="1"/>
          </p:nvPr>
        </p:nvSpPr>
        <p:spPr>
          <a:xfrm>
            <a:off x="533400" y="1219200"/>
            <a:ext cx="7886700" cy="2286000"/>
          </a:xfrm>
        </p:spPr>
        <p:txBody>
          <a:bodyPr rtlCol="0">
            <a:normAutofit/>
          </a:bodyPr>
          <a:lstStyle/>
          <a:p>
            <a:pPr marL="0" indent="0" eaLnBrk="1" fontAlgn="auto" hangingPunct="1">
              <a:spcAft>
                <a:spcPts val="0"/>
              </a:spcAft>
              <a:buFont typeface="Arial" panose="020B0604020202020204" pitchFamily="34" charset="0"/>
              <a:buNone/>
              <a:defRPr/>
            </a:pPr>
            <a:endParaRPr lang="en-US" sz="2400" dirty="0" smtClean="0"/>
          </a:p>
          <a:p>
            <a:pPr eaLnBrk="1" fontAlgn="auto" hangingPunct="1">
              <a:spcAft>
                <a:spcPts val="0"/>
              </a:spcAft>
              <a:defRPr/>
            </a:pPr>
            <a:r>
              <a:rPr lang="en-US" sz="2400" dirty="0" smtClean="0"/>
              <a:t>School library collections should always support the curriculum, both formal and informal.</a:t>
            </a:r>
          </a:p>
          <a:p>
            <a:pPr eaLnBrk="1" fontAlgn="auto" hangingPunct="1">
              <a:spcAft>
                <a:spcPts val="0"/>
              </a:spcAft>
              <a:defRPr/>
            </a:pPr>
            <a:r>
              <a:rPr lang="en-US" sz="2400" dirty="0" smtClean="0"/>
              <a:t>Take care of your faculty by keeping the books they always use in stock and in good condition.</a:t>
            </a:r>
          </a:p>
          <a:p>
            <a:pPr eaLnBrk="1" fontAlgn="auto" hangingPunct="1">
              <a:spcAft>
                <a:spcPts val="0"/>
              </a:spcAft>
              <a:defRPr/>
            </a:pPr>
            <a:endParaRPr lang="en-US" sz="2400" dirty="0" smtClean="0"/>
          </a:p>
          <a:p>
            <a:pPr eaLnBrk="1" fontAlgn="auto" hangingPunct="1">
              <a:spcAft>
                <a:spcPts val="0"/>
              </a:spcAft>
              <a:defRPr/>
            </a:pPr>
            <a:endParaRPr lang="en-US" sz="2400" dirty="0" smtClean="0"/>
          </a:p>
        </p:txBody>
      </p:sp>
      <p:pic>
        <p:nvPicPr>
          <p:cNvPr id="4" name="Picture 3"/>
          <p:cNvPicPr>
            <a:picLocks noChangeAspect="1"/>
          </p:cNvPicPr>
          <p:nvPr/>
        </p:nvPicPr>
        <p:blipFill>
          <a:blip r:embed="rId3"/>
          <a:stretch>
            <a:fillRect/>
          </a:stretch>
        </p:blipFill>
        <p:spPr>
          <a:xfrm>
            <a:off x="5800381" y="4111729"/>
            <a:ext cx="1952969" cy="2343563"/>
          </a:xfrm>
          <a:prstGeom prst="rect">
            <a:avLst/>
          </a:prstGeom>
        </p:spPr>
      </p:pic>
      <p:pic>
        <p:nvPicPr>
          <p:cNvPr id="5" name="Picture 4"/>
          <p:cNvPicPr>
            <a:picLocks noChangeAspect="1"/>
          </p:cNvPicPr>
          <p:nvPr/>
        </p:nvPicPr>
        <p:blipFill>
          <a:blip r:embed="rId4"/>
          <a:stretch>
            <a:fillRect/>
          </a:stretch>
        </p:blipFill>
        <p:spPr>
          <a:xfrm>
            <a:off x="914400" y="4118429"/>
            <a:ext cx="1657350" cy="2336864"/>
          </a:xfrm>
          <a:prstGeom prst="rect">
            <a:avLst/>
          </a:prstGeom>
        </p:spPr>
      </p:pic>
      <p:pic>
        <p:nvPicPr>
          <p:cNvPr id="7" name="Picture 6"/>
          <p:cNvPicPr>
            <a:picLocks noChangeAspect="1"/>
          </p:cNvPicPr>
          <p:nvPr/>
        </p:nvPicPr>
        <p:blipFill>
          <a:blip r:embed="rId5"/>
          <a:stretch>
            <a:fillRect/>
          </a:stretch>
        </p:blipFill>
        <p:spPr>
          <a:xfrm>
            <a:off x="3038719" y="4147737"/>
            <a:ext cx="2244830" cy="22448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How do you do it???  </a:t>
            </a:r>
          </a:p>
        </p:txBody>
      </p:sp>
      <p:sp>
        <p:nvSpPr>
          <p:cNvPr id="18435" name="Content Placeholder 2"/>
          <p:cNvSpPr>
            <a:spLocks noGrp="1"/>
          </p:cNvSpPr>
          <p:nvPr>
            <p:ph idx="1"/>
          </p:nvPr>
        </p:nvSpPr>
        <p:spPr>
          <a:xfrm>
            <a:off x="457200" y="1524000"/>
            <a:ext cx="4213860" cy="4495800"/>
          </a:xfrm>
        </p:spPr>
        <p:txBody>
          <a:bodyPr/>
          <a:lstStyle/>
          <a:p>
            <a:pPr eaLnBrk="1" hangingPunct="1"/>
            <a:r>
              <a:rPr lang="en-US" altLang="en-US" dirty="0" smtClean="0"/>
              <a:t>Get your policy out, review it, and go to work. If you don’t have a policy-write one NOW!!!!</a:t>
            </a:r>
          </a:p>
          <a:p>
            <a:pPr eaLnBrk="1" hangingPunct="1"/>
            <a:r>
              <a:rPr lang="en-US" altLang="en-US" dirty="0" smtClean="0"/>
              <a:t>Weed continuously throughout the year. </a:t>
            </a:r>
          </a:p>
          <a:p>
            <a:pPr eaLnBrk="1" hangingPunct="1"/>
            <a:r>
              <a:rPr lang="en-US" altLang="en-US" dirty="0" smtClean="0"/>
              <a:t>Weed a few books at a time. </a:t>
            </a:r>
          </a:p>
          <a:p>
            <a:pPr eaLnBrk="1" hangingPunct="1"/>
            <a:r>
              <a:rPr lang="en-US" altLang="en-US" dirty="0" smtClean="0"/>
              <a:t>Stamp “withdrawn” or “discarded”.  Otherwise, they will come back to you.</a:t>
            </a:r>
          </a:p>
          <a:p>
            <a:pPr eaLnBrk="1" hangingPunct="1"/>
            <a:r>
              <a:rPr lang="en-US" altLang="en-US" dirty="0" smtClean="0"/>
              <a:t>Make sure that you remove the holding from your online catalog-or card catalog.</a:t>
            </a:r>
          </a:p>
          <a:p>
            <a:pPr eaLnBrk="1" hangingPunct="1"/>
            <a:endParaRPr lang="en-US" altLang="en-US" dirty="0" smtClean="0"/>
          </a:p>
          <a:p>
            <a:pPr marL="0" indent="0" eaLnBrk="1" hangingPunct="1">
              <a:buNone/>
            </a:pPr>
            <a:endParaRPr lang="en-US" altLang="en-US" dirty="0" smtClean="0"/>
          </a:p>
        </p:txBody>
      </p:sp>
      <p:pic>
        <p:nvPicPr>
          <p:cNvPr id="3" name="Picture 2"/>
          <p:cNvPicPr>
            <a:picLocks noChangeAspect="1"/>
          </p:cNvPicPr>
          <p:nvPr/>
        </p:nvPicPr>
        <p:blipFill>
          <a:blip r:embed="rId3"/>
          <a:stretch>
            <a:fillRect/>
          </a:stretch>
        </p:blipFill>
        <p:spPr>
          <a:xfrm>
            <a:off x="4730502" y="1690688"/>
            <a:ext cx="3929502" cy="43291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A book’s last chance:</a:t>
            </a:r>
          </a:p>
        </p:txBody>
      </p:sp>
      <p:sp>
        <p:nvSpPr>
          <p:cNvPr id="3" name="Content Placeholder 2"/>
          <p:cNvSpPr>
            <a:spLocks noGrp="1"/>
          </p:cNvSpPr>
          <p:nvPr>
            <p:ph idx="1"/>
          </p:nvPr>
        </p:nvSpPr>
        <p:spPr>
          <a:xfrm>
            <a:off x="533400" y="1389856"/>
            <a:ext cx="4953000" cy="4401344"/>
          </a:xfrm>
        </p:spPr>
        <p:txBody>
          <a:bodyPr rtlCol="0">
            <a:normAutofit/>
          </a:bodyPr>
          <a:lstStyle/>
          <a:p>
            <a:pPr eaLnBrk="1" fontAlgn="auto" hangingPunct="1">
              <a:spcAft>
                <a:spcPts val="0"/>
              </a:spcAft>
              <a:defRPr/>
            </a:pPr>
            <a:r>
              <a:rPr lang="en-US" sz="2400" dirty="0" smtClean="0"/>
              <a:t>Display and promote:</a:t>
            </a:r>
          </a:p>
          <a:p>
            <a:pPr lvl="1" eaLnBrk="1" fontAlgn="auto" hangingPunct="1">
              <a:spcAft>
                <a:spcPts val="0"/>
              </a:spcAft>
              <a:defRPr/>
            </a:pPr>
            <a:r>
              <a:rPr lang="en-US" sz="2400" dirty="0" smtClean="0"/>
              <a:t>“One Foot in the Grave” : </a:t>
            </a:r>
            <a:br>
              <a:rPr lang="en-US" sz="2400" dirty="0" smtClean="0"/>
            </a:br>
            <a:r>
              <a:rPr lang="en-US" sz="2400" dirty="0" smtClean="0"/>
              <a:t>a book display at Halloween gets </a:t>
            </a:r>
            <a:br>
              <a:rPr lang="en-US" sz="2400" dirty="0" smtClean="0"/>
            </a:br>
            <a:r>
              <a:rPr lang="en-US" sz="2400" dirty="0" smtClean="0"/>
              <a:t>the students involved in choosing </a:t>
            </a:r>
            <a:br>
              <a:rPr lang="en-US" sz="2400" dirty="0" smtClean="0"/>
            </a:br>
            <a:r>
              <a:rPr lang="en-US" sz="2400" dirty="0" smtClean="0"/>
              <a:t>which low circulating books will be resurrected.</a:t>
            </a:r>
          </a:p>
          <a:p>
            <a:pPr lvl="1" eaLnBrk="1" fontAlgn="auto" hangingPunct="1">
              <a:spcAft>
                <a:spcPts val="0"/>
              </a:spcAft>
              <a:defRPr/>
            </a:pPr>
            <a:r>
              <a:rPr lang="en-US" sz="2400" dirty="0" smtClean="0"/>
              <a:t>Ignore the Cover</a:t>
            </a:r>
          </a:p>
          <a:p>
            <a:pPr marL="342900" lvl="1" indent="0" eaLnBrk="1" fontAlgn="auto" hangingPunct="1">
              <a:spcAft>
                <a:spcPts val="0"/>
              </a:spcAft>
              <a:buFont typeface="Arial" panose="020B0604020202020204" pitchFamily="34" charset="0"/>
              <a:buNone/>
              <a:defRPr/>
            </a:pPr>
            <a:endParaRPr lang="en-US" sz="2400" dirty="0" smtClean="0"/>
          </a:p>
        </p:txBody>
      </p:sp>
      <p:pic>
        <p:nvPicPr>
          <p:cNvPr id="4" name="Picture 3"/>
          <p:cNvPicPr>
            <a:picLocks noChangeAspect="1"/>
          </p:cNvPicPr>
          <p:nvPr/>
        </p:nvPicPr>
        <p:blipFill>
          <a:blip r:embed="rId3"/>
          <a:stretch>
            <a:fillRect/>
          </a:stretch>
        </p:blipFill>
        <p:spPr>
          <a:xfrm>
            <a:off x="1642487" y="4267200"/>
            <a:ext cx="1690007" cy="2253342"/>
          </a:xfrm>
          <a:prstGeom prst="rect">
            <a:avLst/>
          </a:prstGeom>
        </p:spPr>
      </p:pic>
      <p:pic>
        <p:nvPicPr>
          <p:cNvPr id="5" name="Picture 4"/>
          <p:cNvPicPr>
            <a:picLocks noChangeAspect="1"/>
          </p:cNvPicPr>
          <p:nvPr/>
        </p:nvPicPr>
        <p:blipFill>
          <a:blip r:embed="rId4"/>
          <a:stretch>
            <a:fillRect/>
          </a:stretch>
        </p:blipFill>
        <p:spPr>
          <a:xfrm>
            <a:off x="4476750" y="3790813"/>
            <a:ext cx="2990850" cy="2547291"/>
          </a:xfrm>
          <a:prstGeom prst="rect">
            <a:avLst/>
          </a:prstGeom>
        </p:spPr>
      </p:pic>
      <p:pic>
        <p:nvPicPr>
          <p:cNvPr id="6" name="Picture 5"/>
          <p:cNvPicPr>
            <a:picLocks noChangeAspect="1"/>
          </p:cNvPicPr>
          <p:nvPr/>
        </p:nvPicPr>
        <p:blipFill>
          <a:blip r:embed="rId5"/>
          <a:stretch>
            <a:fillRect/>
          </a:stretch>
        </p:blipFill>
        <p:spPr>
          <a:xfrm>
            <a:off x="6019800" y="423623"/>
            <a:ext cx="2400300" cy="3200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A book’s second life:</a:t>
            </a:r>
          </a:p>
        </p:txBody>
      </p:sp>
      <p:sp>
        <p:nvSpPr>
          <p:cNvPr id="22531" name="Content Placeholder 2"/>
          <p:cNvSpPr>
            <a:spLocks noGrp="1"/>
          </p:cNvSpPr>
          <p:nvPr>
            <p:ph idx="1"/>
          </p:nvPr>
        </p:nvSpPr>
        <p:spPr>
          <a:xfrm>
            <a:off x="628650" y="1586310"/>
            <a:ext cx="4552950" cy="1984375"/>
          </a:xfrm>
        </p:spPr>
        <p:txBody>
          <a:bodyPr/>
          <a:lstStyle/>
          <a:p>
            <a:pPr eaLnBrk="1" hangingPunct="1"/>
            <a:r>
              <a:rPr lang="en-US" altLang="en-US" sz="2400" dirty="0" smtClean="0"/>
              <a:t>Offer them to staff and students.</a:t>
            </a:r>
          </a:p>
          <a:p>
            <a:pPr eaLnBrk="1" hangingPunct="1"/>
            <a:r>
              <a:rPr lang="en-US" altLang="en-US" sz="2400" dirty="0" smtClean="0"/>
              <a:t>Have a book sale.</a:t>
            </a:r>
          </a:p>
          <a:p>
            <a:pPr eaLnBrk="1" hangingPunct="1"/>
            <a:r>
              <a:rPr lang="en-US" altLang="en-US" sz="2400" dirty="0" smtClean="0"/>
              <a:t>Send them to another library.</a:t>
            </a:r>
          </a:p>
          <a:p>
            <a:pPr eaLnBrk="1" hangingPunct="1"/>
            <a:r>
              <a:rPr lang="en-US" altLang="en-US" sz="2400" dirty="0" smtClean="0"/>
              <a:t>Use them for book crafts.</a:t>
            </a:r>
          </a:p>
        </p:txBody>
      </p:sp>
      <p:pic>
        <p:nvPicPr>
          <p:cNvPr id="3" name="Picture 2"/>
          <p:cNvPicPr>
            <a:picLocks noChangeAspect="1"/>
          </p:cNvPicPr>
          <p:nvPr/>
        </p:nvPicPr>
        <p:blipFill>
          <a:blip r:embed="rId3"/>
          <a:stretch>
            <a:fillRect/>
          </a:stretch>
        </p:blipFill>
        <p:spPr>
          <a:xfrm>
            <a:off x="838200" y="4001294"/>
            <a:ext cx="3172649" cy="2109533"/>
          </a:xfrm>
          <a:prstGeom prst="rect">
            <a:avLst/>
          </a:prstGeom>
        </p:spPr>
      </p:pic>
      <p:pic>
        <p:nvPicPr>
          <p:cNvPr id="6" name="Picture 5"/>
          <p:cNvPicPr>
            <a:picLocks noChangeAspect="1"/>
          </p:cNvPicPr>
          <p:nvPr/>
        </p:nvPicPr>
        <p:blipFill rotWithShape="1">
          <a:blip r:embed="rId4"/>
          <a:srcRect l="16003" r="15247"/>
          <a:stretch/>
        </p:blipFill>
        <p:spPr>
          <a:xfrm>
            <a:off x="4648200" y="4151933"/>
            <a:ext cx="2028720" cy="2213149"/>
          </a:xfrm>
          <a:prstGeom prst="rect">
            <a:avLst/>
          </a:prstGeom>
        </p:spPr>
      </p:pic>
      <p:pic>
        <p:nvPicPr>
          <p:cNvPr id="7" name="Picture 6"/>
          <p:cNvPicPr>
            <a:picLocks noChangeAspect="1"/>
          </p:cNvPicPr>
          <p:nvPr/>
        </p:nvPicPr>
        <p:blipFill>
          <a:blip r:embed="rId5"/>
          <a:stretch>
            <a:fillRect/>
          </a:stretch>
        </p:blipFill>
        <p:spPr>
          <a:xfrm>
            <a:off x="5475840" y="648494"/>
            <a:ext cx="2402159" cy="3352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Let’s play a game: Weed it or Keep it</a:t>
            </a:r>
          </a:p>
        </p:txBody>
      </p:sp>
      <p:pic>
        <p:nvPicPr>
          <p:cNvPr id="8" name="Content Placeholder 7"/>
          <p:cNvPicPr>
            <a:picLocks noGrp="1" noChangeAspect="1"/>
          </p:cNvPicPr>
          <p:nvPr>
            <p:ph idx="1"/>
          </p:nvPr>
        </p:nvPicPr>
        <p:blipFill>
          <a:blip r:embed="rId3"/>
          <a:stretch>
            <a:fillRect/>
          </a:stretch>
        </p:blipFill>
        <p:spPr>
          <a:xfrm>
            <a:off x="2133600" y="1690688"/>
            <a:ext cx="4284905" cy="4351338"/>
          </a:xfrm>
          <a:prstGeom prst="rect">
            <a:avLst/>
          </a:prstGeom>
        </p:spPr>
      </p:pic>
      <p:sp>
        <p:nvSpPr>
          <p:cNvPr id="9" name="Oval Callout 8"/>
          <p:cNvSpPr/>
          <p:nvPr/>
        </p:nvSpPr>
        <p:spPr>
          <a:xfrm>
            <a:off x="6247728" y="1531607"/>
            <a:ext cx="2438400" cy="1447800"/>
          </a:xfrm>
          <a:prstGeom prst="wedgeEllipseCallout">
            <a:avLst>
              <a:gd name="adj1" fmla="val -85530"/>
              <a:gd name="adj2" fmla="val 6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29400" y="1752600"/>
            <a:ext cx="1676400" cy="1015663"/>
          </a:xfrm>
          <a:prstGeom prst="rect">
            <a:avLst/>
          </a:prstGeom>
          <a:noFill/>
        </p:spPr>
        <p:txBody>
          <a:bodyPr wrap="square" rtlCol="0">
            <a:spAutoFit/>
          </a:bodyPr>
          <a:lstStyle/>
          <a:p>
            <a:r>
              <a:rPr lang="en-US" sz="2000" dirty="0" smtClean="0"/>
              <a:t>I pity the fool that weeds </a:t>
            </a:r>
            <a:br>
              <a:rPr lang="en-US" sz="2000" dirty="0" smtClean="0"/>
            </a:br>
            <a:r>
              <a:rPr lang="en-US" sz="2000" dirty="0" smtClean="0"/>
              <a:t>this book!</a:t>
            </a:r>
            <a:endParaRPr lang="en-US" sz="2000" dirty="0"/>
          </a:p>
        </p:txBody>
      </p:sp>
    </p:spTree>
    <p:extLst>
      <p:ext uri="{BB962C8B-B14F-4D97-AF65-F5344CB8AC3E}">
        <p14:creationId xmlns:p14="http://schemas.microsoft.com/office/powerpoint/2010/main" val="180661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Let’s play a game: Weed it or Keep it</a:t>
            </a:r>
          </a:p>
        </p:txBody>
      </p:sp>
      <p:sp>
        <p:nvSpPr>
          <p:cNvPr id="7" name="Content Placeholder 5"/>
          <p:cNvSpPr txBox="1">
            <a:spLocks/>
          </p:cNvSpPr>
          <p:nvPr/>
        </p:nvSpPr>
        <p:spPr>
          <a:xfrm>
            <a:off x="1295400" y="2514600"/>
            <a:ext cx="6248400" cy="2971800"/>
          </a:xfrm>
          <a:prstGeom prst="rect">
            <a:avLst/>
          </a:prstGeom>
        </p:spPr>
        <p:txBody>
          <a:bodyPr rtlCol="0">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spcAft>
                <a:spcPts val="0"/>
              </a:spcAft>
              <a:defRPr/>
            </a:pPr>
            <a:r>
              <a:rPr lang="en-US" sz="2400" b="1" dirty="0" smtClean="0"/>
              <a:t>M</a:t>
            </a:r>
            <a:r>
              <a:rPr lang="en-US" dirty="0" smtClean="0"/>
              <a:t>isleading (and/or inaccurate).</a:t>
            </a:r>
          </a:p>
          <a:p>
            <a:pPr eaLnBrk="1" fontAlgn="auto" hangingPunct="1">
              <a:spcAft>
                <a:spcPts val="0"/>
              </a:spcAft>
              <a:defRPr/>
            </a:pPr>
            <a:r>
              <a:rPr lang="en-US" sz="2400" b="1" dirty="0" smtClean="0"/>
              <a:t>U</a:t>
            </a:r>
            <a:r>
              <a:rPr lang="en-US" dirty="0" smtClean="0"/>
              <a:t>gly (worn and beyond repair).</a:t>
            </a:r>
          </a:p>
          <a:p>
            <a:pPr eaLnBrk="1" fontAlgn="auto" hangingPunct="1">
              <a:spcAft>
                <a:spcPts val="0"/>
              </a:spcAft>
              <a:defRPr/>
            </a:pPr>
            <a:r>
              <a:rPr lang="en-US" sz="2400" b="1" dirty="0" smtClean="0"/>
              <a:t>S</a:t>
            </a:r>
            <a:r>
              <a:rPr lang="en-US" sz="2400" dirty="0" smtClean="0"/>
              <a:t>uperseded</a:t>
            </a:r>
            <a:r>
              <a:rPr lang="en-US" dirty="0" smtClean="0"/>
              <a:t> (new and/or better edition).</a:t>
            </a:r>
          </a:p>
          <a:p>
            <a:pPr eaLnBrk="1" fontAlgn="auto" hangingPunct="1">
              <a:spcAft>
                <a:spcPts val="0"/>
              </a:spcAft>
              <a:defRPr/>
            </a:pPr>
            <a:r>
              <a:rPr lang="en-US" sz="2400" b="1" dirty="0" smtClean="0"/>
              <a:t>T</a:t>
            </a:r>
            <a:r>
              <a:rPr lang="en-US" dirty="0" smtClean="0"/>
              <a:t>rivial</a:t>
            </a:r>
            <a:r>
              <a:rPr lang="en-US" sz="2400" dirty="0" smtClean="0"/>
              <a:t> </a:t>
            </a:r>
            <a:r>
              <a:rPr lang="en-US" dirty="0" smtClean="0"/>
              <a:t>(of no discernible literary or scientific merit).</a:t>
            </a:r>
          </a:p>
          <a:p>
            <a:pPr eaLnBrk="1" fontAlgn="auto" hangingPunct="1">
              <a:spcAft>
                <a:spcPts val="0"/>
              </a:spcAft>
              <a:defRPr/>
            </a:pPr>
            <a:r>
              <a:rPr lang="en-US" sz="2400" b="1" dirty="0" smtClean="0"/>
              <a:t>I</a:t>
            </a:r>
            <a:r>
              <a:rPr lang="en-US" dirty="0" smtClean="0"/>
              <a:t>rrelevant to the needs and interests of your library.</a:t>
            </a:r>
          </a:p>
          <a:p>
            <a:pPr eaLnBrk="1" fontAlgn="auto" hangingPunct="1">
              <a:spcAft>
                <a:spcPts val="0"/>
              </a:spcAft>
              <a:defRPr/>
            </a:pPr>
            <a:r>
              <a:rPr lang="en-US" sz="2400" b="1" dirty="0" smtClean="0"/>
              <a:t>E</a:t>
            </a:r>
            <a:r>
              <a:rPr lang="en-US" dirty="0" smtClean="0"/>
              <a:t>lsewhere (through </a:t>
            </a:r>
            <a:r>
              <a:rPr lang="en-US" dirty="0" err="1" smtClean="0"/>
              <a:t>LiLI</a:t>
            </a:r>
            <a:r>
              <a:rPr lang="en-US" dirty="0" smtClean="0"/>
              <a:t> databases).</a:t>
            </a:r>
          </a:p>
          <a:p>
            <a:pPr eaLnBrk="1" fontAlgn="auto" hangingPunct="1">
              <a:spcAft>
                <a:spcPts val="0"/>
              </a:spcAft>
              <a:defRPr/>
            </a:pPr>
            <a:endParaRPr lang="en-US" dirty="0" smtClean="0"/>
          </a:p>
        </p:txBody>
      </p:sp>
      <p:sp>
        <p:nvSpPr>
          <p:cNvPr id="4" name="Rectangle 3"/>
          <p:cNvSpPr/>
          <p:nvPr/>
        </p:nvSpPr>
        <p:spPr>
          <a:xfrm>
            <a:off x="1143000" y="1371600"/>
            <a:ext cx="5486400" cy="830997"/>
          </a:xfrm>
          <a:prstGeom prst="rect">
            <a:avLst/>
          </a:prstGeom>
        </p:spPr>
        <p:txBody>
          <a:bodyPr wrap="square">
            <a:spAutoFit/>
          </a:bodyPr>
          <a:lstStyle/>
          <a:p>
            <a:r>
              <a:rPr lang="en-US" sz="2400" dirty="0"/>
              <a:t>Using the MUSTIE </a:t>
            </a:r>
            <a:r>
              <a:rPr lang="en-US" sz="2400" dirty="0" smtClean="0"/>
              <a:t>method, determine if you would weed it or keep it</a:t>
            </a:r>
            <a:endParaRPr lang="en-US" sz="2400" dirty="0"/>
          </a:p>
        </p:txBody>
      </p:sp>
    </p:spTree>
    <p:extLst>
      <p:ext uri="{BB962C8B-B14F-4D97-AF65-F5344CB8AC3E}">
        <p14:creationId xmlns:p14="http://schemas.microsoft.com/office/powerpoint/2010/main" val="285228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For More Information:</a:t>
            </a:r>
          </a:p>
        </p:txBody>
      </p:sp>
      <p:sp>
        <p:nvSpPr>
          <p:cNvPr id="24579" name="Content Placeholder 2"/>
          <p:cNvSpPr>
            <a:spLocks noGrp="1"/>
          </p:cNvSpPr>
          <p:nvPr>
            <p:ph idx="1"/>
          </p:nvPr>
        </p:nvSpPr>
        <p:spPr/>
        <p:txBody>
          <a:bodyPr/>
          <a:lstStyle/>
          <a:p>
            <a:pPr eaLnBrk="1" hangingPunct="1"/>
            <a:r>
              <a:rPr lang="en-US" altLang="en-US" dirty="0" smtClean="0"/>
              <a:t>For the complete CREW: A Weeding Manual for Modern Libraries, go online at the Texas State Library and Archives Commission website.</a:t>
            </a:r>
            <a:r>
              <a:rPr lang="en-US" altLang="en-US" dirty="0"/>
              <a:t/>
            </a:r>
            <a:br>
              <a:rPr lang="en-US" altLang="en-US" dirty="0"/>
            </a:br>
            <a:r>
              <a:rPr lang="en-US" altLang="en-US" dirty="0" smtClean="0">
                <a:hlinkClick r:id="rId2"/>
              </a:rPr>
              <a:t>https://www.tsl.texas.gov/sites/default/files/public/tslac/ld/pubs/crew/crewmethod08.pdf</a:t>
            </a:r>
            <a:r>
              <a:rPr lang="en-US" altLang="en-US" dirty="0" smtClean="0"/>
              <a:t/>
            </a:r>
            <a:br>
              <a:rPr lang="en-US" altLang="en-US" dirty="0" smtClean="0"/>
            </a:br>
            <a:endParaRPr lang="en-US" altLang="en-US" dirty="0" smtClean="0"/>
          </a:p>
          <a:p>
            <a:pPr eaLnBrk="1" hangingPunct="1"/>
            <a:r>
              <a:rPr lang="en-US" altLang="en-US" dirty="0" smtClean="0"/>
              <a:t>Or Google CREW:  A Weeding Manual for Modern Libraries.</a:t>
            </a:r>
            <a:br>
              <a:rPr lang="en-US" altLang="en-US" dirty="0" smtClean="0"/>
            </a:br>
            <a:endParaRPr lang="en-US" altLang="en-US" dirty="0" smtClean="0"/>
          </a:p>
          <a:p>
            <a:pPr eaLnBrk="1" hangingPunct="1"/>
            <a:r>
              <a:rPr lang="en-US" altLang="en-US" dirty="0" smtClean="0"/>
              <a:t>Take a free online course on collection development </a:t>
            </a:r>
            <a:br>
              <a:rPr lang="en-US" altLang="en-US" dirty="0" smtClean="0"/>
            </a:br>
            <a:r>
              <a:rPr lang="en-US" altLang="en-US" dirty="0" smtClean="0"/>
              <a:t>(a section on weeding is included)</a:t>
            </a:r>
            <a:br>
              <a:rPr lang="en-US" altLang="en-US" dirty="0" smtClean="0"/>
            </a:br>
            <a:r>
              <a:rPr lang="en-US" altLang="en-US" dirty="0" smtClean="0">
                <a:hlinkClick r:id="rId3"/>
              </a:rPr>
              <a:t>http://libraries.Idaho.gov/page/able</a:t>
            </a:r>
            <a:endParaRPr lang="en-US" altLang="en-US" dirty="0" smtClean="0"/>
          </a:p>
          <a:p>
            <a:pPr marL="0" indent="0" eaLnBrk="1" hangingPunct="1">
              <a:buNone/>
            </a:pPr>
            <a:endParaRPr lang="en-US" altLang="en-US" dirty="0" smtClean="0"/>
          </a:p>
          <a:p>
            <a:pPr eaLnBrk="1" hangingPunct="1"/>
            <a:endParaRPr lang="en-US" alt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91055" y="664109"/>
            <a:ext cx="7886700" cy="1500187"/>
          </a:xfrm>
        </p:spPr>
        <p:txBody>
          <a:bodyPr/>
          <a:lstStyle/>
          <a:p>
            <a:r>
              <a:rPr lang="en-US" sz="4000" dirty="0"/>
              <a:t>Motivating kids to read</a:t>
            </a:r>
          </a:p>
          <a:p>
            <a:endParaRPr lang="en-US" dirty="0"/>
          </a:p>
        </p:txBody>
      </p:sp>
      <p:sp>
        <p:nvSpPr>
          <p:cNvPr id="6" name="Title 3"/>
          <p:cNvSpPr txBox="1">
            <a:spLocks/>
          </p:cNvSpPr>
          <p:nvPr/>
        </p:nvSpPr>
        <p:spPr>
          <a:xfrm>
            <a:off x="727841" y="3200400"/>
            <a:ext cx="4717832" cy="2075729"/>
          </a:xfrm>
          <a:prstGeom prst="rect">
            <a:avLst/>
          </a:prstGeom>
        </p:spPr>
        <p:txBody>
          <a:bodyPr vert="horz" lIns="68580" tIns="34290" rIns="68580" bIns="34290" rtlCol="0" anchor="ctr">
            <a:noAutofit/>
          </a:bodyPr>
          <a:lstStyle>
            <a:lvl1pPr algn="r" defTabSz="914400" rtl="0" eaLnBrk="1" latinLnBrk="0" hangingPunct="1">
              <a:lnSpc>
                <a:spcPct val="80000"/>
              </a:lnSpc>
              <a:spcBef>
                <a:spcPct val="0"/>
              </a:spcBef>
              <a:buNone/>
              <a:defRPr sz="5000" b="0" kern="1200" cap="all" spc="200" baseline="0">
                <a:solidFill>
                  <a:schemeClr val="tx1">
                    <a:lumMod val="90000"/>
                    <a:lumOff val="10000"/>
                  </a:schemeClr>
                </a:solidFill>
                <a:latin typeface="+mj-lt"/>
                <a:ea typeface="+mj-ea"/>
                <a:cs typeface="+mj-cs"/>
              </a:defRPr>
            </a:lvl1pPr>
          </a:lstStyle>
          <a:p>
            <a:pPr marL="514350" indent="-514350" algn="l">
              <a:lnSpc>
                <a:spcPct val="160000"/>
              </a:lnSpc>
              <a:buClr>
                <a:schemeClr val="bg1"/>
              </a:buClr>
              <a:buFont typeface="Wingdings" panose="05000000000000000000" pitchFamily="2" charset="2"/>
              <a:buChar char="v"/>
            </a:pPr>
            <a:r>
              <a:rPr lang="en-US" sz="2700" dirty="0"/>
              <a:t>Choice</a:t>
            </a:r>
          </a:p>
          <a:p>
            <a:pPr marL="514350" indent="-514350" algn="l">
              <a:lnSpc>
                <a:spcPct val="160000"/>
              </a:lnSpc>
              <a:buClr>
                <a:schemeClr val="bg1"/>
              </a:buClr>
              <a:buFont typeface="Wingdings" panose="05000000000000000000" pitchFamily="2" charset="2"/>
              <a:buChar char="v"/>
            </a:pPr>
            <a:r>
              <a:rPr lang="en-US" sz="2700" dirty="0"/>
              <a:t>Voice</a:t>
            </a:r>
          </a:p>
          <a:p>
            <a:pPr marL="514350" indent="-514350" algn="l">
              <a:lnSpc>
                <a:spcPct val="160000"/>
              </a:lnSpc>
              <a:buClr>
                <a:schemeClr val="bg1"/>
              </a:buClr>
              <a:buFont typeface="Wingdings" panose="05000000000000000000" pitchFamily="2" charset="2"/>
              <a:buChar char="v"/>
            </a:pPr>
            <a:r>
              <a:rPr lang="en-US" sz="2700" dirty="0"/>
              <a:t>Time</a:t>
            </a:r>
          </a:p>
        </p:txBody>
      </p:sp>
      <p:pic>
        <p:nvPicPr>
          <p:cNvPr id="3" name="Picture 2"/>
          <p:cNvPicPr>
            <a:picLocks noChangeAspect="1"/>
          </p:cNvPicPr>
          <p:nvPr/>
        </p:nvPicPr>
        <p:blipFill>
          <a:blip r:embed="rId2">
            <a:duotone>
              <a:schemeClr val="accent2">
                <a:shade val="45000"/>
                <a:satMod val="135000"/>
              </a:schemeClr>
              <a:prstClr val="white"/>
            </a:duotone>
          </a:blip>
          <a:stretch>
            <a:fillRect/>
          </a:stretch>
        </p:blipFill>
        <p:spPr>
          <a:xfrm>
            <a:off x="3276600" y="2286000"/>
            <a:ext cx="5134801" cy="3429297"/>
          </a:xfrm>
          <a:prstGeom prst="rect">
            <a:avLst/>
          </a:prstGeom>
        </p:spPr>
      </p:pic>
    </p:spTree>
    <p:extLst>
      <p:ext uri="{BB962C8B-B14F-4D97-AF65-F5344CB8AC3E}">
        <p14:creationId xmlns:p14="http://schemas.microsoft.com/office/powerpoint/2010/main" val="1414652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self-selection</a:t>
            </a:r>
            <a:endParaRPr lang="en-US" dirty="0"/>
          </a:p>
        </p:txBody>
      </p:sp>
      <p:sp>
        <p:nvSpPr>
          <p:cNvPr id="3" name="Content Placeholder 2"/>
          <p:cNvSpPr>
            <a:spLocks noGrp="1"/>
          </p:cNvSpPr>
          <p:nvPr>
            <p:ph idx="1"/>
          </p:nvPr>
        </p:nvSpPr>
        <p:spPr>
          <a:xfrm>
            <a:off x="628650" y="1447801"/>
            <a:ext cx="8118729" cy="3827144"/>
          </a:xfrm>
        </p:spPr>
        <p:txBody>
          <a:bodyPr>
            <a:normAutofit/>
          </a:bodyPr>
          <a:lstStyle/>
          <a:p>
            <a:pPr>
              <a:spcAft>
                <a:spcPts val="450"/>
              </a:spcAft>
              <a:buFont typeface="Wingdings" panose="05000000000000000000" pitchFamily="2" charset="2"/>
              <a:buChar char="v"/>
              <a:defRPr/>
            </a:pPr>
            <a:r>
              <a:rPr lang="en-US" dirty="0"/>
              <a:t>Free, voluntary reading is essential to helping students become better readers, writers, and spellers.</a:t>
            </a:r>
          </a:p>
          <a:p>
            <a:pPr>
              <a:spcAft>
                <a:spcPts val="450"/>
              </a:spcAft>
              <a:buFont typeface="Wingdings" panose="05000000000000000000" pitchFamily="2" charset="2"/>
              <a:buChar char="v"/>
              <a:defRPr/>
            </a:pPr>
            <a:r>
              <a:rPr lang="en-US" dirty="0"/>
              <a:t>Students read more when they can choose materials based on their </a:t>
            </a:r>
            <a:br>
              <a:rPr lang="en-US" dirty="0"/>
            </a:br>
            <a:r>
              <a:rPr lang="en-US" dirty="0"/>
              <a:t>own interests.</a:t>
            </a:r>
          </a:p>
          <a:p>
            <a:pPr>
              <a:spcAft>
                <a:spcPts val="450"/>
              </a:spcAft>
              <a:buFont typeface="Wingdings" panose="05000000000000000000" pitchFamily="2" charset="2"/>
              <a:buChar char="v"/>
              <a:defRPr/>
            </a:pPr>
            <a:r>
              <a:rPr lang="en-US" dirty="0"/>
              <a:t>It is important that students read things that are important to them socially--items related to movies and books that are popular with their friends.</a:t>
            </a:r>
          </a:p>
          <a:p>
            <a:pPr>
              <a:spcAft>
                <a:spcPts val="450"/>
              </a:spcAft>
              <a:buFont typeface="Wingdings" panose="05000000000000000000" pitchFamily="2" charset="2"/>
              <a:buChar char="v"/>
              <a:defRPr/>
            </a:pPr>
            <a:r>
              <a:rPr lang="en-US" dirty="0"/>
              <a:t>Self-selection of reading materials is an extremely important factor in motivating struggling readers, and is a key component for most summer library programs.</a:t>
            </a:r>
          </a:p>
          <a:p>
            <a:endParaRPr lang="en-US" dirty="0"/>
          </a:p>
        </p:txBody>
      </p:sp>
      <p:sp>
        <p:nvSpPr>
          <p:cNvPr id="4" name="TextBox 3"/>
          <p:cNvSpPr txBox="1">
            <a:spLocks noChangeArrowheads="1"/>
          </p:cNvSpPr>
          <p:nvPr/>
        </p:nvSpPr>
        <p:spPr bwMode="auto">
          <a:xfrm>
            <a:off x="768097" y="5274945"/>
            <a:ext cx="8136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50" dirty="0">
                <a:solidFill>
                  <a:schemeClr val="bg1">
                    <a:lumMod val="50000"/>
                  </a:schemeClr>
                </a:solidFill>
              </a:rPr>
              <a:t>Kim, Jimmy. March 18, 2004. </a:t>
            </a:r>
            <a:r>
              <a:rPr lang="en-US" altLang="en-US" sz="750" i="1" dirty="0">
                <a:solidFill>
                  <a:schemeClr val="bg1">
                    <a:lumMod val="50000"/>
                  </a:schemeClr>
                </a:solidFill>
              </a:rPr>
              <a:t>Summer Book Reading and the Achievement Gap The Role of Public Libraries</a:t>
            </a:r>
            <a:r>
              <a:rPr lang="en-US" altLang="en-US" sz="750" dirty="0">
                <a:solidFill>
                  <a:schemeClr val="bg1">
                    <a:lumMod val="50000"/>
                  </a:schemeClr>
                </a:solidFill>
              </a:rPr>
              <a:t>. Harvard, MA: Center for Evaluation, Harvard University </a:t>
            </a:r>
            <a:r>
              <a:rPr lang="en-US" altLang="en-US" sz="750" dirty="0" err="1">
                <a:solidFill>
                  <a:schemeClr val="bg1">
                    <a:lumMod val="50000"/>
                  </a:schemeClr>
                </a:solidFill>
              </a:rPr>
              <a:t>Krashen</a:t>
            </a:r>
            <a:r>
              <a:rPr lang="en-US" altLang="en-US" sz="750" dirty="0">
                <a:solidFill>
                  <a:schemeClr val="bg1">
                    <a:lumMod val="50000"/>
                  </a:schemeClr>
                </a:solidFill>
              </a:rPr>
              <a:t>, Stephen. "Time Out." </a:t>
            </a:r>
            <a:r>
              <a:rPr lang="en-US" altLang="en-US" sz="750" i="1" dirty="0">
                <a:solidFill>
                  <a:schemeClr val="bg1">
                    <a:lumMod val="50000"/>
                  </a:schemeClr>
                </a:solidFill>
              </a:rPr>
              <a:t>School Library Journal </a:t>
            </a:r>
            <a:r>
              <a:rPr lang="en-US" altLang="en-US" sz="750" dirty="0">
                <a:solidFill>
                  <a:schemeClr val="bg1">
                    <a:lumMod val="50000"/>
                  </a:schemeClr>
                </a:solidFill>
              </a:rPr>
              <a:t>September 1, 2006. McGill-Franzen, A. and R. Allington. "Lost Summers: For Some Children, Few Books and Few Opportunities to Read." </a:t>
            </a:r>
            <a:r>
              <a:rPr lang="en-US" altLang="en-US" sz="750" i="1" dirty="0">
                <a:solidFill>
                  <a:schemeClr val="bg1">
                    <a:lumMod val="50000"/>
                  </a:schemeClr>
                </a:solidFill>
              </a:rPr>
              <a:t>Classroom Leadership. </a:t>
            </a:r>
            <a:r>
              <a:rPr lang="en-US" altLang="en-US" sz="750" dirty="0">
                <a:solidFill>
                  <a:schemeClr val="bg1">
                    <a:lumMod val="50000"/>
                  </a:schemeClr>
                </a:solidFill>
              </a:rPr>
              <a:t>August 2001. The Center for Summer Learning at Johns Hopkins University. McGill-Franzen, Anne and Allington, Richard. "Use Students' Summer-Setback Months to Raise Minority Achievement." </a:t>
            </a:r>
            <a:r>
              <a:rPr lang="en-US" altLang="en-US" sz="750" i="1" dirty="0">
                <a:solidFill>
                  <a:schemeClr val="bg1">
                    <a:lumMod val="50000"/>
                  </a:schemeClr>
                </a:solidFill>
              </a:rPr>
              <a:t>Education Digest. </a:t>
            </a:r>
            <a:r>
              <a:rPr lang="en-US" altLang="en-US" sz="750" dirty="0">
                <a:solidFill>
                  <a:schemeClr val="bg1">
                    <a:lumMod val="50000"/>
                  </a:schemeClr>
                </a:solidFill>
              </a:rPr>
              <a:t>November 2003, Vol. 69:3. </a:t>
            </a:r>
          </a:p>
        </p:txBody>
      </p:sp>
    </p:spTree>
    <p:extLst>
      <p:ext uri="{BB962C8B-B14F-4D97-AF65-F5344CB8AC3E}">
        <p14:creationId xmlns:p14="http://schemas.microsoft.com/office/powerpoint/2010/main" val="3116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Influence book selection</a:t>
            </a:r>
            <a:endParaRPr lang="en-US" dirty="0"/>
          </a:p>
        </p:txBody>
      </p:sp>
      <p:sp>
        <p:nvSpPr>
          <p:cNvPr id="3" name="Content Placeholder 2"/>
          <p:cNvSpPr>
            <a:spLocks noGrp="1"/>
          </p:cNvSpPr>
          <p:nvPr>
            <p:ph idx="1"/>
          </p:nvPr>
        </p:nvSpPr>
        <p:spPr>
          <a:xfrm>
            <a:off x="665436" y="1905000"/>
            <a:ext cx="8033004" cy="3989070"/>
          </a:xfrm>
        </p:spPr>
        <p:txBody>
          <a:bodyPr/>
          <a:lstStyle/>
          <a:p>
            <a:pPr marL="0" indent="0">
              <a:buNone/>
            </a:pPr>
            <a:r>
              <a:rPr lang="en-US" dirty="0">
                <a:solidFill>
                  <a:schemeClr val="bg1">
                    <a:lumMod val="50000"/>
                  </a:schemeClr>
                </a:solidFill>
              </a:rPr>
              <a:t>From Summer Reading: </a:t>
            </a:r>
            <a:r>
              <a:rPr lang="en-US" i="1" dirty="0">
                <a:solidFill>
                  <a:schemeClr val="bg1">
                    <a:lumMod val="50000"/>
                  </a:schemeClr>
                </a:solidFill>
              </a:rPr>
              <a:t>Closing the Rich/Poor Achievement Gap</a:t>
            </a:r>
            <a:r>
              <a:rPr lang="en-US" dirty="0">
                <a:solidFill>
                  <a:schemeClr val="bg1">
                    <a:lumMod val="50000"/>
                  </a:schemeClr>
                </a:solidFill>
              </a:rPr>
              <a:t>. Richard Allington and Anne McGill-Franzen, 2013. Chapter 3, “The Importance of Book Selections: Enticing Struggling Readers to Say, ‘I Want to Read That One</a:t>
            </a:r>
            <a:r>
              <a:rPr lang="en-US" dirty="0" smtClean="0">
                <a:solidFill>
                  <a:schemeClr val="bg1">
                    <a:lumMod val="50000"/>
                  </a:schemeClr>
                </a:solidFill>
              </a:rPr>
              <a:t>!’”</a:t>
            </a:r>
          </a:p>
          <a:p>
            <a:pPr marL="0" indent="0">
              <a:buNone/>
            </a:pPr>
            <a:endParaRPr lang="en-US" sz="2400" dirty="0">
              <a:solidFill>
                <a:schemeClr val="bg1">
                  <a:lumMod val="50000"/>
                </a:schemeClr>
              </a:solidFill>
            </a:endParaRPr>
          </a:p>
          <a:p>
            <a:pPr>
              <a:buFont typeface="Wingdings" panose="05000000000000000000" pitchFamily="2" charset="2"/>
              <a:buChar char="v"/>
            </a:pPr>
            <a:r>
              <a:rPr lang="en-US" sz="2400" dirty="0"/>
              <a:t>Media and Mass Marketing (Give me books about musicians and superheroes)</a:t>
            </a:r>
          </a:p>
          <a:p>
            <a:pPr>
              <a:buFont typeface="Wingdings" panose="05000000000000000000" pitchFamily="2" charset="2"/>
              <a:buChar char="v"/>
            </a:pPr>
            <a:r>
              <a:rPr lang="en-US" sz="2400" dirty="0"/>
              <a:t>Other People (What you read and do impacts my book selections)</a:t>
            </a:r>
          </a:p>
          <a:p>
            <a:pPr>
              <a:buFont typeface="Wingdings" panose="05000000000000000000" pitchFamily="2" charset="2"/>
              <a:buChar char="v"/>
            </a:pPr>
            <a:r>
              <a:rPr lang="en-US" sz="2400" dirty="0"/>
              <a:t>Life Experiences (I want to read about where I’ve been and where I want to go)</a:t>
            </a:r>
          </a:p>
          <a:p>
            <a:pPr marL="0" indent="0">
              <a:buNone/>
            </a:pPr>
            <a:endParaRPr lang="en-US" sz="2400" dirty="0"/>
          </a:p>
        </p:txBody>
      </p:sp>
    </p:spTree>
    <p:extLst>
      <p:ext uri="{BB962C8B-B14F-4D97-AF65-F5344CB8AC3E}">
        <p14:creationId xmlns:p14="http://schemas.microsoft.com/office/powerpoint/2010/main" val="57806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1371600"/>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7" name="Oval 3"/>
          <p:cNvSpPr>
            <a:spLocks noChangeArrowheads="1"/>
          </p:cNvSpPr>
          <p:nvPr/>
        </p:nvSpPr>
        <p:spPr bwMode="auto">
          <a:xfrm>
            <a:off x="3733800" y="3048000"/>
            <a:ext cx="1828800" cy="17145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8"/>
              </a:srgbClr>
            </a:outerShdw>
          </a:effectLst>
        </p:spPr>
        <p:txBody>
          <a:bodyPr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800">
                <a:latin typeface="Cambria" panose="02040503050406030204" pitchFamily="18" charset="0"/>
                <a:ea typeface="MS Mincho" panose="02020609040205080304" pitchFamily="49" charset="-128"/>
                <a:cs typeface="Times New Roman" panose="02020603050405020304" pitchFamily="18" charset="0"/>
              </a:rPr>
              <a:t>Policy</a:t>
            </a:r>
            <a:endParaRPr lang="en-US" altLang="en-US">
              <a:ea typeface="MS Mincho" panose="02020609040205080304" pitchFamily="49" charset="-128"/>
              <a:cs typeface="Times New Roman" panose="02020603050405020304" pitchFamily="18" charset="0"/>
            </a:endParaRPr>
          </a:p>
        </p:txBody>
      </p:sp>
      <p:sp>
        <p:nvSpPr>
          <p:cNvPr id="6148" name="Rectangle 3"/>
          <p:cNvSpPr>
            <a:spLocks noChangeArrowheads="1"/>
          </p:cNvSpPr>
          <p:nvPr/>
        </p:nvSpPr>
        <p:spPr bwMode="auto">
          <a:xfrm>
            <a:off x="228600" y="708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4800">
                <a:solidFill>
                  <a:srgbClr val="4F81BD"/>
                </a:solidFill>
                <a:latin typeface="Copperplate Gothic Light" panose="020E0507020206020404" pitchFamily="34" charset="0"/>
                <a:ea typeface="MS Mincho" panose="02020609040205080304" pitchFamily="49" charset="-128"/>
                <a:cs typeface="Times New Roman" panose="02020603050405020304" pitchFamily="18" charset="0"/>
              </a:rPr>
              <a:t>Collection Development</a:t>
            </a:r>
            <a:endParaRPr lang="en-US" altLang="en-US" sz="600">
              <a:ea typeface="MS Mincho" panose="02020609040205080304" pitchFamily="49" charset="-128"/>
              <a:cs typeface="Times New Roman" panose="02020603050405020304" pitchFamily="18" charset="0"/>
            </a:endParaRPr>
          </a:p>
          <a:p>
            <a:endParaRPr lang="en-US" altLang="en-US">
              <a:ea typeface="MS Mincho" panose="02020609040205080304" pitchFamily="49" charset="-128"/>
              <a:cs typeface="Times New Roman" panose="02020603050405020304" pitchFamily="18" charset="0"/>
            </a:endParaRPr>
          </a:p>
        </p:txBody>
      </p:sp>
      <p:sp>
        <p:nvSpPr>
          <p:cNvPr id="6149" name="Rectangle 5"/>
          <p:cNvSpPr>
            <a:spLocks noChangeArrowheads="1"/>
          </p:cNvSpPr>
          <p:nvPr/>
        </p:nvSpPr>
        <p:spPr bwMode="auto">
          <a:xfrm>
            <a:off x="2286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Students who spent more time in recreational reading activities:</a:t>
            </a:r>
          </a:p>
        </p:txBody>
      </p:sp>
      <p:sp>
        <p:nvSpPr>
          <p:cNvPr id="3" name="Content Placeholder 2"/>
          <p:cNvSpPr>
            <a:spLocks noGrp="1"/>
          </p:cNvSpPr>
          <p:nvPr>
            <p:ph idx="1"/>
          </p:nvPr>
        </p:nvSpPr>
        <p:spPr>
          <a:xfrm>
            <a:off x="768097" y="1690688"/>
            <a:ext cx="7839393" cy="4065134"/>
          </a:xfrm>
        </p:spPr>
        <p:txBody>
          <a:bodyPr>
            <a:normAutofit/>
          </a:bodyPr>
          <a:lstStyle/>
          <a:p>
            <a:pPr marL="342900" indent="-342900"/>
            <a:r>
              <a:rPr lang="en-US" dirty="0"/>
              <a:t>Scored higher on comprehensive tests in grades 2, 4, 8, and 12</a:t>
            </a:r>
          </a:p>
          <a:p>
            <a:pPr marL="342900" indent="-342900"/>
            <a:r>
              <a:rPr lang="en-US" dirty="0"/>
              <a:t>Had significantly higher grade point averages</a:t>
            </a:r>
          </a:p>
          <a:p>
            <a:pPr marL="342900" indent="-342900"/>
            <a:r>
              <a:rPr lang="en-US" dirty="0"/>
              <a:t>Developed more sophisticated writing styles than peers who did not engage in recreational reading</a:t>
            </a:r>
          </a:p>
          <a:p>
            <a:pPr marL="0" indent="0">
              <a:buNone/>
            </a:pPr>
            <a:r>
              <a:rPr lang="en-US" sz="1800" dirty="0"/>
              <a:t/>
            </a:r>
            <a:br>
              <a:rPr lang="en-US" sz="1800" dirty="0"/>
            </a:br>
            <a:r>
              <a:rPr lang="en-US" sz="1800" dirty="0"/>
              <a:t>Even when elementary students read for only 15 minutes a day they significantly increased their reading abilities. Average and below-average readers experienced the greatest gains.</a:t>
            </a:r>
          </a:p>
          <a:p>
            <a:pPr marL="0" indent="0" algn="r">
              <a:buNone/>
            </a:pPr>
            <a:r>
              <a:rPr lang="en-US" sz="1050" dirty="0"/>
              <a:t>(Source: Reaching Reading Sourcebook) </a:t>
            </a:r>
          </a:p>
          <a:p>
            <a:endParaRPr lang="en-US" dirty="0"/>
          </a:p>
        </p:txBody>
      </p:sp>
    </p:spTree>
    <p:extLst>
      <p:ext uri="{BB962C8B-B14F-4D97-AF65-F5344CB8AC3E}">
        <p14:creationId xmlns:p14="http://schemas.microsoft.com/office/powerpoint/2010/main" val="3681311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104" y="1761243"/>
            <a:ext cx="7950399" cy="3647152"/>
          </a:xfrm>
          <a:prstGeom prst="rect">
            <a:avLst/>
          </a:prstGeom>
          <a:noFill/>
        </p:spPr>
        <p:txBody>
          <a:bodyPr wrap="square" rtlCol="0">
            <a:spAutoFit/>
          </a:bodyPr>
          <a:lstStyle/>
          <a:p>
            <a:r>
              <a:rPr lang="en-US" sz="2100" dirty="0"/>
              <a:t>The Reading Teacher published an article called “Recreational Reading: 20 Years Later,” by Cathy Collins Block and John </a:t>
            </a:r>
            <a:r>
              <a:rPr lang="en-US" sz="2100" dirty="0" err="1"/>
              <a:t>Mangieri</a:t>
            </a:r>
            <a:r>
              <a:rPr lang="en-US" sz="2100" dirty="0"/>
              <a:t> in 2002. In 1981 surveyed 571 elementary educators from three states to determine teachers’ knowledge of</a:t>
            </a:r>
            <a:br>
              <a:rPr lang="en-US" sz="2100" dirty="0"/>
            </a:br>
            <a:endParaRPr lang="en-US" sz="2100" dirty="0"/>
          </a:p>
          <a:p>
            <a:pPr marL="214313" indent="-214313">
              <a:buFont typeface="Arial" panose="020B0604020202020204" pitchFamily="34" charset="0"/>
              <a:buChar char="•"/>
            </a:pPr>
            <a:r>
              <a:rPr lang="en-US" sz="2100" dirty="0"/>
              <a:t>Current children’s literature</a:t>
            </a:r>
          </a:p>
          <a:p>
            <a:pPr marL="214313" indent="-214313">
              <a:buFont typeface="Arial" panose="020B0604020202020204" pitchFamily="34" charset="0"/>
              <a:buChar char="•"/>
            </a:pPr>
            <a:r>
              <a:rPr lang="en-US" sz="2100" dirty="0"/>
              <a:t>Children’s books in six literary genres</a:t>
            </a:r>
          </a:p>
          <a:p>
            <a:pPr marL="214313" indent="-214313">
              <a:buFont typeface="Arial" panose="020B0604020202020204" pitchFamily="34" charset="0"/>
              <a:buChar char="•"/>
            </a:pPr>
            <a:r>
              <a:rPr lang="en-US" sz="2100" dirty="0"/>
              <a:t>Activities that could be used to promote students’ recreational reading</a:t>
            </a:r>
          </a:p>
          <a:p>
            <a:endParaRPr lang="en-US" sz="2100" dirty="0"/>
          </a:p>
          <a:p>
            <a:r>
              <a:rPr lang="en-US" sz="2100" dirty="0"/>
              <a:t>Did the same survey again in 2001. </a:t>
            </a:r>
          </a:p>
        </p:txBody>
      </p:sp>
    </p:spTree>
    <p:extLst>
      <p:ext uri="{BB962C8B-B14F-4D97-AF65-F5344CB8AC3E}">
        <p14:creationId xmlns:p14="http://schemas.microsoft.com/office/powerpoint/2010/main" val="1485541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 of teachers who could name three children’s books published within the past five years:</a:t>
            </a:r>
          </a:p>
        </p:txBody>
      </p:sp>
      <p:sp>
        <p:nvSpPr>
          <p:cNvPr id="3" name="Text Placeholder 2"/>
          <p:cNvSpPr>
            <a:spLocks noGrp="1"/>
          </p:cNvSpPr>
          <p:nvPr>
            <p:ph type="body" idx="1"/>
          </p:nvPr>
        </p:nvSpPr>
        <p:spPr>
          <a:xfrm>
            <a:off x="629842" y="1371601"/>
            <a:ext cx="3868340" cy="609600"/>
          </a:xfrm>
        </p:spPr>
        <p:txBody>
          <a:bodyPr/>
          <a:lstStyle/>
          <a:p>
            <a:r>
              <a:rPr lang="en-US" dirty="0" smtClean="0"/>
              <a:t>1981 Study</a:t>
            </a:r>
            <a:endParaRPr lang="en-US" dirty="0"/>
          </a:p>
        </p:txBody>
      </p:sp>
      <p:sp>
        <p:nvSpPr>
          <p:cNvPr id="4" name="Content Placeholder 3"/>
          <p:cNvSpPr>
            <a:spLocks noGrp="1"/>
          </p:cNvSpPr>
          <p:nvPr>
            <p:ph sz="half" idx="2"/>
          </p:nvPr>
        </p:nvSpPr>
        <p:spPr>
          <a:xfrm>
            <a:off x="605257" y="1981201"/>
            <a:ext cx="3868340" cy="3684588"/>
          </a:xfrm>
        </p:spPr>
        <p:txBody>
          <a:bodyPr/>
          <a:lstStyle/>
          <a:p>
            <a:r>
              <a:rPr lang="en-US" dirty="0" smtClean="0"/>
              <a:t>9%</a:t>
            </a:r>
          </a:p>
          <a:p>
            <a:r>
              <a:rPr lang="en-US" dirty="0" smtClean="0"/>
              <a:t>71% could not name a single book published within the last five years</a:t>
            </a:r>
            <a:endParaRPr lang="en-US" dirty="0"/>
          </a:p>
          <a:p>
            <a:endParaRPr lang="en-US" dirty="0"/>
          </a:p>
        </p:txBody>
      </p:sp>
      <p:sp>
        <p:nvSpPr>
          <p:cNvPr id="5" name="Text Placeholder 4"/>
          <p:cNvSpPr>
            <a:spLocks noGrp="1"/>
          </p:cNvSpPr>
          <p:nvPr>
            <p:ph type="body" sz="quarter" idx="3"/>
          </p:nvPr>
        </p:nvSpPr>
        <p:spPr>
          <a:xfrm>
            <a:off x="4629150" y="1371601"/>
            <a:ext cx="3887391" cy="609600"/>
          </a:xfrm>
        </p:spPr>
        <p:txBody>
          <a:bodyPr/>
          <a:lstStyle/>
          <a:p>
            <a:r>
              <a:rPr lang="en-US" dirty="0" smtClean="0"/>
              <a:t>2001 Study</a:t>
            </a:r>
            <a:endParaRPr lang="en-US" dirty="0"/>
          </a:p>
        </p:txBody>
      </p:sp>
      <p:sp>
        <p:nvSpPr>
          <p:cNvPr id="6" name="Content Placeholder 5"/>
          <p:cNvSpPr>
            <a:spLocks noGrp="1"/>
          </p:cNvSpPr>
          <p:nvPr>
            <p:ph sz="quarter" idx="4"/>
          </p:nvPr>
        </p:nvSpPr>
        <p:spPr>
          <a:xfrm>
            <a:off x="4604565" y="1983501"/>
            <a:ext cx="3566160" cy="1247736"/>
          </a:xfrm>
        </p:spPr>
        <p:txBody>
          <a:bodyPr/>
          <a:lstStyle/>
          <a:p>
            <a:r>
              <a:rPr lang="en-US" dirty="0" smtClean="0"/>
              <a:t>36%</a:t>
            </a:r>
            <a:endParaRPr lang="en-US" dirty="0"/>
          </a:p>
          <a:p>
            <a:r>
              <a:rPr lang="en-US" dirty="0" smtClean="0"/>
              <a:t>17% could not name a single book published within the last five years</a:t>
            </a:r>
            <a:endParaRPr lang="en-US" dirty="0"/>
          </a:p>
        </p:txBody>
      </p:sp>
      <p:sp>
        <p:nvSpPr>
          <p:cNvPr id="7" name="TextBox 6"/>
          <p:cNvSpPr txBox="1"/>
          <p:nvPr/>
        </p:nvSpPr>
        <p:spPr>
          <a:xfrm>
            <a:off x="537245" y="3542442"/>
            <a:ext cx="7872704" cy="3046988"/>
          </a:xfrm>
          <a:prstGeom prst="rect">
            <a:avLst/>
          </a:prstGeom>
          <a:noFill/>
        </p:spPr>
        <p:txBody>
          <a:bodyPr wrap="square" rtlCol="0">
            <a:spAutoFit/>
          </a:bodyPr>
          <a:lstStyle/>
          <a:p>
            <a:pPr marL="214313" indent="-214313">
              <a:buClr>
                <a:schemeClr val="accent2"/>
              </a:buClr>
              <a:buFont typeface="Wingdings" panose="05000000000000000000" pitchFamily="2" charset="2"/>
              <a:buChar char="v"/>
            </a:pPr>
            <a:r>
              <a:rPr lang="en-US" sz="2400" dirty="0">
                <a:solidFill>
                  <a:schemeClr val="tx1">
                    <a:lumMod val="90000"/>
                    <a:lumOff val="10000"/>
                  </a:schemeClr>
                </a:solidFill>
              </a:rPr>
              <a:t>Study showed teachers were either VERY knowledgeable about recently published children’s literature and diverse things they could do to motivate students to read or NOT knowledgeable about that. </a:t>
            </a:r>
          </a:p>
          <a:p>
            <a:pPr marL="214313" indent="-214313">
              <a:buClr>
                <a:schemeClr val="accent2"/>
              </a:buClr>
              <a:buFont typeface="Wingdings" panose="05000000000000000000" pitchFamily="2" charset="2"/>
              <a:buChar char="v"/>
            </a:pPr>
            <a:endParaRPr lang="en-US" sz="2400" dirty="0">
              <a:solidFill>
                <a:schemeClr val="tx1">
                  <a:lumMod val="90000"/>
                  <a:lumOff val="10000"/>
                </a:schemeClr>
              </a:solidFill>
            </a:endParaRPr>
          </a:p>
          <a:p>
            <a:pPr marL="214313" indent="-214313">
              <a:buClr>
                <a:schemeClr val="accent2"/>
              </a:buClr>
              <a:buFont typeface="Wingdings" panose="05000000000000000000" pitchFamily="2" charset="2"/>
              <a:buChar char="v"/>
            </a:pPr>
            <a:r>
              <a:rPr lang="en-US" sz="2400" dirty="0">
                <a:solidFill>
                  <a:schemeClr val="tx1">
                    <a:lumMod val="90000"/>
                    <a:lumOff val="10000"/>
                  </a:schemeClr>
                </a:solidFill>
              </a:rPr>
              <a:t>Teachers who had a high knowledge of these areas (about one-third) were lifelong readers themselves. </a:t>
            </a:r>
          </a:p>
          <a:p>
            <a:endParaRPr lang="en-US" sz="2400" dirty="0"/>
          </a:p>
        </p:txBody>
      </p:sp>
    </p:spTree>
    <p:extLst>
      <p:ext uri="{BB962C8B-B14F-4D97-AF65-F5344CB8AC3E}">
        <p14:creationId xmlns:p14="http://schemas.microsoft.com/office/powerpoint/2010/main" val="3277870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9615" y="1182566"/>
            <a:ext cx="8440616" cy="4593565"/>
          </a:xfrm>
          <a:prstGeom prst="rect">
            <a:avLst/>
          </a:prstGeom>
          <a:noFill/>
        </p:spPr>
        <p:txBody>
          <a:bodyPr wrap="square" rtlCol="0">
            <a:spAutoFit/>
          </a:bodyPr>
          <a:lstStyle/>
          <a:p>
            <a:r>
              <a:rPr lang="en-US" sz="2250" b="1" dirty="0">
                <a:latin typeface="+mj-lt"/>
              </a:rPr>
              <a:t>Your Turn:</a:t>
            </a:r>
          </a:p>
          <a:p>
            <a:endParaRPr lang="en-US" sz="1800" dirty="0"/>
          </a:p>
          <a:p>
            <a:pPr marL="257175" indent="-257175">
              <a:buAutoNum type="arabicPeriod"/>
            </a:pPr>
            <a:r>
              <a:rPr lang="en-US" sz="1800" dirty="0"/>
              <a:t>List three children’s books written in the past five years.</a:t>
            </a:r>
            <a:br>
              <a:rPr lang="en-US" sz="1800" dirty="0"/>
            </a:br>
            <a:endParaRPr lang="en-US" sz="1800" dirty="0"/>
          </a:p>
          <a:p>
            <a:pPr marL="257175" indent="-257175">
              <a:buAutoNum type="arabicPeriod"/>
            </a:pPr>
            <a:r>
              <a:rPr lang="en-US" sz="1800" dirty="0"/>
              <a:t>Name a children’s book written in the past seven years in each of the following categories</a:t>
            </a:r>
          </a:p>
          <a:p>
            <a:pPr marL="600075" lvl="1" indent="-257175">
              <a:buAutoNum type="alphaLcPeriod"/>
            </a:pPr>
            <a:r>
              <a:rPr lang="en-US" sz="1800" dirty="0"/>
              <a:t>Fiction</a:t>
            </a:r>
          </a:p>
          <a:p>
            <a:pPr marL="600075" lvl="1" indent="-257175">
              <a:buAutoNum type="alphaLcPeriod"/>
            </a:pPr>
            <a:r>
              <a:rPr lang="en-US" sz="1800" dirty="0"/>
              <a:t>Biography</a:t>
            </a:r>
          </a:p>
          <a:p>
            <a:pPr marL="600075" lvl="1" indent="-257175">
              <a:buAutoNum type="alphaLcPeriod"/>
            </a:pPr>
            <a:r>
              <a:rPr lang="en-US" sz="1800" dirty="0"/>
              <a:t>Poetry</a:t>
            </a:r>
          </a:p>
          <a:p>
            <a:pPr marL="600075" lvl="1" indent="-257175">
              <a:buAutoNum type="alphaLcPeriod"/>
            </a:pPr>
            <a:r>
              <a:rPr lang="en-US" sz="1800" dirty="0"/>
              <a:t>Fantasy/science fiction</a:t>
            </a:r>
          </a:p>
          <a:p>
            <a:pPr marL="600075" lvl="1" indent="-257175">
              <a:buAutoNum type="alphaLcPeriod"/>
            </a:pPr>
            <a:r>
              <a:rPr lang="en-US" sz="1800" dirty="0"/>
              <a:t>Picture book</a:t>
            </a:r>
          </a:p>
          <a:p>
            <a:pPr marL="600075" lvl="1" indent="-257175">
              <a:buAutoNum type="alphaLcPeriod"/>
            </a:pPr>
            <a:r>
              <a:rPr lang="en-US" sz="1800" dirty="0"/>
              <a:t>Mystery/adventure</a:t>
            </a:r>
          </a:p>
          <a:p>
            <a:pPr marL="600075" lvl="1" indent="-257175">
              <a:buAutoNum type="alphaLcPeriod"/>
            </a:pPr>
            <a:r>
              <a:rPr lang="en-US" sz="1800" dirty="0"/>
              <a:t>Nonfiction/Information text (not on survey – Stephanie added </a:t>
            </a:r>
            <a:r>
              <a:rPr lang="en-US" sz="1800" dirty="0">
                <a:sym typeface="Wingdings" panose="05000000000000000000" pitchFamily="2" charset="2"/>
              </a:rPr>
              <a:t>)</a:t>
            </a:r>
            <a:endParaRPr lang="en-US" sz="1800" dirty="0"/>
          </a:p>
          <a:p>
            <a:pPr marL="257175" indent="-257175">
              <a:buAutoNum type="alphaLcPeriod"/>
            </a:pPr>
            <a:endParaRPr lang="en-US" sz="1800" dirty="0"/>
          </a:p>
          <a:p>
            <a:r>
              <a:rPr lang="en-US" sz="1800" dirty="0"/>
              <a:t>3. Identify three or more activities used to promote recreational reading for students.</a:t>
            </a:r>
          </a:p>
        </p:txBody>
      </p:sp>
    </p:spTree>
    <p:extLst>
      <p:ext uri="{BB962C8B-B14F-4D97-AF65-F5344CB8AC3E}">
        <p14:creationId xmlns:p14="http://schemas.microsoft.com/office/powerpoint/2010/main" val="3912690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p>
            <a:pPr eaLnBrk="1" fontAlgn="auto" hangingPunct="1">
              <a:spcAft>
                <a:spcPts val="0"/>
              </a:spcAft>
              <a:defRPr/>
            </a:pPr>
            <a:r>
              <a:rPr lang="en-US" sz="4000" b="1" dirty="0" smtClean="0">
                <a:solidFill>
                  <a:schemeClr val="accent6">
                    <a:lumMod val="75000"/>
                  </a:schemeClr>
                </a:solidFill>
              </a:rPr>
              <a:t>Develop a Weeding Policy:</a:t>
            </a:r>
          </a:p>
        </p:txBody>
      </p:sp>
      <p:sp>
        <p:nvSpPr>
          <p:cNvPr id="8" name="Content Placeholder 7"/>
          <p:cNvSpPr>
            <a:spLocks noGrp="1"/>
          </p:cNvSpPr>
          <p:nvPr>
            <p:ph idx="1"/>
          </p:nvPr>
        </p:nvSpPr>
        <p:spPr/>
        <p:txBody>
          <a:bodyPr rtlCol="0">
            <a:normAutofit/>
          </a:bodyPr>
          <a:lstStyle/>
          <a:p>
            <a:pPr eaLnBrk="1" fontAlgn="auto" hangingPunct="1">
              <a:spcAft>
                <a:spcPts val="0"/>
              </a:spcAft>
              <a:defRPr/>
            </a:pPr>
            <a:r>
              <a:rPr lang="en-US" dirty="0" smtClean="0"/>
              <a:t>Includes the purpose for weeding your collection and why weeding is necessary.</a:t>
            </a:r>
          </a:p>
          <a:p>
            <a:pPr eaLnBrk="1" fontAlgn="auto" hangingPunct="1">
              <a:spcAft>
                <a:spcPts val="0"/>
              </a:spcAft>
              <a:defRPr/>
            </a:pPr>
            <a:r>
              <a:rPr lang="en-US" dirty="0" smtClean="0"/>
              <a:t>Sets criteria for weeding using best practices.</a:t>
            </a:r>
          </a:p>
          <a:p>
            <a:pPr eaLnBrk="1" fontAlgn="auto" hangingPunct="1">
              <a:spcAft>
                <a:spcPts val="0"/>
              </a:spcAft>
              <a:defRPr/>
            </a:pPr>
            <a:r>
              <a:rPr lang="en-US" dirty="0" smtClean="0"/>
              <a:t>Describes the process for weeding and who is responsible.</a:t>
            </a:r>
          </a:p>
          <a:p>
            <a:pPr eaLnBrk="1" fontAlgn="auto" hangingPunct="1">
              <a:spcAft>
                <a:spcPts val="0"/>
              </a:spcAft>
              <a:defRPr/>
            </a:pPr>
            <a:r>
              <a:rPr lang="en-US" dirty="0" smtClean="0"/>
              <a:t>Sets process for disposing of weeded materials.</a:t>
            </a:r>
          </a:p>
          <a:p>
            <a:pPr eaLnBrk="1" fontAlgn="auto" hangingPunct="1">
              <a:spcAft>
                <a:spcPts val="0"/>
              </a:spcAft>
              <a:defRPr/>
            </a:pPr>
            <a:r>
              <a:rPr lang="en-US" dirty="0" smtClean="0"/>
              <a:t>Is part of your Collection Development Plan.</a:t>
            </a:r>
          </a:p>
          <a:p>
            <a:pPr eaLnBrk="1" fontAlgn="auto" hangingPunct="1">
              <a:spcAft>
                <a:spcPts val="0"/>
              </a:spcAft>
              <a:defRPr/>
            </a:pPr>
            <a:r>
              <a:rPr lang="en-US" dirty="0" smtClean="0"/>
              <a:t>And,  it helps you decide what gets weeded.</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p:txBody>
      </p:sp>
      <p:pic>
        <p:nvPicPr>
          <p:cNvPr id="2" name="Picture 1"/>
          <p:cNvPicPr>
            <a:picLocks noChangeAspect="1"/>
          </p:cNvPicPr>
          <p:nvPr/>
        </p:nvPicPr>
        <p:blipFill>
          <a:blip r:embed="rId2"/>
          <a:stretch>
            <a:fillRect/>
          </a:stretch>
        </p:blipFill>
        <p:spPr>
          <a:xfrm>
            <a:off x="5791200" y="4001294"/>
            <a:ext cx="2414225" cy="23471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p>
            <a:pPr eaLnBrk="1" fontAlgn="auto" hangingPunct="1">
              <a:spcAft>
                <a:spcPts val="0"/>
              </a:spcAft>
              <a:defRPr/>
            </a:pPr>
            <a:r>
              <a:rPr lang="en-US" sz="4000" b="1" dirty="0" smtClean="0">
                <a:solidFill>
                  <a:schemeClr val="accent6">
                    <a:lumMod val="75000"/>
                  </a:schemeClr>
                </a:solidFill>
              </a:rPr>
              <a:t>Sample Weeding Section:</a:t>
            </a:r>
          </a:p>
        </p:txBody>
      </p:sp>
      <p:sp>
        <p:nvSpPr>
          <p:cNvPr id="8" name="Content Placeholder 7"/>
          <p:cNvSpPr>
            <a:spLocks noGrp="1"/>
          </p:cNvSpPr>
          <p:nvPr>
            <p:ph idx="1"/>
          </p:nvPr>
        </p:nvSpPr>
        <p:spPr/>
        <p:txBody>
          <a:bodyPr rtlCol="0">
            <a:normAutofit lnSpcReduction="10000"/>
          </a:bodyPr>
          <a:lstStyle/>
          <a:p>
            <a:pPr marL="0" indent="0" eaLnBrk="1" fontAlgn="auto" hangingPunct="1">
              <a:spcAft>
                <a:spcPts val="0"/>
              </a:spcAft>
              <a:buNone/>
              <a:defRPr/>
            </a:pPr>
            <a:r>
              <a:rPr lang="en-US" dirty="0" smtClean="0"/>
              <a:t>“</a:t>
            </a:r>
            <a:r>
              <a:rPr lang="en-US" b="1" dirty="0" smtClean="0"/>
              <a:t>Deselection</a:t>
            </a:r>
            <a:r>
              <a:rPr lang="en-US" dirty="0"/>
              <a:t>, the act of removing materials from the library is a necessary practice in order to preserve the quality of the collection by removing items that are outdated, worn/ broken or no longer needed. This also frees up space for materials that will better serve the patrons. </a:t>
            </a:r>
          </a:p>
          <a:p>
            <a:pPr marL="0" indent="0" eaLnBrk="1" fontAlgn="auto" hangingPunct="1">
              <a:spcAft>
                <a:spcPts val="0"/>
              </a:spcAft>
              <a:buNone/>
              <a:defRPr/>
            </a:pPr>
            <a:r>
              <a:rPr lang="en-US" dirty="0" smtClean="0"/>
              <a:t>Library </a:t>
            </a:r>
            <a:r>
              <a:rPr lang="en-US" dirty="0"/>
              <a:t>Staff will use the CREW method throughout the year to remove items on an as needed basis. At the conclusion of each school year, library staff will conduct a large scale weeding project to remove items that need removed, but have been missed. Staff will use the MUSTY acronym to determine weeding. Items will be removed if they are: misleading or obsolete, ugly or worn out (physically unappealing), superseded by a newer version, trivial, or the collection no longer needs the item. </a:t>
            </a:r>
            <a:r>
              <a:rPr lang="en-US" dirty="0" smtClean="0"/>
              <a:t>“</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None/>
              <a:defRPr/>
            </a:pPr>
            <a:r>
              <a:rPr lang="en-US" sz="1500" dirty="0" smtClean="0"/>
              <a:t>From Boone County Schools in Florence KY</a:t>
            </a:r>
            <a:br>
              <a:rPr lang="en-US" sz="1500" dirty="0" smtClean="0"/>
            </a:br>
            <a:r>
              <a:rPr lang="en-US" sz="1500" dirty="0" smtClean="0">
                <a:hlinkClick r:id="rId2"/>
              </a:rPr>
              <a:t>http://www.boone.k12.ky.us/docs/building/14/depts/94/library%20collection%20development%20policy.pdf</a:t>
            </a:r>
            <a:endParaRPr lang="en-US" sz="1500" dirty="0" smtClean="0"/>
          </a:p>
        </p:txBody>
      </p:sp>
    </p:spTree>
    <p:extLst>
      <p:ext uri="{BB962C8B-B14F-4D97-AF65-F5344CB8AC3E}">
        <p14:creationId xmlns:p14="http://schemas.microsoft.com/office/powerpoint/2010/main" val="1141251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rtlCol="0">
            <a:normAutofit/>
          </a:bodyPr>
          <a:lstStyle/>
          <a:p>
            <a:pPr eaLnBrk="1" fontAlgn="auto" hangingPunct="1">
              <a:spcAft>
                <a:spcPts val="0"/>
              </a:spcAft>
              <a:defRPr/>
            </a:pPr>
            <a:r>
              <a:rPr lang="en-US" b="1" dirty="0" smtClean="0">
                <a:solidFill>
                  <a:schemeClr val="accent6">
                    <a:lumMod val="75000"/>
                  </a:schemeClr>
                </a:solidFill>
              </a:rPr>
              <a:t>Weeding Methods to use together:</a:t>
            </a:r>
          </a:p>
        </p:txBody>
      </p:sp>
      <p:sp>
        <p:nvSpPr>
          <p:cNvPr id="9219" name="Text Placeholder 2"/>
          <p:cNvSpPr>
            <a:spLocks noGrp="1"/>
          </p:cNvSpPr>
          <p:nvPr>
            <p:ph type="body" idx="1"/>
          </p:nvPr>
        </p:nvSpPr>
        <p:spPr>
          <a:xfrm>
            <a:off x="630238" y="1681163"/>
            <a:ext cx="3868737" cy="823912"/>
          </a:xfrm>
        </p:spPr>
        <p:txBody>
          <a:bodyPr/>
          <a:lstStyle/>
          <a:p>
            <a:pPr eaLnBrk="1" hangingPunct="1"/>
            <a:r>
              <a:rPr lang="en-US" altLang="en-US" sz="2800" smtClean="0"/>
              <a:t>CREW:  </a:t>
            </a:r>
          </a:p>
        </p:txBody>
      </p:sp>
      <p:sp>
        <p:nvSpPr>
          <p:cNvPr id="9220" name="Content Placeholder 3"/>
          <p:cNvSpPr>
            <a:spLocks noGrp="1"/>
          </p:cNvSpPr>
          <p:nvPr>
            <p:ph sz="half" idx="2"/>
          </p:nvPr>
        </p:nvSpPr>
        <p:spPr>
          <a:xfrm>
            <a:off x="630238" y="2505075"/>
            <a:ext cx="3868737" cy="3684588"/>
          </a:xfrm>
        </p:spPr>
        <p:txBody>
          <a:bodyPr/>
          <a:lstStyle/>
          <a:p>
            <a:pPr marL="0" indent="0" eaLnBrk="1" hangingPunct="1">
              <a:buFont typeface="Arial" panose="020B0604020202020204" pitchFamily="34" charset="0"/>
              <a:buNone/>
            </a:pPr>
            <a:r>
              <a:rPr lang="en-US" altLang="en-US" b="1" dirty="0" smtClean="0"/>
              <a:t>C</a:t>
            </a:r>
            <a:r>
              <a:rPr lang="en-US" altLang="en-US" dirty="0" smtClean="0"/>
              <a:t>ontinuous </a:t>
            </a:r>
            <a:r>
              <a:rPr lang="en-US" altLang="en-US" b="1" dirty="0" smtClean="0"/>
              <a:t>R</a:t>
            </a:r>
            <a:r>
              <a:rPr lang="en-US" altLang="en-US" dirty="0" smtClean="0"/>
              <a:t>eview, </a:t>
            </a:r>
            <a:r>
              <a:rPr lang="en-US" altLang="en-US" b="1" dirty="0" smtClean="0"/>
              <a:t>E</a:t>
            </a:r>
            <a:r>
              <a:rPr lang="en-US" altLang="en-US" dirty="0" smtClean="0"/>
              <a:t>valuation &amp; </a:t>
            </a:r>
            <a:r>
              <a:rPr lang="en-US" altLang="en-US" b="1" dirty="0" smtClean="0"/>
              <a:t>W</a:t>
            </a:r>
            <a:r>
              <a:rPr lang="en-US" altLang="en-US" dirty="0" smtClean="0"/>
              <a:t>eeding.</a:t>
            </a:r>
          </a:p>
          <a:p>
            <a:pPr marL="0" indent="0" eaLnBrk="1" hangingPunct="1">
              <a:buFont typeface="Arial" panose="020B0604020202020204" pitchFamily="34" charset="0"/>
              <a:buNone/>
            </a:pPr>
            <a:r>
              <a:rPr lang="en-US" altLang="en-US" dirty="0" smtClean="0"/>
              <a:t>Uses a formula developed from information in the Weeding Policy.</a:t>
            </a:r>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endParaRPr lang="en-US" altLang="en-US" dirty="0" smtClean="0"/>
          </a:p>
        </p:txBody>
      </p:sp>
      <p:sp>
        <p:nvSpPr>
          <p:cNvPr id="9221" name="Text Placeholder 4"/>
          <p:cNvSpPr>
            <a:spLocks noGrp="1"/>
          </p:cNvSpPr>
          <p:nvPr>
            <p:ph type="body" sz="quarter" idx="3"/>
          </p:nvPr>
        </p:nvSpPr>
        <p:spPr>
          <a:xfrm>
            <a:off x="4629150" y="1681163"/>
            <a:ext cx="3887788" cy="823912"/>
          </a:xfrm>
        </p:spPr>
        <p:txBody>
          <a:bodyPr/>
          <a:lstStyle/>
          <a:p>
            <a:pPr eaLnBrk="1" hangingPunct="1"/>
            <a:r>
              <a:rPr lang="en-US" altLang="en-US" sz="2800" dirty="0" smtClean="0"/>
              <a:t>MUSTIE:</a:t>
            </a:r>
          </a:p>
        </p:txBody>
      </p:sp>
      <p:sp>
        <p:nvSpPr>
          <p:cNvPr id="6" name="Content Placeholder 5"/>
          <p:cNvSpPr>
            <a:spLocks noGrp="1"/>
          </p:cNvSpPr>
          <p:nvPr>
            <p:ph sz="quarter" idx="4"/>
          </p:nvPr>
        </p:nvSpPr>
        <p:spPr>
          <a:xfrm>
            <a:off x="4629150" y="2505075"/>
            <a:ext cx="3887788" cy="3684588"/>
          </a:xfrm>
        </p:spPr>
        <p:txBody>
          <a:bodyPr rtlCol="0">
            <a:normAutofit lnSpcReduction="10000"/>
          </a:bodyPr>
          <a:lstStyle/>
          <a:p>
            <a:pPr eaLnBrk="1" fontAlgn="auto" hangingPunct="1">
              <a:spcAft>
                <a:spcPts val="0"/>
              </a:spcAft>
              <a:defRPr/>
            </a:pPr>
            <a:r>
              <a:rPr lang="en-US" sz="2400" b="1" dirty="0" smtClean="0"/>
              <a:t>M</a:t>
            </a:r>
            <a:r>
              <a:rPr lang="en-US" dirty="0" smtClean="0"/>
              <a:t>isleading (and/or inaccurate).</a:t>
            </a:r>
          </a:p>
          <a:p>
            <a:pPr eaLnBrk="1" fontAlgn="auto" hangingPunct="1">
              <a:spcAft>
                <a:spcPts val="0"/>
              </a:spcAft>
              <a:defRPr/>
            </a:pPr>
            <a:r>
              <a:rPr lang="en-US" sz="2400" b="1" dirty="0" smtClean="0"/>
              <a:t>U</a:t>
            </a:r>
            <a:r>
              <a:rPr lang="en-US" dirty="0" smtClean="0"/>
              <a:t>gly (worn and beyond repair).</a:t>
            </a:r>
          </a:p>
          <a:p>
            <a:pPr eaLnBrk="1" fontAlgn="auto" hangingPunct="1">
              <a:spcAft>
                <a:spcPts val="0"/>
              </a:spcAft>
              <a:defRPr/>
            </a:pPr>
            <a:r>
              <a:rPr lang="en-US" sz="2400" b="1" dirty="0" smtClean="0"/>
              <a:t>S</a:t>
            </a:r>
            <a:r>
              <a:rPr lang="en-US" sz="2400" dirty="0" smtClean="0"/>
              <a:t>uperseded</a:t>
            </a:r>
            <a:r>
              <a:rPr lang="en-US" dirty="0" smtClean="0"/>
              <a:t> (new and/or better edition).</a:t>
            </a:r>
          </a:p>
          <a:p>
            <a:pPr eaLnBrk="1" fontAlgn="auto" hangingPunct="1">
              <a:spcAft>
                <a:spcPts val="0"/>
              </a:spcAft>
              <a:defRPr/>
            </a:pPr>
            <a:r>
              <a:rPr lang="en-US" sz="2400" b="1" dirty="0" smtClean="0"/>
              <a:t>T</a:t>
            </a:r>
            <a:r>
              <a:rPr lang="en-US" dirty="0" smtClean="0"/>
              <a:t>rivial</a:t>
            </a:r>
            <a:r>
              <a:rPr lang="en-US" sz="2400" dirty="0" smtClean="0"/>
              <a:t> </a:t>
            </a:r>
            <a:r>
              <a:rPr lang="en-US" dirty="0" smtClean="0"/>
              <a:t>(of no discernible literary or scientific merit).</a:t>
            </a:r>
          </a:p>
          <a:p>
            <a:pPr eaLnBrk="1" fontAlgn="auto" hangingPunct="1">
              <a:spcAft>
                <a:spcPts val="0"/>
              </a:spcAft>
              <a:defRPr/>
            </a:pPr>
            <a:r>
              <a:rPr lang="en-US" sz="2400" b="1" dirty="0" smtClean="0"/>
              <a:t>I</a:t>
            </a:r>
            <a:r>
              <a:rPr lang="en-US" dirty="0" smtClean="0"/>
              <a:t>rrelevant to the needs and interests of your library.</a:t>
            </a:r>
          </a:p>
          <a:p>
            <a:pPr eaLnBrk="1" fontAlgn="auto" hangingPunct="1">
              <a:spcAft>
                <a:spcPts val="0"/>
              </a:spcAft>
              <a:defRPr/>
            </a:pPr>
            <a:r>
              <a:rPr lang="en-US" sz="2400" b="1" dirty="0" smtClean="0"/>
              <a:t>E</a:t>
            </a:r>
            <a:r>
              <a:rPr lang="en-US" dirty="0" smtClean="0"/>
              <a:t>lsewhere (through </a:t>
            </a:r>
            <a:r>
              <a:rPr lang="en-US" dirty="0" err="1" smtClean="0"/>
              <a:t>LiLI</a:t>
            </a:r>
            <a:r>
              <a:rPr lang="en-US" dirty="0" smtClean="0"/>
              <a:t> databases).</a:t>
            </a:r>
          </a:p>
          <a:p>
            <a:pPr eaLnBrk="1" fontAlgn="auto" hangingPunct="1">
              <a:spcAft>
                <a:spcPts val="0"/>
              </a:spcAft>
              <a:defRPr/>
            </a:pPr>
            <a:endParaRPr lang="en-US" dirty="0" smtClean="0"/>
          </a:p>
        </p:txBody>
      </p:sp>
      <p:pic>
        <p:nvPicPr>
          <p:cNvPr id="4" name="Picture 3"/>
          <p:cNvPicPr>
            <a:picLocks noChangeAspect="1"/>
          </p:cNvPicPr>
          <p:nvPr/>
        </p:nvPicPr>
        <p:blipFill>
          <a:blip r:embed="rId2"/>
          <a:stretch>
            <a:fillRect/>
          </a:stretch>
        </p:blipFill>
        <p:spPr>
          <a:xfrm>
            <a:off x="965221" y="4056085"/>
            <a:ext cx="1650206" cy="2433354"/>
          </a:xfrm>
          <a:prstGeom prst="rect">
            <a:avLst/>
          </a:prstGeom>
        </p:spPr>
      </p:pic>
      <p:pic>
        <p:nvPicPr>
          <p:cNvPr id="5" name="Picture 4"/>
          <p:cNvPicPr>
            <a:picLocks noChangeAspect="1"/>
          </p:cNvPicPr>
          <p:nvPr/>
        </p:nvPicPr>
        <p:blipFill>
          <a:blip r:embed="rId3"/>
          <a:stretch>
            <a:fillRect/>
          </a:stretch>
        </p:blipFill>
        <p:spPr>
          <a:xfrm>
            <a:off x="2855864" y="4056085"/>
            <a:ext cx="1495425" cy="23901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Decoding CREW:</a:t>
            </a:r>
          </a:p>
        </p:txBody>
      </p:sp>
      <p:sp>
        <p:nvSpPr>
          <p:cNvPr id="8" name="Content Placeholder 7"/>
          <p:cNvSpPr>
            <a:spLocks noGrp="1"/>
          </p:cNvSpPr>
          <p:nvPr>
            <p:ph idx="1"/>
          </p:nvPr>
        </p:nvSpPr>
        <p:spPr/>
        <p:txBody>
          <a:bodyPr rtlCol="0">
            <a:normAutofit/>
          </a:bodyPr>
          <a:lstStyle/>
          <a:p>
            <a:pPr eaLnBrk="1" fontAlgn="auto" hangingPunct="1">
              <a:spcAft>
                <a:spcPts val="0"/>
              </a:spcAft>
              <a:defRPr/>
            </a:pPr>
            <a:r>
              <a:rPr lang="en-US" dirty="0" smtClean="0"/>
              <a:t>CREW Formula uses 3 figures:</a:t>
            </a:r>
            <a:br>
              <a:rPr lang="en-US" dirty="0" smtClean="0"/>
            </a:br>
            <a:r>
              <a:rPr lang="en-US" dirty="0" smtClean="0"/>
              <a:t>                </a:t>
            </a:r>
            <a:r>
              <a:rPr lang="en-US" altLang="en-US" sz="2000" b="1" dirty="0" smtClean="0"/>
              <a:t>5/3/MUSTIE</a:t>
            </a:r>
            <a:endParaRPr lang="en-US" b="1" dirty="0" smtClean="0"/>
          </a:p>
          <a:p>
            <a:pPr eaLnBrk="1" fontAlgn="auto" hangingPunct="1">
              <a:spcAft>
                <a:spcPts val="0"/>
              </a:spcAft>
              <a:defRPr/>
            </a:pPr>
            <a:endParaRPr lang="en-US" sz="2000" dirty="0" smtClean="0"/>
          </a:p>
          <a:p>
            <a:pPr lvl="1" eaLnBrk="1" fontAlgn="auto" hangingPunct="1">
              <a:spcAft>
                <a:spcPts val="0"/>
              </a:spcAft>
              <a:defRPr/>
            </a:pPr>
            <a:r>
              <a:rPr lang="en-US" sz="2000" dirty="0" smtClean="0"/>
              <a:t>The first figure denotes the age of materials that can be considered for weeding.</a:t>
            </a:r>
          </a:p>
          <a:p>
            <a:pPr lvl="1" eaLnBrk="1" fontAlgn="auto" hangingPunct="1">
              <a:spcAft>
                <a:spcPts val="0"/>
              </a:spcAft>
              <a:defRPr/>
            </a:pPr>
            <a:endParaRPr lang="en-US" sz="2000" dirty="0" smtClean="0"/>
          </a:p>
          <a:p>
            <a:pPr lvl="1" eaLnBrk="1" fontAlgn="auto" hangingPunct="1">
              <a:spcAft>
                <a:spcPts val="0"/>
              </a:spcAft>
              <a:defRPr/>
            </a:pPr>
            <a:r>
              <a:rPr lang="en-US" sz="2000" dirty="0" smtClean="0"/>
              <a:t>The second figure refers to the last circulation of the item.  Items that haven’t been checked out for that number of years can be considered for weeding.</a:t>
            </a:r>
          </a:p>
          <a:p>
            <a:pPr lvl="1" eaLnBrk="1" fontAlgn="auto" hangingPunct="1">
              <a:spcAft>
                <a:spcPts val="0"/>
              </a:spcAft>
              <a:defRPr/>
            </a:pPr>
            <a:endParaRPr lang="en-US" sz="2000" dirty="0" smtClean="0"/>
          </a:p>
          <a:p>
            <a:pPr lvl="1" eaLnBrk="1" fontAlgn="auto" hangingPunct="1">
              <a:spcAft>
                <a:spcPts val="0"/>
              </a:spcAft>
              <a:defRPr/>
            </a:pPr>
            <a:r>
              <a:rPr lang="en-US" sz="2000" dirty="0" smtClean="0"/>
              <a:t>The third figure refers to the MUSTIE factors.</a:t>
            </a:r>
          </a:p>
          <a:p>
            <a:pPr lvl="1" eaLnBrk="1" fontAlgn="auto" hangingPunct="1">
              <a:spcAft>
                <a:spcPts val="0"/>
              </a:spcAft>
              <a:defRPr/>
            </a:pPr>
            <a:endParaRPr lang="en-US" dirty="0" smtClean="0"/>
          </a:p>
          <a:p>
            <a:pPr marL="342900" lvl="1" indent="0" eaLnBrk="1" fontAlgn="auto" hangingPunct="1">
              <a:spcAft>
                <a:spcPts val="0"/>
              </a:spcAft>
              <a:buFont typeface="Arial" panose="020B0604020202020204" pitchFamily="34" charset="0"/>
              <a:buNone/>
              <a:defRPr/>
            </a:pPr>
            <a:endParaRPr lang="en-US" dirty="0" smtClean="0"/>
          </a:p>
          <a:p>
            <a:pPr lvl="1"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Examples of CREW formulas:</a:t>
            </a:r>
          </a:p>
        </p:txBody>
      </p:sp>
      <p:sp>
        <p:nvSpPr>
          <p:cNvPr id="11267" name="Content Placeholder 2"/>
          <p:cNvSpPr>
            <a:spLocks noGrp="1"/>
          </p:cNvSpPr>
          <p:nvPr>
            <p:ph idx="1"/>
          </p:nvPr>
        </p:nvSpPr>
        <p:spPr>
          <a:xfrm>
            <a:off x="628650" y="1524000"/>
            <a:ext cx="7886700" cy="4652963"/>
          </a:xfrm>
        </p:spPr>
        <p:txBody>
          <a:bodyPr/>
          <a:lstStyle/>
          <a:p>
            <a:pPr marL="0" indent="0" eaLnBrk="1" hangingPunct="1">
              <a:buNone/>
            </a:pPr>
            <a:r>
              <a:rPr lang="en-US" altLang="en-US" sz="2800" dirty="0" smtClean="0"/>
              <a:t>398s – Folklore </a:t>
            </a:r>
            <a:r>
              <a:rPr lang="en-US" altLang="en-US" sz="2800" dirty="0"/>
              <a:t/>
            </a:r>
            <a:br>
              <a:rPr lang="en-US" altLang="en-US" sz="2800" dirty="0"/>
            </a:br>
            <a:r>
              <a:rPr lang="en-US" altLang="en-US" sz="2400" dirty="0" smtClean="0"/>
              <a:t>10/3/MUSTIE</a:t>
            </a:r>
          </a:p>
          <a:p>
            <a:pPr lvl="1" eaLnBrk="1" hangingPunct="1"/>
            <a:r>
              <a:rPr lang="en-US" altLang="en-US" dirty="0" smtClean="0"/>
              <a:t>age of materials =10 years</a:t>
            </a:r>
          </a:p>
          <a:p>
            <a:pPr lvl="1" eaLnBrk="1" hangingPunct="1"/>
            <a:r>
              <a:rPr lang="en-US" altLang="en-US" dirty="0" smtClean="0"/>
              <a:t>last </a:t>
            </a:r>
            <a:r>
              <a:rPr lang="en-US" altLang="en-US" dirty="0" err="1" smtClean="0"/>
              <a:t>circ</a:t>
            </a:r>
            <a:r>
              <a:rPr lang="en-US" altLang="en-US" dirty="0" smtClean="0"/>
              <a:t> =3 years</a:t>
            </a:r>
          </a:p>
          <a:p>
            <a:pPr lvl="1" eaLnBrk="1" hangingPunct="1"/>
            <a:r>
              <a:rPr lang="en-US" altLang="en-US" dirty="0" smtClean="0"/>
              <a:t>MUSTIE factors</a:t>
            </a:r>
          </a:p>
          <a:p>
            <a:pPr eaLnBrk="1" hangingPunct="1"/>
            <a:endParaRPr lang="en-US" altLang="en-US" sz="2400" dirty="0"/>
          </a:p>
          <a:p>
            <a:pPr marL="0" indent="0" eaLnBrk="1" hangingPunct="1">
              <a:buNone/>
            </a:pPr>
            <a:r>
              <a:rPr lang="en-US" altLang="en-US" sz="2800" dirty="0" smtClean="0"/>
              <a:t>004s – Computers</a:t>
            </a:r>
            <a:br>
              <a:rPr lang="en-US" altLang="en-US" sz="2800" dirty="0" smtClean="0"/>
            </a:br>
            <a:r>
              <a:rPr lang="en-US" altLang="en-US" sz="2400" dirty="0" smtClean="0"/>
              <a:t>3/1/MUSTIE</a:t>
            </a:r>
          </a:p>
          <a:p>
            <a:pPr lvl="1" eaLnBrk="1" hangingPunct="1"/>
            <a:r>
              <a:rPr lang="en-US" altLang="en-US" dirty="0" smtClean="0"/>
              <a:t>age of materials =3 years</a:t>
            </a:r>
          </a:p>
          <a:p>
            <a:pPr lvl="1" eaLnBrk="1" hangingPunct="1"/>
            <a:r>
              <a:rPr lang="en-US" altLang="en-US" dirty="0" smtClean="0"/>
              <a:t>last </a:t>
            </a:r>
            <a:r>
              <a:rPr lang="en-US" altLang="en-US" dirty="0" err="1" smtClean="0"/>
              <a:t>circ</a:t>
            </a:r>
            <a:r>
              <a:rPr lang="en-US" altLang="en-US" dirty="0" smtClean="0"/>
              <a:t> =1 years</a:t>
            </a:r>
          </a:p>
          <a:p>
            <a:pPr lvl="1" eaLnBrk="1" hangingPunct="1"/>
            <a:r>
              <a:rPr lang="en-US" altLang="en-US" dirty="0" smtClean="0"/>
              <a:t>MUSTIE factors</a:t>
            </a:r>
          </a:p>
          <a:p>
            <a:pPr marL="0" indent="0" eaLnBrk="1" hangingPunct="1">
              <a:buNone/>
            </a:pPr>
            <a:endParaRPr lang="en-US" altLang="en-US" sz="2800" dirty="0" smtClean="0"/>
          </a:p>
          <a:p>
            <a:pPr marL="685800" lvl="2" indent="0" eaLnBrk="1" hangingPunct="1">
              <a:buFont typeface="Arial" panose="020B0604020202020204" pitchFamily="34" charset="0"/>
              <a:buNone/>
            </a:pPr>
            <a:endParaRPr lang="en-US" altLang="en-US" sz="3200" dirty="0" smtClean="0"/>
          </a:p>
          <a:p>
            <a:pPr marL="685800" lvl="2" indent="0" algn="ctr" eaLnBrk="1" hangingPunct="1">
              <a:buFont typeface="Arial" panose="020B0604020202020204" pitchFamily="34" charset="0"/>
              <a:buNone/>
            </a:pPr>
            <a:endParaRPr lang="en-US" altLang="en-US" sz="3200" dirty="0"/>
          </a:p>
          <a:p>
            <a:pPr marL="685800" lvl="2" indent="0" algn="ctr" eaLnBrk="1" hangingPunct="1">
              <a:buFont typeface="Arial" panose="020B0604020202020204" pitchFamily="34" charset="0"/>
              <a:buNone/>
            </a:pPr>
            <a:endParaRPr lang="en-US" altLang="en-US" sz="3200" dirty="0" smtClean="0"/>
          </a:p>
          <a:p>
            <a:pPr marL="685800" lvl="2" indent="0" algn="ctr" eaLnBrk="1" hangingPunct="1">
              <a:buFont typeface="Arial" panose="020B0604020202020204" pitchFamily="34" charset="0"/>
              <a:buNone/>
            </a:pPr>
            <a:endParaRPr lang="en-US" altLang="en-US" sz="3200" dirty="0" smtClean="0"/>
          </a:p>
          <a:p>
            <a:pPr marL="685800" lvl="2" indent="0" eaLnBrk="1" hangingPunct="1">
              <a:buFont typeface="Arial" panose="020B0604020202020204" pitchFamily="34" charset="0"/>
              <a:buNone/>
            </a:pPr>
            <a:endParaRPr lang="en-US" altLang="en-US" sz="2800" dirty="0" smtClean="0"/>
          </a:p>
        </p:txBody>
      </p:sp>
      <p:pic>
        <p:nvPicPr>
          <p:cNvPr id="3" name="Picture 2"/>
          <p:cNvPicPr>
            <a:picLocks noChangeAspect="1"/>
          </p:cNvPicPr>
          <p:nvPr/>
        </p:nvPicPr>
        <p:blipFill>
          <a:blip r:embed="rId3"/>
          <a:stretch>
            <a:fillRect/>
          </a:stretch>
        </p:blipFill>
        <p:spPr>
          <a:xfrm>
            <a:off x="5791200" y="685800"/>
            <a:ext cx="2085721" cy="2838395"/>
          </a:xfrm>
          <a:prstGeom prst="rect">
            <a:avLst/>
          </a:prstGeom>
        </p:spPr>
      </p:pic>
      <p:pic>
        <p:nvPicPr>
          <p:cNvPr id="4" name="Picture 3"/>
          <p:cNvPicPr>
            <a:picLocks noChangeAspect="1"/>
          </p:cNvPicPr>
          <p:nvPr/>
        </p:nvPicPr>
        <p:blipFill>
          <a:blip r:embed="rId4"/>
          <a:stretch>
            <a:fillRect/>
          </a:stretch>
        </p:blipFill>
        <p:spPr>
          <a:xfrm>
            <a:off x="4038600" y="3817669"/>
            <a:ext cx="2971800" cy="232914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Examples of CREW formulas:</a:t>
            </a:r>
            <a:endParaRPr lang="en-US" dirty="0" smtClean="0"/>
          </a:p>
        </p:txBody>
      </p:sp>
      <p:sp>
        <p:nvSpPr>
          <p:cNvPr id="3" name="Content Placeholder 2"/>
          <p:cNvSpPr>
            <a:spLocks noGrp="1"/>
          </p:cNvSpPr>
          <p:nvPr>
            <p:ph idx="1"/>
          </p:nvPr>
        </p:nvSpPr>
        <p:spPr>
          <a:xfrm>
            <a:off x="600180" y="1238202"/>
            <a:ext cx="7886700" cy="3714798"/>
          </a:xfrm>
        </p:spPr>
        <p:txBody>
          <a:bodyPr rtlCol="0">
            <a:normAutofit/>
          </a:bodyPr>
          <a:lstStyle/>
          <a:p>
            <a:pPr eaLnBrk="1" fontAlgn="auto" hangingPunct="1">
              <a:spcAft>
                <a:spcPts val="0"/>
              </a:spcAft>
              <a:defRPr/>
            </a:pPr>
            <a:endParaRPr lang="en-US" sz="2800" dirty="0" smtClean="0"/>
          </a:p>
          <a:p>
            <a:pPr eaLnBrk="1" fontAlgn="auto" hangingPunct="1">
              <a:spcAft>
                <a:spcPts val="0"/>
              </a:spcAft>
              <a:defRPr/>
            </a:pPr>
            <a:r>
              <a:rPr lang="en-US" sz="2800" dirty="0" smtClean="0"/>
              <a:t> 900 – History &amp; Geography </a:t>
            </a:r>
            <a:endParaRPr lang="en-US" sz="2800" dirty="0" smtClean="0"/>
          </a:p>
          <a:p>
            <a:pPr marL="0" indent="0" eaLnBrk="1" fontAlgn="auto" hangingPunct="1">
              <a:spcAft>
                <a:spcPts val="0"/>
              </a:spcAft>
              <a:buNone/>
              <a:defRPr/>
            </a:pPr>
            <a:r>
              <a:rPr lang="en-US" sz="2800" dirty="0"/>
              <a:t>	</a:t>
            </a:r>
            <a:r>
              <a:rPr lang="en-US" sz="2800" dirty="0" smtClean="0"/>
              <a:t>3/2/MUSTIE</a:t>
            </a:r>
          </a:p>
          <a:p>
            <a:pPr eaLnBrk="1" fontAlgn="auto" hangingPunct="1">
              <a:spcAft>
                <a:spcPts val="0"/>
              </a:spcAft>
              <a:defRPr/>
            </a:pPr>
            <a:r>
              <a:rPr lang="en-US" sz="2800" dirty="0" smtClean="0"/>
              <a:t>Watch </a:t>
            </a:r>
            <a:r>
              <a:rPr lang="en-US" sz="2800" dirty="0" smtClean="0"/>
              <a:t>for changes in country names</a:t>
            </a:r>
            <a:br>
              <a:rPr lang="en-US" sz="2800" dirty="0" smtClean="0"/>
            </a:br>
            <a:r>
              <a:rPr lang="en-US" sz="2800" dirty="0" smtClean="0"/>
              <a:t>and for political changes that </a:t>
            </a:r>
            <a:br>
              <a:rPr lang="en-US" sz="2800" dirty="0" smtClean="0"/>
            </a:br>
            <a:r>
              <a:rPr lang="en-US" sz="2800" dirty="0" smtClean="0"/>
              <a:t>result in new or reformed countries.   </a:t>
            </a:r>
          </a:p>
          <a:p>
            <a:pPr eaLnBrk="1" fontAlgn="auto" hangingPunct="1">
              <a:spcAft>
                <a:spcPts val="0"/>
              </a:spcAft>
              <a:defRPr/>
            </a:pPr>
            <a:r>
              <a:rPr lang="en-US" sz="2800" dirty="0" smtClean="0"/>
              <a:t>Example:  Weed books that </a:t>
            </a:r>
            <a:r>
              <a:rPr lang="en-US" sz="2800" dirty="0"/>
              <a:t/>
            </a:r>
            <a:br>
              <a:rPr lang="en-US" sz="2800" dirty="0"/>
            </a:br>
            <a:r>
              <a:rPr lang="en-US" sz="2800" dirty="0" smtClean="0"/>
              <a:t>still </a:t>
            </a:r>
            <a:r>
              <a:rPr lang="en-US" sz="2800" dirty="0" smtClean="0"/>
              <a:t>refer to USSR</a:t>
            </a:r>
            <a:r>
              <a:rPr lang="en-US" sz="2800" dirty="0" smtClean="0"/>
              <a:t>.</a:t>
            </a:r>
            <a:endParaRPr lang="en-US" sz="2800" dirty="0" smtClean="0"/>
          </a:p>
        </p:txBody>
      </p:sp>
      <p:pic>
        <p:nvPicPr>
          <p:cNvPr id="4" name="Picture 3"/>
          <p:cNvPicPr>
            <a:picLocks noChangeAspect="1"/>
          </p:cNvPicPr>
          <p:nvPr/>
        </p:nvPicPr>
        <p:blipFill>
          <a:blip r:embed="rId3"/>
          <a:stretch>
            <a:fillRect/>
          </a:stretch>
        </p:blipFill>
        <p:spPr>
          <a:xfrm>
            <a:off x="6248400" y="603603"/>
            <a:ext cx="2037664" cy="2305050"/>
          </a:xfrm>
          <a:prstGeom prst="rect">
            <a:avLst/>
          </a:prstGeom>
        </p:spPr>
      </p:pic>
      <p:pic>
        <p:nvPicPr>
          <p:cNvPr id="5" name="Picture 4"/>
          <p:cNvPicPr>
            <a:picLocks noChangeAspect="1"/>
          </p:cNvPicPr>
          <p:nvPr/>
        </p:nvPicPr>
        <p:blipFill>
          <a:blip r:embed="rId4"/>
          <a:stretch>
            <a:fillRect/>
          </a:stretch>
        </p:blipFill>
        <p:spPr>
          <a:xfrm>
            <a:off x="5433670" y="4114800"/>
            <a:ext cx="1833562" cy="237648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6">
                    <a:lumMod val="75000"/>
                  </a:schemeClr>
                </a:solidFill>
              </a:rPr>
              <a:t>Examples of CREW formulas:</a:t>
            </a:r>
            <a:endParaRPr lang="en-US" dirty="0" smtClean="0"/>
          </a:p>
        </p:txBody>
      </p:sp>
      <p:sp>
        <p:nvSpPr>
          <p:cNvPr id="15363" name="Content Placeholder 2"/>
          <p:cNvSpPr>
            <a:spLocks noGrp="1"/>
          </p:cNvSpPr>
          <p:nvPr>
            <p:ph idx="1"/>
          </p:nvPr>
        </p:nvSpPr>
        <p:spPr>
          <a:xfrm>
            <a:off x="628650" y="1825624"/>
            <a:ext cx="7886700" cy="4727575"/>
          </a:xfrm>
        </p:spPr>
        <p:txBody>
          <a:bodyPr/>
          <a:lstStyle/>
          <a:p>
            <a:pPr eaLnBrk="1" hangingPunct="1"/>
            <a:r>
              <a:rPr lang="en-US" altLang="en-US" sz="2400" b="1" dirty="0" smtClean="0"/>
              <a:t>Fiction</a:t>
            </a:r>
            <a:r>
              <a:rPr lang="en-US" altLang="en-US" sz="2400" dirty="0" smtClean="0"/>
              <a:t> – circulation is the primary factor for weeding fiction.  Discard extra copies of titles that are no longer heavily circulated. X/2/MUSTIE</a:t>
            </a:r>
          </a:p>
          <a:p>
            <a:pPr eaLnBrk="1" hangingPunct="1"/>
            <a:endParaRPr lang="en-US" altLang="en-US" sz="2400" dirty="0" smtClean="0"/>
          </a:p>
          <a:p>
            <a:pPr eaLnBrk="1" hangingPunct="1"/>
            <a:r>
              <a:rPr lang="en-US" altLang="en-US" sz="2400" b="1" dirty="0" smtClean="0"/>
              <a:t>Series</a:t>
            </a:r>
            <a:r>
              <a:rPr lang="en-US" altLang="en-US" sz="2400" dirty="0" smtClean="0"/>
              <a:t> - consider discarding all titles in a series if you are not able or willing to replace missing titles, especially if the books do not stand along.</a:t>
            </a:r>
          </a:p>
          <a:p>
            <a:pPr eaLnBrk="1" hangingPunct="1"/>
            <a:endParaRPr lang="en-US" altLang="en-US" sz="2400" dirty="0" smtClean="0"/>
          </a:p>
          <a:p>
            <a:pPr eaLnBrk="1" hangingPunct="1"/>
            <a:r>
              <a:rPr lang="en-US" altLang="en-US" sz="2400" b="1" dirty="0" smtClean="0"/>
              <a:t>Graphic novels </a:t>
            </a:r>
            <a:r>
              <a:rPr lang="en-US" altLang="en-US" sz="2400" dirty="0" smtClean="0"/>
              <a:t>are a format, not a genre and can be classified anywhere depending on content.  X/1/MUSTIE</a:t>
            </a:r>
          </a:p>
          <a:p>
            <a:pPr eaLnBrk="1" hangingPunct="1"/>
            <a:endParaRPr lang="en-US" altLang="en-US" sz="2400" dirty="0"/>
          </a:p>
          <a:p>
            <a:pPr marL="0" indent="0" eaLnBrk="1" hangingPunct="1">
              <a:buNone/>
            </a:pPr>
            <a:r>
              <a:rPr lang="en-US" altLang="en-US" sz="2400" dirty="0" smtClean="0"/>
              <a:t>X=not an issue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5696</TotalTime>
  <Words>1585</Words>
  <Application>Microsoft Office PowerPoint</Application>
  <PresentationFormat>On-screen Show (4:3)</PresentationFormat>
  <Paragraphs>194</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MS Mincho</vt:lpstr>
      <vt:lpstr>ＭＳ Ｐゴシック</vt:lpstr>
      <vt:lpstr>Arial</vt:lpstr>
      <vt:lpstr>Calibri</vt:lpstr>
      <vt:lpstr>Calibri Light</vt:lpstr>
      <vt:lpstr>Cambria</vt:lpstr>
      <vt:lpstr>Copperplate Gothic Light</vt:lpstr>
      <vt:lpstr>Times New Roman</vt:lpstr>
      <vt:lpstr>Wingdings</vt:lpstr>
      <vt:lpstr>Office Theme</vt:lpstr>
      <vt:lpstr>A Word (or two) About Weeding</vt:lpstr>
      <vt:lpstr>PowerPoint Presentation</vt:lpstr>
      <vt:lpstr>Develop a Weeding Policy:</vt:lpstr>
      <vt:lpstr>Sample Weeding Section:</vt:lpstr>
      <vt:lpstr>Weeding Methods to use together:</vt:lpstr>
      <vt:lpstr>Decoding CREW:</vt:lpstr>
      <vt:lpstr>Examples of CREW formulas:</vt:lpstr>
      <vt:lpstr>Examples of CREW formulas:</vt:lpstr>
      <vt:lpstr>Examples of CREW formulas:</vt:lpstr>
      <vt:lpstr>Some considerations for School Libraries:</vt:lpstr>
      <vt:lpstr>How do you do it???  </vt:lpstr>
      <vt:lpstr>A book’s last chance:</vt:lpstr>
      <vt:lpstr>A book’s second life:</vt:lpstr>
      <vt:lpstr>Let’s play a game: Weed it or Keep it</vt:lpstr>
      <vt:lpstr>Let’s play a game: Weed it or Keep it</vt:lpstr>
      <vt:lpstr>For More Information:</vt:lpstr>
      <vt:lpstr>PowerPoint Presentation</vt:lpstr>
      <vt:lpstr>Importance of self-selection</vt:lpstr>
      <vt:lpstr>Factors that Influence book selection</vt:lpstr>
      <vt:lpstr>Students who spent more time in recreational reading activities:</vt:lpstr>
      <vt:lpstr>PowerPoint Presentation</vt:lpstr>
      <vt:lpstr>% of teachers who could name three children’s books published within the past five years:</vt:lpstr>
      <vt:lpstr>PowerPoint Presentation</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lcalas</dc:creator>
  <cp:lastModifiedBy>Tammy Hawleyhouse</cp:lastModifiedBy>
  <cp:revision>942</cp:revision>
  <cp:lastPrinted>2016-08-04T15:45:08Z</cp:lastPrinted>
  <dcterms:created xsi:type="dcterms:W3CDTF">2008-07-30T14:14:07Z</dcterms:created>
  <dcterms:modified xsi:type="dcterms:W3CDTF">2016-08-08T03:29:16Z</dcterms:modified>
</cp:coreProperties>
</file>