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292" r:id="rId3"/>
    <p:sldId id="288" r:id="rId4"/>
    <p:sldId id="286" r:id="rId5"/>
    <p:sldId id="293" r:id="rId6"/>
    <p:sldId id="257" r:id="rId7"/>
    <p:sldId id="256" r:id="rId8"/>
    <p:sldId id="289" r:id="rId9"/>
    <p:sldId id="270" r:id="rId10"/>
    <p:sldId id="306" r:id="rId11"/>
    <p:sldId id="298" r:id="rId12"/>
    <p:sldId id="258" r:id="rId13"/>
    <p:sldId id="287" r:id="rId14"/>
    <p:sldId id="295" r:id="rId15"/>
    <p:sldId id="262" r:id="rId16"/>
    <p:sldId id="260" r:id="rId17"/>
    <p:sldId id="299" r:id="rId18"/>
    <p:sldId id="300" r:id="rId19"/>
    <p:sldId id="268" r:id="rId20"/>
    <p:sldId id="301" r:id="rId21"/>
    <p:sldId id="302" r:id="rId22"/>
    <p:sldId id="303" r:id="rId23"/>
    <p:sldId id="291" r:id="rId24"/>
    <p:sldId id="304" r:id="rId25"/>
    <p:sldId id="266" r:id="rId26"/>
    <p:sldId id="264" r:id="rId27"/>
    <p:sldId id="310" r:id="rId28"/>
    <p:sldId id="3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CDE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36873" autoAdjust="0"/>
  </p:normalViewPr>
  <p:slideViewPr>
    <p:cSldViewPr>
      <p:cViewPr varScale="1">
        <p:scale>
          <a:sx n="29" d="100"/>
          <a:sy n="29" d="100"/>
        </p:scale>
        <p:origin x="17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E1A56-AF43-4238-9FFC-7EABDB259015}" type="datetimeFigureOut">
              <a:rPr lang="en-US" smtClean="0"/>
              <a:pPr/>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9FEE22-7947-4F9A-BAA0-B819CF99F0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Times New Roman" pitchFamily="18" charset="0"/>
                <a:ea typeface="+mn-ea"/>
                <a:cs typeface="Times New Roman" pitchFamily="18" charset="0"/>
              </a:rPr>
              <a:t>SLIDE ONE</a:t>
            </a:r>
            <a:endParaRPr lang="en-US" b="0" dirty="0">
              <a:latin typeface="Times New Roman" pitchFamily="18" charset="0"/>
              <a:cs typeface="Times New Roman" pitchFamily="18" charset="0"/>
            </a:endParaRPr>
          </a:p>
          <a:p>
            <a:pPr rtl="0"/>
            <a:r>
              <a:rPr lang="en-US" sz="1200" b="0" i="0" u="none" strike="noStrike" kern="1200" dirty="0">
                <a:solidFill>
                  <a:schemeClr val="tx1"/>
                </a:solidFill>
                <a:latin typeface="Times New Roman" pitchFamily="18" charset="0"/>
                <a:ea typeface="+mn-ea"/>
                <a:cs typeface="Times New Roman" pitchFamily="18" charset="0"/>
              </a:rPr>
              <a:t>Hello! My name is Julie Patricia, and I’m an associate librarian at the Victory Branch of the </a:t>
            </a:r>
            <a:r>
              <a:rPr lang="en-US" sz="1200" b="0" i="0" u="none" strike="noStrike" kern="1200" dirty="0" err="1">
                <a:solidFill>
                  <a:schemeClr val="tx1"/>
                </a:solidFill>
                <a:latin typeface="Times New Roman" pitchFamily="18" charset="0"/>
                <a:ea typeface="+mn-ea"/>
                <a:cs typeface="Times New Roman" pitchFamily="18" charset="0"/>
              </a:rPr>
              <a:t>Ada</a:t>
            </a:r>
            <a:r>
              <a:rPr lang="en-US" sz="1200" b="0" i="0" u="none" strike="noStrike" kern="1200" dirty="0">
                <a:solidFill>
                  <a:schemeClr val="tx1"/>
                </a:solidFill>
                <a:latin typeface="Times New Roman" pitchFamily="18" charset="0"/>
                <a:ea typeface="+mn-ea"/>
                <a:cs typeface="Times New Roman" pitchFamily="18" charset="0"/>
              </a:rPr>
              <a:t> Community Libraries.</a:t>
            </a:r>
            <a:endParaRPr lang="en-US" b="0" dirty="0">
              <a:latin typeface="Times New Roman" pitchFamily="18" charset="0"/>
              <a:cs typeface="Times New Roman" pitchFamily="18" charset="0"/>
            </a:endParaRPr>
          </a:p>
          <a:p>
            <a:br>
              <a:rPr lang="en-US" b="0" dirty="0">
                <a:latin typeface="Times New Roman" pitchFamily="18" charset="0"/>
                <a:cs typeface="Times New Roman" pitchFamily="18" charset="0"/>
              </a:rPr>
            </a:br>
            <a:r>
              <a:rPr lang="en-US" sz="1200" b="0" i="0" u="none" strike="noStrike" kern="1200" dirty="0">
                <a:solidFill>
                  <a:schemeClr val="tx1"/>
                </a:solidFill>
                <a:latin typeface="Times New Roman" pitchFamily="18" charset="0"/>
                <a:ea typeface="+mn-ea"/>
                <a:cs typeface="Times New Roman" pitchFamily="18" charset="0"/>
              </a:rPr>
              <a:t>Five years ago I became a long-term substitute for the infant </a:t>
            </a:r>
            <a:r>
              <a:rPr lang="en-US" sz="1200" b="0" i="0" u="none" strike="noStrike" kern="1200" dirty="0" err="1">
                <a:solidFill>
                  <a:schemeClr val="tx1"/>
                </a:solidFill>
                <a:latin typeface="Times New Roman" pitchFamily="18" charset="0"/>
                <a:ea typeface="+mn-ea"/>
                <a:cs typeface="Times New Roman" pitchFamily="18" charset="0"/>
              </a:rPr>
              <a:t>storytime</a:t>
            </a:r>
            <a:r>
              <a:rPr lang="en-US" sz="1200" b="0" i="0" u="none" strike="noStrike" kern="1200" baseline="0" dirty="0">
                <a:solidFill>
                  <a:schemeClr val="tx1"/>
                </a:solidFill>
                <a:latin typeface="Times New Roman" pitchFamily="18" charset="0"/>
                <a:ea typeface="+mn-ea"/>
                <a:cs typeface="Times New Roman" pitchFamily="18" charset="0"/>
              </a:rPr>
              <a:t> (we call it </a:t>
            </a:r>
            <a:r>
              <a:rPr lang="en-US" sz="1200" b="0" i="0" u="none" strike="noStrike" kern="1200" dirty="0">
                <a:solidFill>
                  <a:schemeClr val="tx1"/>
                </a:solidFill>
                <a:latin typeface="Times New Roman" pitchFamily="18" charset="0"/>
                <a:ea typeface="+mn-ea"/>
                <a:cs typeface="Times New Roman" pitchFamily="18" charset="0"/>
              </a:rPr>
              <a:t>Baby Rhyme Time) at the Lake Hazel Branch of the </a:t>
            </a:r>
            <a:r>
              <a:rPr lang="en-US" sz="1200" b="0" i="0" u="none" strike="noStrike" kern="1200" dirty="0" err="1">
                <a:solidFill>
                  <a:schemeClr val="tx1"/>
                </a:solidFill>
                <a:latin typeface="Times New Roman" pitchFamily="18" charset="0"/>
                <a:ea typeface="+mn-ea"/>
                <a:cs typeface="Times New Roman" pitchFamily="18" charset="0"/>
              </a:rPr>
              <a:t>Ada</a:t>
            </a:r>
            <a:r>
              <a:rPr lang="en-US" sz="1200" b="0" i="0" u="none" strike="noStrike" kern="1200" dirty="0">
                <a:solidFill>
                  <a:schemeClr val="tx1"/>
                </a:solidFill>
                <a:latin typeface="Times New Roman" pitchFamily="18" charset="0"/>
                <a:ea typeface="+mn-ea"/>
                <a:cs typeface="Times New Roman" pitchFamily="18" charset="0"/>
              </a:rPr>
              <a:t> Community Libraries.  I brought the program with me when I moved to the Victory Branch in January 2016, but the basic format I developed is still being used by my successor at LHB, and today I’m going to share it with you.  </a:t>
            </a:r>
          </a:p>
          <a:p>
            <a:endParaRPr lang="en-US" sz="1200" b="0" i="0" u="none" strike="noStrike" kern="1200" dirty="0">
              <a:solidFill>
                <a:schemeClr val="tx1"/>
              </a:solidFill>
              <a:latin typeface="Times New Roman" pitchFamily="18" charset="0"/>
              <a:ea typeface="+mn-ea"/>
              <a:cs typeface="Times New Roman" pitchFamily="18" charset="0"/>
            </a:endParaRPr>
          </a:p>
          <a:p>
            <a:r>
              <a:rPr lang="en-US" sz="1200" b="0" i="0" u="none" strike="noStrike" kern="1200" dirty="0">
                <a:solidFill>
                  <a:schemeClr val="tx1"/>
                </a:solidFill>
                <a:latin typeface="Times New Roman" pitchFamily="18" charset="0"/>
                <a:ea typeface="+mn-ea"/>
                <a:cs typeface="Times New Roman" pitchFamily="18" charset="0"/>
              </a:rPr>
              <a:t>There are, of course, any number of ways to conduct a </a:t>
            </a:r>
            <a:r>
              <a:rPr lang="en-US" sz="1200" b="0" i="0" u="none" strike="noStrike" kern="1200" dirty="0" err="1">
                <a:solidFill>
                  <a:schemeClr val="tx1"/>
                </a:solidFill>
                <a:latin typeface="Times New Roman" pitchFamily="18" charset="0"/>
                <a:ea typeface="+mn-ea"/>
                <a:cs typeface="Times New Roman" pitchFamily="18" charset="0"/>
              </a:rPr>
              <a:t>lapsit</a:t>
            </a:r>
            <a:r>
              <a:rPr lang="en-US" sz="1200" b="0" i="0" u="none" strike="noStrike" kern="1200" dirty="0">
                <a:solidFill>
                  <a:schemeClr val="tx1"/>
                </a:solidFill>
                <a:latin typeface="Times New Roman" pitchFamily="18" charset="0"/>
                <a:ea typeface="+mn-ea"/>
                <a:cs typeface="Times New Roman" pitchFamily="18" charset="0"/>
              </a:rPr>
              <a:t> </a:t>
            </a:r>
            <a:r>
              <a:rPr lang="en-US" sz="1200" b="0" i="0" u="none" strike="noStrike" kern="1200" dirty="0" err="1">
                <a:solidFill>
                  <a:schemeClr val="tx1"/>
                </a:solidFill>
                <a:latin typeface="Times New Roman" pitchFamily="18" charset="0"/>
                <a:ea typeface="+mn-ea"/>
                <a:cs typeface="Times New Roman" pitchFamily="18" charset="0"/>
              </a:rPr>
              <a:t>storytime</a:t>
            </a:r>
            <a:r>
              <a:rPr lang="en-US" sz="1200" b="0" i="0" u="none" strike="noStrike" kern="1200" dirty="0">
                <a:solidFill>
                  <a:schemeClr val="tx1"/>
                </a:solidFill>
                <a:latin typeface="Times New Roman" pitchFamily="18" charset="0"/>
                <a:ea typeface="+mn-ea"/>
                <a:cs typeface="Times New Roman" pitchFamily="18" charset="0"/>
              </a:rPr>
              <a:t> for the two-and-under crowd, but today I’m here to share with you the program that I’ve evolved through trial and</a:t>
            </a:r>
            <a:r>
              <a:rPr lang="en-US" sz="1200" b="0" i="0" u="none" strike="noStrike" kern="1200" baseline="0" dirty="0">
                <a:solidFill>
                  <a:schemeClr val="tx1"/>
                </a:solidFill>
                <a:latin typeface="Times New Roman" pitchFamily="18" charset="0"/>
                <a:ea typeface="+mn-ea"/>
                <a:cs typeface="Times New Roman" pitchFamily="18" charset="0"/>
              </a:rPr>
              <a:t> error over a period of five years</a:t>
            </a:r>
            <a:r>
              <a:rPr lang="en-US" sz="1200" b="0" i="0" u="none" strike="noStrike" kern="1200" dirty="0">
                <a:solidFill>
                  <a:schemeClr val="tx1"/>
                </a:solidFill>
                <a:latin typeface="Times New Roman" pitchFamily="18" charset="0"/>
                <a:ea typeface="+mn-ea"/>
                <a:cs typeface="Times New Roman" pitchFamily="18" charset="0"/>
              </a:rPr>
              <a:t>. My hope is that you’ll walk away from this session with at least a few creative solutions to the special challenges of infant </a:t>
            </a:r>
            <a:r>
              <a:rPr lang="en-US" sz="1200" b="0" i="0" u="none" strike="noStrike" kern="1200" dirty="0" err="1">
                <a:solidFill>
                  <a:schemeClr val="tx1"/>
                </a:solidFill>
                <a:latin typeface="Times New Roman" pitchFamily="18" charset="0"/>
                <a:ea typeface="+mn-ea"/>
                <a:cs typeface="Times New Roman" pitchFamily="18" charset="0"/>
              </a:rPr>
              <a:t>storytimes</a:t>
            </a:r>
            <a:r>
              <a:rPr lang="en-US" sz="1200" b="0" i="0" u="none" strike="noStrike" kern="1200" dirty="0">
                <a:solidFill>
                  <a:schemeClr val="tx1"/>
                </a:solidFill>
                <a:latin typeface="Times New Roman" pitchFamily="18" charset="0"/>
                <a:ea typeface="+mn-ea"/>
                <a:cs typeface="Times New Roman" pitchFamily="18" charset="0"/>
              </a:rPr>
              <a: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E9FEE22-7947-4F9A-BAA0-B819CF99F09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a:solidFill>
                  <a:schemeClr val="tx1"/>
                </a:solidFill>
                <a:latin typeface="+mn-lt"/>
                <a:ea typeface="+mn-ea"/>
                <a:cs typeface="+mn-cs"/>
              </a:rPr>
              <a:t>My library space is large enough to accommodate a circle of 15 chairs, which allows a maximum of about 30 attendees (grown-ups + babies).  Your library may have less space to work with; if you have </a:t>
            </a:r>
            <a:r>
              <a:rPr lang="en-US" sz="1200" b="0" i="1" u="none" strike="noStrike" kern="1200" dirty="0">
                <a:solidFill>
                  <a:schemeClr val="tx1"/>
                </a:solidFill>
                <a:latin typeface="+mn-lt"/>
                <a:ea typeface="+mn-ea"/>
                <a:cs typeface="+mn-cs"/>
              </a:rPr>
              <a:t>more</a:t>
            </a:r>
            <a:r>
              <a:rPr lang="en-US" sz="1200" b="0" i="0" u="none" strike="noStrike" kern="1200" dirty="0">
                <a:solidFill>
                  <a:schemeClr val="tx1"/>
                </a:solidFill>
                <a:latin typeface="+mn-lt"/>
                <a:ea typeface="+mn-ea"/>
                <a:cs typeface="+mn-cs"/>
              </a:rPr>
              <a:t> space to work with, congratulations -- but a cap of 30 attendees still seems reasonable in my experience.  I find that when there are more than about 30 attendees, it's simply too much; there's a chaotic feeling to the program, and the babies are constantly distracted.   </a:t>
            </a:r>
          </a:p>
          <a:p>
            <a:pPr rtl="0"/>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At my former library, when the program grew to the point where we were pulling several more chairs into the circle each session, we took it as a cue to split the program into two back-to-back sessions.  We’ve recently added a second,</a:t>
            </a:r>
            <a:r>
              <a:rPr lang="en-US" sz="1200" b="0" i="0" u="none" strike="noStrike" kern="1200" baseline="0" dirty="0">
                <a:solidFill>
                  <a:schemeClr val="tx1"/>
                </a:solidFill>
                <a:latin typeface="+mn-lt"/>
                <a:ea typeface="+mn-ea"/>
                <a:cs typeface="+mn-cs"/>
              </a:rPr>
              <a:t> afternoon, session at my current library, which works wonderfully for working parents. </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Growing your program is great, but it makes no sense to subject the babies to a chaotic environment where their</a:t>
            </a:r>
            <a:r>
              <a:rPr lang="en-US" sz="1200" b="0" i="0" u="none" strike="noStrike" kern="1200" baseline="0" dirty="0">
                <a:solidFill>
                  <a:schemeClr val="tx1"/>
                </a:solidFill>
                <a:latin typeface="+mn-lt"/>
                <a:ea typeface="+mn-ea"/>
                <a:cs typeface="+mn-cs"/>
              </a:rPr>
              <a:t> learning and enjoyment are inhibited</a:t>
            </a:r>
            <a:r>
              <a:rPr lang="en-US" sz="1200" b="0" i="0" u="none" strike="noStrike" kern="1200" dirty="0">
                <a:solidFill>
                  <a:schemeClr val="tx1"/>
                </a:solidFill>
                <a:latin typeface="+mn-lt"/>
                <a:ea typeface="+mn-ea"/>
                <a:cs typeface="+mn-cs"/>
              </a:rPr>
              <a:t>; a little crowd control can be a beautiful thing.  </a:t>
            </a:r>
          </a:p>
          <a:p>
            <a:pPr rtl="0"/>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You might also consider using a sign-up sheet or offering a certain number of advance tickets to your program.</a:t>
            </a:r>
          </a:p>
          <a:p>
            <a:pPr rtl="0"/>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(Of course, staffing and room</a:t>
            </a:r>
            <a:r>
              <a:rPr lang="en-US" sz="1200" b="0" i="0" u="none" strike="noStrike" kern="1200" baseline="0" dirty="0">
                <a:solidFill>
                  <a:schemeClr val="tx1"/>
                </a:solidFill>
                <a:latin typeface="+mn-lt"/>
                <a:ea typeface="+mn-ea"/>
                <a:cs typeface="+mn-cs"/>
              </a:rPr>
              <a:t> availability are always concerns, so two sessions may not work at your library.)</a:t>
            </a:r>
            <a:endParaRPr lang="en-US" b="0"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sng" kern="1200" dirty="0">
                <a:solidFill>
                  <a:schemeClr val="tx1"/>
                </a:solidFill>
                <a:latin typeface="+mn-lt"/>
                <a:ea typeface="+mn-ea"/>
                <a:cs typeface="+mn-cs"/>
              </a:rPr>
              <a:t>READ SLIDE TEN</a:t>
            </a:r>
          </a:p>
          <a:p>
            <a:endParaRPr lang="en-US" sz="1200" b="0" i="0" u="sng" kern="1200" dirty="0">
              <a:solidFill>
                <a:schemeClr val="tx1"/>
              </a:solidFill>
              <a:latin typeface="+mn-lt"/>
              <a:ea typeface="+mn-ea"/>
              <a:cs typeface="+mn-cs"/>
            </a:endParaRPr>
          </a:p>
          <a:p>
            <a:endParaRPr lang="en-US" u="none"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ELEVEN</a:t>
            </a:r>
            <a:endParaRPr lang="en-US" b="0" dirty="0"/>
          </a:p>
          <a:p>
            <a:pPr rtl="0"/>
            <a:r>
              <a:rPr lang="en-US" sz="1200" b="0" i="1" u="none" strike="noStrike" kern="1200" dirty="0">
                <a:solidFill>
                  <a:schemeClr val="tx1"/>
                </a:solidFill>
                <a:latin typeface="+mn-lt"/>
                <a:ea typeface="+mn-ea"/>
                <a:cs typeface="+mn-cs"/>
              </a:rPr>
              <a:t>Challenge #3:  30-second attention spans in a 30-minute program</a:t>
            </a:r>
            <a:endParaRPr lang="en-US" b="0" dirty="0"/>
          </a:p>
          <a:p>
            <a:br>
              <a:rPr lang="en-US" b="0" dirty="0"/>
            </a:br>
            <a:r>
              <a:rPr lang="en-US" sz="1200" b="0" i="0" u="none" strike="noStrike" kern="1200" dirty="0">
                <a:solidFill>
                  <a:schemeClr val="tx1"/>
                </a:solidFill>
                <a:latin typeface="+mn-lt"/>
                <a:ea typeface="+mn-ea"/>
                <a:cs typeface="+mn-cs"/>
              </a:rPr>
              <a:t>As we all know, babies have extremely limited attention spans,</a:t>
            </a:r>
            <a:r>
              <a:rPr lang="en-US" sz="1200" b="0" i="0" u="none" strike="noStrike" kern="1200" baseline="0" dirty="0">
                <a:solidFill>
                  <a:schemeClr val="tx1"/>
                </a:solidFill>
                <a:latin typeface="+mn-lt"/>
                <a:ea typeface="+mn-ea"/>
                <a:cs typeface="+mn-cs"/>
              </a:rPr>
              <a:t> and when they’re bored they don’t act like the baby in this image, do they?  No, they fuss, they squirm – they do whatever it takes to stimulate themselves if you’re not doing something that they find stimulating.</a:t>
            </a:r>
            <a:r>
              <a:rPr lang="en-US" sz="1200" b="0" i="0" u="none" strike="noStrike" kern="1200" dirty="0">
                <a:solidFill>
                  <a:schemeClr val="tx1"/>
                </a:solidFill>
                <a:latin typeface="+mn-lt"/>
                <a:ea typeface="+mn-ea"/>
                <a:cs typeface="+mn-cs"/>
              </a:rPr>
              <a:t>  </a:t>
            </a:r>
          </a:p>
          <a:p>
            <a:endParaRPr lang="en-US" sz="1200" b="0" i="0" u="none" strike="noStrike" kern="1200" dirty="0">
              <a:solidFill>
                <a:schemeClr val="tx1"/>
              </a:solidFill>
              <a:latin typeface="+mn-lt"/>
              <a:ea typeface="+mn-ea"/>
              <a:cs typeface="+mn-cs"/>
            </a:endParaRPr>
          </a:p>
          <a:p>
            <a:r>
              <a:rPr lang="en-US" sz="1200" b="0" i="0" u="none" strike="noStrike" kern="1200" dirty="0">
                <a:solidFill>
                  <a:schemeClr val="tx1"/>
                </a:solidFill>
                <a:latin typeface="+mn-lt"/>
                <a:ea typeface="+mn-ea"/>
                <a:cs typeface="+mn-cs"/>
              </a:rPr>
              <a:t>I make it my personal challenge to hold the babies' attention for a full 25</a:t>
            </a:r>
            <a:r>
              <a:rPr lang="en-US" sz="1200" b="0" i="0" u="none" strike="noStrike" kern="1200" baseline="0" dirty="0">
                <a:solidFill>
                  <a:schemeClr val="tx1"/>
                </a:solidFill>
                <a:latin typeface="+mn-lt"/>
                <a:ea typeface="+mn-ea"/>
                <a:cs typeface="+mn-cs"/>
              </a:rPr>
              <a:t> to 30</a:t>
            </a:r>
            <a:r>
              <a:rPr lang="en-US" sz="1200" b="0" i="0" u="none" strike="noStrike" kern="1200" dirty="0">
                <a:solidFill>
                  <a:schemeClr val="tx1"/>
                </a:solidFill>
                <a:latin typeface="+mn-lt"/>
                <a:ea typeface="+mn-ea"/>
                <a:cs typeface="+mn-cs"/>
              </a:rPr>
              <a:t>-minute session, and although I've never 100% succeeded in that goal, I've come surprisingly close at times!  And</a:t>
            </a:r>
            <a:r>
              <a:rPr lang="en-US" sz="1200" b="0" i="0" u="none" strike="noStrike" kern="1200" baseline="0" dirty="0">
                <a:solidFill>
                  <a:schemeClr val="tx1"/>
                </a:solidFill>
                <a:latin typeface="+mn-lt"/>
                <a:ea typeface="+mn-ea"/>
                <a:cs typeface="+mn-cs"/>
              </a:rPr>
              <a:t> here’s how….</a:t>
            </a: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TWELVE</a:t>
            </a:r>
            <a:endParaRPr lang="en-US" b="0" dirty="0"/>
          </a:p>
          <a:p>
            <a:pPr rtl="0"/>
            <a:r>
              <a:rPr lang="en-US" sz="1200" b="0" i="0" u="none" strike="noStrike" kern="1200" dirty="0">
                <a:solidFill>
                  <a:schemeClr val="tx1"/>
                </a:solidFill>
                <a:latin typeface="+mn-lt"/>
                <a:ea typeface="+mn-ea"/>
                <a:cs typeface="+mn-cs"/>
              </a:rPr>
              <a:t>“Mind the Gap”</a:t>
            </a:r>
          </a:p>
          <a:p>
            <a:pPr rtl="0"/>
            <a:r>
              <a:rPr lang="en-US" sz="1200" b="0" i="0" u="none" strike="noStrike" kern="1200" dirty="0">
                <a:solidFill>
                  <a:schemeClr val="tx1"/>
                </a:solidFill>
                <a:latin typeface="+mn-lt"/>
                <a:ea typeface="+mn-ea"/>
                <a:cs typeface="+mn-cs"/>
              </a:rPr>
              <a:t>…By which I mean:</a:t>
            </a:r>
            <a:r>
              <a:rPr lang="en-US" sz="1200" b="0" i="0" u="none" strike="noStrike" kern="1200" baseline="0" dirty="0">
                <a:solidFill>
                  <a:schemeClr val="tx1"/>
                </a:solidFill>
                <a:latin typeface="+mn-lt"/>
                <a:ea typeface="+mn-ea"/>
                <a:cs typeface="+mn-cs"/>
              </a:rPr>
              <a:t> T</a:t>
            </a:r>
            <a:r>
              <a:rPr lang="en-US" sz="1200" b="0" i="0" u="none" strike="noStrike" kern="1200" dirty="0">
                <a:solidFill>
                  <a:schemeClr val="tx1"/>
                </a:solidFill>
                <a:latin typeface="+mn-lt"/>
                <a:ea typeface="+mn-ea"/>
                <a:cs typeface="+mn-cs"/>
              </a:rPr>
              <a:t>ry to reduce the gap between activities, when babies’ attention may wander, never</a:t>
            </a:r>
            <a:r>
              <a:rPr lang="en-US" sz="1200" b="0" i="0" u="none" strike="noStrike" kern="1200" baseline="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to</a:t>
            </a:r>
            <a:r>
              <a:rPr lang="en-US" sz="1200" b="0" i="0" u="none" strike="noStrike" kern="1200" baseline="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return.  I try to keep "down time" to an absolute minimum.  This does </a:t>
            </a:r>
            <a:r>
              <a:rPr lang="en-US" sz="1200" b="0" i="1" u="none" strike="noStrike" kern="1200" dirty="0">
                <a:solidFill>
                  <a:schemeClr val="tx1"/>
                </a:solidFill>
                <a:latin typeface="+mn-lt"/>
                <a:ea typeface="+mn-ea"/>
                <a:cs typeface="+mn-cs"/>
              </a:rPr>
              <a:t>not</a:t>
            </a:r>
            <a:r>
              <a:rPr lang="en-US" sz="1200" b="0" i="0" u="none" strike="noStrike" kern="1200" dirty="0">
                <a:solidFill>
                  <a:schemeClr val="tx1"/>
                </a:solidFill>
                <a:latin typeface="+mn-lt"/>
                <a:ea typeface="+mn-ea"/>
                <a:cs typeface="+mn-cs"/>
              </a:rPr>
              <a:t> mean speeding through the stories, songs, and lap rhymes</a:t>
            </a:r>
            <a:r>
              <a:rPr lang="en-US" sz="1200" b="0" i="1" u="none" strike="noStrike" kern="1200" dirty="0">
                <a:solidFill>
                  <a:schemeClr val="tx1"/>
                </a:solidFill>
                <a:latin typeface="+mn-lt"/>
                <a:ea typeface="+mn-ea"/>
                <a:cs typeface="+mn-cs"/>
              </a:rPr>
              <a:t> themselves</a:t>
            </a:r>
            <a:r>
              <a:rPr lang="en-US" sz="1200" b="0" i="0" u="none" strike="noStrike" kern="1200" dirty="0">
                <a:solidFill>
                  <a:schemeClr val="tx1"/>
                </a:solidFill>
                <a:latin typeface="+mn-lt"/>
                <a:ea typeface="+mn-ea"/>
                <a:cs typeface="+mn-cs"/>
              </a:rPr>
              <a:t>, but preventing any gaps </a:t>
            </a:r>
            <a:r>
              <a:rPr lang="en-US" sz="1200" b="0" i="1" u="none" strike="noStrike" kern="1200" dirty="0">
                <a:solidFill>
                  <a:schemeClr val="tx1"/>
                </a:solidFill>
                <a:latin typeface="+mn-lt"/>
                <a:ea typeface="+mn-ea"/>
                <a:cs typeface="+mn-cs"/>
              </a:rPr>
              <a:t>between</a:t>
            </a:r>
            <a:r>
              <a:rPr lang="en-US" sz="1200" b="0" i="0" u="none" strike="noStrike" kern="1200" dirty="0">
                <a:solidFill>
                  <a:schemeClr val="tx1"/>
                </a:solidFill>
                <a:latin typeface="+mn-lt"/>
                <a:ea typeface="+mn-ea"/>
                <a:cs typeface="+mn-cs"/>
              </a:rPr>
              <a:t> them whenever possible.  So the moment I finish a lap rhyme, I move on to the next one, then I’m right into a story, etc.  </a:t>
            </a:r>
            <a:endParaRPr lang="en-US" b="0" dirty="0"/>
          </a:p>
          <a:p>
            <a:br>
              <a:rPr lang="en-US"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READ SLIDE THIRTEEN</a:t>
            </a:r>
          </a:p>
          <a:p>
            <a:pPr rtl="0"/>
            <a:endParaRPr lang="en-US" sz="1200" b="0" i="0" u="sng"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So if there’s little-to-no time-killing occurring, how on earth can you actually FILL a half-hour program? </a:t>
            </a:r>
            <a:endParaRPr lang="en-US" b="0" dirty="0"/>
          </a:p>
          <a:p>
            <a:br>
              <a:rPr lang="en-US" dirty="0"/>
            </a:br>
            <a:endParaRPr lang="en-US" b="0" dirty="0"/>
          </a:p>
          <a:p>
            <a:br>
              <a:rPr lang="en-US"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FOURTEEN</a:t>
            </a:r>
            <a:endParaRPr lang="en-US" b="0" dirty="0"/>
          </a:p>
          <a:p>
            <a:pPr rtl="0"/>
            <a:r>
              <a:rPr lang="en-US" sz="1200" b="0" i="1" u="none" strike="noStrike" kern="1200" dirty="0">
                <a:solidFill>
                  <a:schemeClr val="tx1"/>
                </a:solidFill>
                <a:latin typeface="+mn-lt"/>
                <a:ea typeface="+mn-ea"/>
                <a:cs typeface="+mn-cs"/>
              </a:rPr>
              <a:t>Challenge #4:  Filling a 30-minute session, 30 seconds at a time</a:t>
            </a:r>
            <a:endParaRPr lang="en-US" b="0" dirty="0"/>
          </a:p>
          <a:p>
            <a:pPr rtl="0"/>
            <a:br>
              <a:rPr lang="en-US" b="0" dirty="0"/>
            </a:br>
            <a:r>
              <a:rPr lang="en-US" sz="1200" b="0" i="0" u="none" strike="noStrike" kern="1200" dirty="0">
                <a:solidFill>
                  <a:schemeClr val="tx1"/>
                </a:solidFill>
                <a:latin typeface="+mn-lt"/>
                <a:ea typeface="+mn-ea"/>
                <a:cs typeface="+mn-cs"/>
              </a:rPr>
              <a:t>As you can imagine, keeping a baby's attention by quickly switching from one source of stimulus to the next means I have to prepare a TON of material for each baby </a:t>
            </a:r>
            <a:r>
              <a:rPr lang="en-US" sz="1200" b="0" i="0" u="none" strike="noStrike" kern="120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 session.</a:t>
            </a:r>
            <a:endParaRPr lang="en-US" b="0" dirty="0"/>
          </a:p>
          <a:p>
            <a:pPr rtl="0"/>
            <a:br>
              <a:rPr lang="en-US" b="0" dirty="0"/>
            </a:br>
            <a:r>
              <a:rPr lang="en-US" sz="1200" b="0" i="0" u="none" strike="noStrike" kern="1200" dirty="0">
                <a:solidFill>
                  <a:schemeClr val="tx1"/>
                </a:solidFill>
                <a:latin typeface="+mn-lt"/>
                <a:ea typeface="+mn-ea"/>
                <a:cs typeface="+mn-cs"/>
              </a:rPr>
              <a:t>To illustrate what I'm talking about, recite this rhyme with me:</a:t>
            </a:r>
            <a:endParaRPr lang="en-US" b="0" dirty="0"/>
          </a:p>
          <a:p>
            <a:br>
              <a:rPr lang="en-US"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SLIDE SIXTEEN</a:t>
            </a:r>
          </a:p>
          <a:p>
            <a:endParaRPr lang="en-US" u="sng" dirty="0"/>
          </a:p>
          <a:p>
            <a:r>
              <a:rPr lang="en-US" u="none" dirty="0"/>
              <a:t>That</a:t>
            </a:r>
            <a:r>
              <a:rPr lang="en-US" u="none" baseline="0" dirty="0"/>
              <a:t> was five seconds.</a:t>
            </a:r>
          </a:p>
          <a:p>
            <a:endParaRPr lang="en-US" u="none" baseline="0" dirty="0"/>
          </a:p>
          <a:p>
            <a:r>
              <a:rPr lang="en-US" u="none" baseline="0" dirty="0"/>
              <a:t>I don’t know about you, but when I was first told I’d be doing an infant </a:t>
            </a:r>
            <a:r>
              <a:rPr lang="en-US" u="none" baseline="0" dirty="0" err="1"/>
              <a:t>storytime</a:t>
            </a:r>
            <a:r>
              <a:rPr lang="en-US" u="none" baseline="0" dirty="0"/>
              <a:t>, I was terrified by the prospect of having to fill a half hour.  And if I’m perfectly honest, I’ve observed some programs where I did get the feeling that “time-killing” was going on.  And we all know what THAT leads to (see Challenge #3…).</a:t>
            </a:r>
            <a:endParaRPr lang="en-US" u="none" dirty="0"/>
          </a:p>
          <a:p>
            <a:endParaRPr lang="en-US" u="sng" dirty="0"/>
          </a:p>
          <a:p>
            <a:pPr rtl="0"/>
            <a:r>
              <a:rPr lang="en-US" sz="1200" b="0" i="0" u="none" strike="noStrike" kern="1200" dirty="0">
                <a:solidFill>
                  <a:schemeClr val="tx1"/>
                </a:solidFill>
                <a:latin typeface="+mn-lt"/>
                <a:ea typeface="+mn-ea"/>
                <a:cs typeface="+mn-cs"/>
              </a:rPr>
              <a:t>It can be daunting to think of filling a half hour with bite-sized rhymes.  And the prep time it would take to pull</a:t>
            </a:r>
            <a:r>
              <a:rPr lang="en-US" sz="1200" b="0" i="0" u="none" strike="noStrike" kern="1200" baseline="0" dirty="0">
                <a:solidFill>
                  <a:schemeClr val="tx1"/>
                </a:solidFill>
                <a:latin typeface="+mn-lt"/>
                <a:ea typeface="+mn-ea"/>
                <a:cs typeface="+mn-cs"/>
              </a:rPr>
              <a:t> off such a feat </a:t>
            </a:r>
            <a:r>
              <a:rPr lang="en-US" sz="1200" b="0" i="0" u="none" strike="noStrike" kern="1200" dirty="0">
                <a:solidFill>
                  <a:schemeClr val="tx1"/>
                </a:solidFill>
                <a:latin typeface="+mn-lt"/>
                <a:ea typeface="+mn-ea"/>
                <a:cs typeface="+mn-cs"/>
              </a:rPr>
              <a:t>each week??  Forget about it!  So I've developed a way to keep the ball rolling through 30 minutes of material </a:t>
            </a:r>
            <a:r>
              <a:rPr lang="en-US" sz="1200" b="0" i="1" u="none" strike="noStrike" kern="1200" dirty="0">
                <a:solidFill>
                  <a:schemeClr val="tx1"/>
                </a:solidFill>
                <a:latin typeface="+mn-lt"/>
                <a:ea typeface="+mn-ea"/>
                <a:cs typeface="+mn-cs"/>
              </a:rPr>
              <a:t>without having to memorize dozens of rhymes and songs</a:t>
            </a:r>
            <a:r>
              <a:rPr lang="en-US" sz="1200" b="0" i="0" u="none" strike="noStrike" kern="12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with extremely minimal prep time!</a:t>
            </a:r>
            <a:r>
              <a:rPr lang="en-US" sz="1200" b="0" i="0" u="none" strike="noStrike" kern="1200" dirty="0">
                <a:solidFill>
                  <a:schemeClr val="tx1"/>
                </a:solidFill>
                <a:latin typeface="+mn-lt"/>
                <a:ea typeface="+mn-ea"/>
                <a:cs typeface="+mn-cs"/>
              </a:rPr>
              <a:t> </a:t>
            </a:r>
            <a:endParaRPr lang="en-US" b="0" dirty="0"/>
          </a:p>
          <a:p>
            <a:br>
              <a:rPr lang="en-US" dirty="0"/>
            </a:br>
            <a:endParaRPr lang="en-US" u="sng"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SIXTEEN</a:t>
            </a:r>
            <a:endParaRPr lang="en-US" b="0" dirty="0"/>
          </a:p>
          <a:p>
            <a:pPr rtl="0"/>
            <a:r>
              <a:rPr lang="en-US" sz="1200" b="0" i="0" u="none" strike="noStrike" kern="1200" dirty="0">
                <a:solidFill>
                  <a:schemeClr val="tx1"/>
                </a:solidFill>
                <a:latin typeface="+mn-lt"/>
                <a:ea typeface="+mn-ea"/>
                <a:cs typeface="+mn-cs"/>
              </a:rPr>
              <a:t>Memorization will naturally come with time and repetition, but </a:t>
            </a:r>
            <a:r>
              <a:rPr lang="en-US" sz="1200" b="0" i="1" u="none" strike="noStrike" kern="1200" dirty="0">
                <a:solidFill>
                  <a:schemeClr val="tx1"/>
                </a:solidFill>
                <a:latin typeface="+mn-lt"/>
                <a:ea typeface="+mn-ea"/>
                <a:cs typeface="+mn-cs"/>
              </a:rPr>
              <a:t>you don't have to worry about memorization at all</a:t>
            </a:r>
            <a:r>
              <a:rPr lang="en-US" sz="1200" b="0" i="0" u="none" strike="noStrike" kern="1200" dirty="0">
                <a:solidFill>
                  <a:schemeClr val="tx1"/>
                </a:solidFill>
                <a:latin typeface="+mn-lt"/>
                <a:ea typeface="+mn-ea"/>
                <a:cs typeface="+mn-cs"/>
              </a:rPr>
              <a:t>.  The way I've set up this program allows beginners to hit the ground running, allows substitutes to step in at any time, and</a:t>
            </a:r>
            <a:r>
              <a:rPr lang="en-US" sz="1200" b="0" i="1" u="none" strike="noStrike" kern="1200" dirty="0">
                <a:solidFill>
                  <a:schemeClr val="tx1"/>
                </a:solidFill>
                <a:latin typeface="+mn-lt"/>
                <a:ea typeface="+mn-ea"/>
                <a:cs typeface="+mn-cs"/>
              </a:rPr>
              <a:t> reduces prep time to almost nothing.  </a:t>
            </a:r>
          </a:p>
          <a:p>
            <a:pPr rtl="0"/>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It's all about the slideshow.  </a:t>
            </a:r>
            <a:endParaRPr lang="en-US" b="0" dirty="0"/>
          </a:p>
          <a:p>
            <a:br>
              <a:rPr lang="en-US"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US" sz="1200" b="0" i="0" u="sng" kern="1200" dirty="0">
                <a:solidFill>
                  <a:schemeClr val="tx1"/>
                </a:solidFill>
                <a:latin typeface="+mn-lt"/>
                <a:ea typeface="+mn-ea"/>
                <a:cs typeface="+mn-cs"/>
              </a:rPr>
              <a:t>SLIDE SEVENTEEN</a:t>
            </a:r>
            <a:endParaRPr lang="en-US" b="0" dirty="0"/>
          </a:p>
          <a:p>
            <a:pPr rtl="0"/>
            <a:r>
              <a:rPr lang="en-US" sz="1200" b="0" i="0" u="none" strike="noStrike" kern="1200" dirty="0">
                <a:solidFill>
                  <a:schemeClr val="tx1"/>
                </a:solidFill>
                <a:latin typeface="+mn-lt"/>
                <a:ea typeface="+mn-ea"/>
                <a:cs typeface="+mn-cs"/>
              </a:rPr>
              <a:t>When I first started doing Baby Rhyme Time, I held a piece of paper on my lap with rhymes printed on it. Because I always hold a baby doll to demonstrate the movements with, that paper really got in the way. And VERY FEW of the grown-ups were participating in reciting the rhymes -- because they didn’t know many of them!  (Neither did I, but I had the cheat sheet on my lap.)  Baby Rhyme Time had become a performance, rather than a participatory experience, and it clearly</a:t>
            </a:r>
            <a:r>
              <a:rPr lang="en-US" sz="1200" b="0" i="0" u="none" strike="noStrike" kern="1200" baseline="0" dirty="0">
                <a:solidFill>
                  <a:schemeClr val="tx1"/>
                </a:solidFill>
                <a:latin typeface="+mn-lt"/>
                <a:ea typeface="+mn-ea"/>
                <a:cs typeface="+mn-cs"/>
              </a:rPr>
              <a:t> needed</a:t>
            </a:r>
            <a:r>
              <a:rPr lang="en-US" sz="1200" b="0" i="0" u="none" strike="noStrike" kern="1200" dirty="0">
                <a:solidFill>
                  <a:schemeClr val="tx1"/>
                </a:solidFill>
                <a:latin typeface="+mn-lt"/>
                <a:ea typeface="+mn-ea"/>
                <a:cs typeface="+mn-cs"/>
              </a:rPr>
              <a:t> to change.  </a:t>
            </a:r>
            <a:endParaRPr lang="en-US" b="0" dirty="0"/>
          </a:p>
          <a:p>
            <a:pPr rtl="0"/>
            <a:br>
              <a:rPr lang="en-US" b="0" dirty="0"/>
            </a:br>
            <a:r>
              <a:rPr lang="en-US" b="0" dirty="0"/>
              <a:t>So </a:t>
            </a:r>
            <a:r>
              <a:rPr lang="en-US" sz="1200" b="0" i="0" u="none" strike="noStrike" kern="1200" dirty="0">
                <a:solidFill>
                  <a:schemeClr val="tx1"/>
                </a:solidFill>
                <a:latin typeface="+mn-lt"/>
                <a:ea typeface="+mn-ea"/>
                <a:cs typeface="+mn-cs"/>
              </a:rPr>
              <a:t>I decided to print each rhyme in as large a font as would fit on a letter-sized paper, which I then clipped to the flannel board. It</a:t>
            </a:r>
            <a:r>
              <a:rPr lang="en-US" sz="1200" b="0" i="0" u="none" strike="noStrike" kern="1200" baseline="0" dirty="0">
                <a:solidFill>
                  <a:schemeClr val="tx1"/>
                </a:solidFill>
                <a:latin typeface="+mn-lt"/>
                <a:ea typeface="+mn-ea"/>
                <a:cs typeface="+mn-cs"/>
              </a:rPr>
              <a:t> was a</a:t>
            </a:r>
            <a:r>
              <a:rPr lang="en-US" sz="1200" b="0" i="0" u="none" strike="noStrike" kern="1200" dirty="0">
                <a:solidFill>
                  <a:schemeClr val="tx1"/>
                </a:solidFill>
                <a:latin typeface="+mn-lt"/>
                <a:ea typeface="+mn-ea"/>
                <a:cs typeface="+mn-cs"/>
              </a:rPr>
              <a:t> better solution, but still not good. The caregivers at the far end of the circle were still squinting to read the print. </a:t>
            </a:r>
            <a:endParaRPr lang="en-US" b="0" dirty="0"/>
          </a:p>
          <a:p>
            <a:br>
              <a:rPr lang="en-US" b="0" dirty="0"/>
            </a:br>
            <a:r>
              <a:rPr lang="en-US" sz="1200" b="0" i="0" u="none" strike="noStrike" kern="1200" dirty="0">
                <a:solidFill>
                  <a:schemeClr val="tx1"/>
                </a:solidFill>
                <a:latin typeface="+mn-lt"/>
                <a:ea typeface="+mn-ea"/>
                <a:cs typeface="+mn-cs"/>
              </a:rPr>
              <a:t>Writing the rhymes on a large flip chart with tabs would have been an acceptable solution, but one day I had a </a:t>
            </a:r>
            <a:r>
              <a:rPr lang="en-US" sz="1200" b="0" i="0" u="none" strike="noStrike" kern="1200" dirty="0" err="1">
                <a:solidFill>
                  <a:schemeClr val="tx1"/>
                </a:solidFill>
                <a:latin typeface="+mn-lt"/>
                <a:ea typeface="+mn-ea"/>
                <a:cs typeface="+mn-cs"/>
              </a:rPr>
              <a:t>lightbulb</a:t>
            </a:r>
            <a:r>
              <a:rPr lang="en-US" sz="1200" b="0" i="0" u="none" strike="noStrike" kern="1200" dirty="0">
                <a:solidFill>
                  <a:schemeClr val="tx1"/>
                </a:solidFill>
                <a:latin typeface="+mn-lt"/>
                <a:ea typeface="+mn-ea"/>
                <a:cs typeface="+mn-cs"/>
              </a:rPr>
              <a:t> moment and decided to create a simple PowerPoint</a:t>
            </a:r>
            <a:r>
              <a:rPr lang="en-US" sz="1200" b="0" i="0" u="none" strike="noStrike" kern="1200" baseline="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slideshow with one rhyme on each slide, and display it on the television behind me (my former branch had a large-screen television mounted to the wall, which is what I started with.)  For me, it was the perfect solution.</a:t>
            </a:r>
          </a:p>
          <a:p>
            <a:endParaRPr lang="en-US" sz="1200" b="0" i="0" u="none" strike="noStrike" kern="1200" dirty="0">
              <a:solidFill>
                <a:schemeClr val="tx1"/>
              </a:solidFill>
              <a:latin typeface="+mn-lt"/>
              <a:ea typeface="+mn-ea"/>
              <a:cs typeface="+mn-cs"/>
            </a:endParaRPr>
          </a:p>
          <a:p>
            <a:r>
              <a:rPr lang="en-US" sz="1200" b="0" i="0" u="none" strike="noStrike" kern="1200" dirty="0">
                <a:solidFill>
                  <a:schemeClr val="tx1"/>
                </a:solidFill>
                <a:latin typeface="+mn-lt"/>
                <a:ea typeface="+mn-ea"/>
                <a:cs typeface="+mn-cs"/>
              </a:rPr>
              <a:t>Another point</a:t>
            </a:r>
            <a:r>
              <a:rPr lang="en-US" sz="1200" b="0" i="0" u="none" strike="noStrike" kern="1200" baseline="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I’d like to emphasize is the importance of using chairs. </a:t>
            </a:r>
            <a:r>
              <a:rPr lang="en-US" sz="1200" b="0" i="0" u="none" strike="noStrike" kern="1200" baseline="0" dirty="0">
                <a:solidFill>
                  <a:schemeClr val="tx1"/>
                </a:solidFill>
                <a:latin typeface="+mn-lt"/>
                <a:ea typeface="+mn-ea"/>
                <a:cs typeface="+mn-cs"/>
              </a:rPr>
              <a:t> I always allow the little ones to crawl or toddle around if they need to, but having chairs in a circle </a:t>
            </a:r>
            <a:r>
              <a:rPr lang="en-US" sz="1200" b="0" i="1" u="none" strike="noStrike" kern="1200" baseline="0" dirty="0">
                <a:solidFill>
                  <a:schemeClr val="tx1"/>
                </a:solidFill>
                <a:latin typeface="+mn-lt"/>
                <a:ea typeface="+mn-ea"/>
                <a:cs typeface="+mn-cs"/>
              </a:rPr>
              <a:t>creates an expectation of participation </a:t>
            </a:r>
            <a:r>
              <a:rPr lang="en-US" sz="1200" b="0" i="0" u="none" strike="noStrike" kern="1200" baseline="0" dirty="0">
                <a:solidFill>
                  <a:schemeClr val="tx1"/>
                </a:solidFill>
                <a:latin typeface="+mn-lt"/>
                <a:ea typeface="+mn-ea"/>
                <a:cs typeface="+mn-cs"/>
              </a:rPr>
              <a:t>for both the caregivers and their babies, and really keeps focus on the work at hand.  Also, we do a lot of rhymes where we “drop” the babies down between our legs, and you just can’t do that when you’re crawling around on the floor.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 similar vein, I try to keep toys and books out of the babies’ hands until the end of the program.  Why deliberately introduce distractions to the easily distractible?  And although they’re easily distractible, I believe that babies are actually capable of far more focus than we tend to give them credit for, </a:t>
            </a:r>
            <a:r>
              <a:rPr lang="en-US" sz="1200" b="0" i="1" u="none" strike="noStrike" kern="1200" baseline="0" dirty="0">
                <a:solidFill>
                  <a:schemeClr val="tx1"/>
                </a:solidFill>
                <a:latin typeface="+mn-lt"/>
                <a:ea typeface="+mn-ea"/>
                <a:cs typeface="+mn-cs"/>
              </a:rPr>
              <a:t>if </a:t>
            </a:r>
            <a:r>
              <a:rPr lang="en-US" sz="1200" b="0" i="0" u="none" strike="noStrike" kern="1200" baseline="0" dirty="0">
                <a:solidFill>
                  <a:schemeClr val="tx1"/>
                </a:solidFill>
                <a:latin typeface="+mn-lt"/>
                <a:ea typeface="+mn-ea"/>
                <a:cs typeface="+mn-cs"/>
              </a:rPr>
              <a:t>we refrain from making it more difficult for them.</a:t>
            </a: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sng" kern="1200" dirty="0">
                <a:solidFill>
                  <a:schemeClr val="tx1"/>
                </a:solidFill>
                <a:latin typeface="+mn-lt"/>
                <a:ea typeface="+mn-ea"/>
                <a:cs typeface="+mn-cs"/>
              </a:rPr>
              <a:t>READ SLIDE EIGHTEEN</a:t>
            </a:r>
          </a:p>
          <a:p>
            <a:endParaRPr lang="en-US" sz="1200" b="0" i="0" u="sng" kern="1200" dirty="0">
              <a:solidFill>
                <a:schemeClr val="tx1"/>
              </a:solidFill>
              <a:latin typeface="+mn-lt"/>
              <a:ea typeface="+mn-ea"/>
              <a:cs typeface="+mn-cs"/>
            </a:endParaRPr>
          </a:p>
          <a:p>
            <a:r>
              <a:rPr lang="en-US" sz="1200" b="0" i="0" u="none" kern="1200" dirty="0">
                <a:solidFill>
                  <a:schemeClr val="tx1"/>
                </a:solidFill>
                <a:latin typeface="+mn-lt"/>
                <a:ea typeface="+mn-ea"/>
                <a:cs typeface="+mn-cs"/>
              </a:rPr>
              <a:t>If you can’t use</a:t>
            </a:r>
            <a:r>
              <a:rPr lang="en-US" sz="1200" b="0" i="0" u="none" kern="1200" baseline="0" dirty="0">
                <a:solidFill>
                  <a:schemeClr val="tx1"/>
                </a:solidFill>
                <a:latin typeface="+mn-lt"/>
                <a:ea typeface="+mn-ea"/>
                <a:cs typeface="+mn-cs"/>
              </a:rPr>
              <a:t> the slideshow, because of budgetary or space constraints, please consider using a flip-chart with tabs.</a:t>
            </a:r>
            <a:endParaRPr lang="en-US" u="none"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Times New Roman" pitchFamily="18" charset="0"/>
                <a:ea typeface="+mn-ea"/>
                <a:cs typeface="Times New Roman" pitchFamily="18" charset="0"/>
              </a:rPr>
              <a:t>SLIDE TWO</a:t>
            </a:r>
            <a:endParaRPr lang="en-US" b="0" dirty="0">
              <a:latin typeface="Times New Roman" pitchFamily="18" charset="0"/>
              <a:cs typeface="Times New Roman" pitchFamily="18" charset="0"/>
            </a:endParaRPr>
          </a:p>
          <a:p>
            <a:pPr rtl="0"/>
            <a:r>
              <a:rPr lang="en-US" sz="1200" b="0" i="0" u="none" strike="noStrike" kern="1200" dirty="0">
                <a:solidFill>
                  <a:schemeClr val="tx1"/>
                </a:solidFill>
                <a:latin typeface="Times New Roman" pitchFamily="18" charset="0"/>
                <a:ea typeface="+mn-ea"/>
                <a:cs typeface="Times New Roman" pitchFamily="18" charset="0"/>
              </a:rPr>
              <a:t>As I’m sure you all know, the foundations of language learning and literacy start from day one.  </a:t>
            </a:r>
          </a:p>
          <a:p>
            <a:pPr rtl="0"/>
            <a:endParaRPr lang="en-US" sz="1200" b="0" i="0" u="none" strike="noStrike" kern="1200" dirty="0">
              <a:solidFill>
                <a:schemeClr val="tx1"/>
              </a:solidFill>
              <a:latin typeface="Times New Roman" pitchFamily="18" charset="0"/>
              <a:ea typeface="+mn-ea"/>
              <a:cs typeface="Times New Roman" pitchFamily="18" charset="0"/>
            </a:endParaRPr>
          </a:p>
          <a:p>
            <a:pPr rtl="0"/>
            <a:r>
              <a:rPr lang="en-US" sz="1200" b="0" i="0" u="none" strike="noStrike" kern="1200" dirty="0">
                <a:solidFill>
                  <a:schemeClr val="tx1"/>
                </a:solidFill>
                <a:latin typeface="Times New Roman" pitchFamily="18" charset="0"/>
                <a:ea typeface="+mn-ea"/>
                <a:cs typeface="Times New Roman" pitchFamily="18" charset="0"/>
              </a:rPr>
              <a:t>Here’s a quote from the website </a:t>
            </a:r>
            <a:r>
              <a:rPr lang="en-US" sz="1200" b="0" i="1" u="none" strike="noStrike" kern="1200" dirty="0">
                <a:solidFill>
                  <a:schemeClr val="tx1"/>
                </a:solidFill>
                <a:latin typeface="Times New Roman" pitchFamily="18" charset="0"/>
                <a:ea typeface="+mn-ea"/>
                <a:cs typeface="Times New Roman" pitchFamily="18" charset="0"/>
              </a:rPr>
              <a:t>Zero to Three</a:t>
            </a:r>
            <a:r>
              <a:rPr lang="en-US" sz="1200" b="0" i="0" u="none" strike="noStrike" kern="1200" dirty="0">
                <a:solidFill>
                  <a:schemeClr val="tx1"/>
                </a:solidFill>
                <a:latin typeface="Times New Roman" pitchFamily="18" charset="0"/>
                <a:ea typeface="+mn-ea"/>
                <a:cs typeface="Times New Roman" pitchFamily="18" charset="0"/>
              </a:rPr>
              <a:t>: “Learning to read and write doesn’t start in kindergarten or first grade.  Developing language and literacy skills begins at birth through everyday loving interactions, such as sharing books, telling stories, singing songs and talking to one another ...The first—and best—tip for sharing books with young children is to have fun together! If children are engaged and enjoying themselves, they are learning.” </a:t>
            </a:r>
          </a:p>
          <a:p>
            <a:pPr rtl="0"/>
            <a:endParaRPr lang="en-US" sz="1200" b="0" i="0" u="none" strike="noStrike" kern="1200" dirty="0">
              <a:solidFill>
                <a:schemeClr val="tx1"/>
              </a:solidFill>
              <a:latin typeface="Times New Roman" pitchFamily="18" charset="0"/>
              <a:ea typeface="+mn-ea"/>
              <a:cs typeface="Times New Roman" pitchFamily="18" charset="0"/>
            </a:endParaRPr>
          </a:p>
          <a:p>
            <a:pPr rtl="0"/>
            <a:r>
              <a:rPr lang="en-US" sz="1200" b="0" i="0" u="none" strike="noStrike" kern="1200" dirty="0">
                <a:solidFill>
                  <a:schemeClr val="tx1"/>
                </a:solidFill>
                <a:latin typeface="Times New Roman" pitchFamily="18" charset="0"/>
                <a:ea typeface="+mn-ea"/>
                <a:cs typeface="Times New Roman" pitchFamily="18" charset="0"/>
              </a:rPr>
              <a:t>Remember</a:t>
            </a:r>
            <a:r>
              <a:rPr lang="en-US" sz="1200" b="0" i="0" u="none" strike="noStrike" kern="1200" baseline="0" dirty="0">
                <a:solidFill>
                  <a:schemeClr val="tx1"/>
                </a:solidFill>
                <a:latin typeface="Times New Roman" pitchFamily="18" charset="0"/>
                <a:ea typeface="+mn-ea"/>
                <a:cs typeface="Times New Roman" pitchFamily="18" charset="0"/>
              </a:rPr>
              <a:t> the quote attributed to Jean Piaget: “Play is the work of childhood!”</a:t>
            </a:r>
            <a:endParaRPr lang="en-US" b="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E9FEE22-7947-4F9A-BAA0-B819CF99F09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NINETEEN</a:t>
            </a:r>
            <a:endParaRPr lang="en-US" b="0" dirty="0"/>
          </a:p>
          <a:p>
            <a:pPr rtl="0"/>
            <a:r>
              <a:rPr lang="en-US" sz="1200" b="0" i="0" u="none" strike="noStrike" kern="120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currently have about 95 slides that I pull from to create my weekly slideshow, and those slides are you</a:t>
            </a:r>
            <a:r>
              <a:rPr lang="en-US" sz="1200" b="0" i="0" u="none" strike="noStrike" kern="1200" dirty="0">
                <a:solidFill>
                  <a:schemeClr val="tx1"/>
                </a:solidFill>
                <a:latin typeface="+mn-lt"/>
                <a:ea typeface="+mn-ea"/>
                <a:cs typeface="+mn-cs"/>
              </a:rPr>
              <a:t>rs for the low low price of FREE!  Woo </a:t>
            </a:r>
            <a:r>
              <a:rPr lang="en-US" sz="1200" b="0" i="0" u="none" strike="noStrike" kern="1200" dirty="0" err="1">
                <a:solidFill>
                  <a:schemeClr val="tx1"/>
                </a:solidFill>
                <a:latin typeface="+mn-lt"/>
                <a:ea typeface="+mn-ea"/>
                <a:cs typeface="+mn-cs"/>
              </a:rPr>
              <a:t>hoo</a:t>
            </a:r>
            <a:r>
              <a:rPr lang="en-US" sz="1200" b="0" i="0" u="none" strike="noStrike" kern="1200" dirty="0">
                <a:solidFill>
                  <a:schemeClr val="tx1"/>
                </a:solidFill>
                <a:latin typeface="+mn-lt"/>
                <a:ea typeface="+mn-ea"/>
                <a:cs typeface="+mn-cs"/>
              </a:rPr>
              <a:t>!  You’re welcome to modify and use these slides you see fit. </a:t>
            </a:r>
          </a:p>
          <a:p>
            <a:pPr rtl="0"/>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(I’ve done my best only to use copyright-free images, but if you notice that I’ve accidentally included a copyrighted image, please drop me a line!)  </a:t>
            </a:r>
          </a:p>
          <a:p>
            <a:pPr rtl="0"/>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You’ll notice that I've included notes beneath many of the PowerPoint slides, and some of the slides even include a recording of me singing (yikes) -- which is just for your benefit in case you don’t know the song, not necessarily to play for the group.  Instructions</a:t>
            </a:r>
            <a:r>
              <a:rPr lang="en-US" sz="1200" b="0" i="0" u="none" strike="noStrike" kern="1200" baseline="0" dirty="0">
                <a:solidFill>
                  <a:schemeClr val="tx1"/>
                </a:solidFill>
                <a:latin typeface="+mn-lt"/>
                <a:ea typeface="+mn-ea"/>
                <a:cs typeface="+mn-cs"/>
              </a:rPr>
              <a:t> on how to play the narrations will be included in the notes field of the slides in the PowerPoint file I send you.</a:t>
            </a:r>
            <a:br>
              <a:rPr lang="en-US"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TWENTY</a:t>
            </a:r>
            <a:endParaRPr lang="en-US" b="0" dirty="0"/>
          </a:p>
          <a:p>
            <a:pPr rtl="0"/>
            <a:r>
              <a:rPr lang="en-US" sz="1200" b="0" i="0" u="none" strike="noStrike" kern="1200" dirty="0">
                <a:solidFill>
                  <a:schemeClr val="tx1"/>
                </a:solidFill>
                <a:latin typeface="+mn-lt"/>
                <a:ea typeface="+mn-ea"/>
                <a:cs typeface="+mn-cs"/>
              </a:rPr>
              <a:t>Before each Baby Rhyme Time session, I create a custom show with about 20 slides.  Please note that after the first time you set up a 20-slide presentation,</a:t>
            </a:r>
            <a:r>
              <a:rPr lang="en-US" sz="1200" b="0" i="0" u="none" strike="noStrike" kern="1200" baseline="0" dirty="0">
                <a:solidFill>
                  <a:schemeClr val="tx1"/>
                </a:solidFill>
                <a:latin typeface="+mn-lt"/>
                <a:ea typeface="+mn-ea"/>
                <a:cs typeface="+mn-cs"/>
              </a:rPr>
              <a:t> it will never take more than about five minutes to prepare future presentations – just change out four or five slides – because babies thrive on repetition, and as Dr. Betsy </a:t>
            </a:r>
            <a:r>
              <a:rPr lang="en-US" sz="1200" b="0" i="0" u="none" strike="noStrike" kern="1200" baseline="0" dirty="0" err="1">
                <a:solidFill>
                  <a:schemeClr val="tx1"/>
                </a:solidFill>
                <a:latin typeface="+mn-lt"/>
                <a:ea typeface="+mn-ea"/>
                <a:cs typeface="+mn-cs"/>
              </a:rPr>
              <a:t>Diamant</a:t>
            </a:r>
            <a:r>
              <a:rPr lang="en-US" sz="1200" b="0" i="0" u="none" strike="noStrike" kern="1200" baseline="0" dirty="0">
                <a:solidFill>
                  <a:schemeClr val="tx1"/>
                </a:solidFill>
                <a:latin typeface="+mn-lt"/>
                <a:ea typeface="+mn-ea"/>
                <a:cs typeface="+mn-cs"/>
              </a:rPr>
              <a:t>-Cohen (Mother Goose on the Loose) has said, you should aim for 80% repetition from one week to the next.</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I find that 20 slides (including greeting and farewell slides, which are always the same, because</a:t>
            </a:r>
            <a:r>
              <a:rPr lang="en-US" sz="1200" b="0" i="0" u="none" strike="noStrike" kern="1200" baseline="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routine and repetition are excellent</a:t>
            </a:r>
            <a:r>
              <a:rPr lang="en-US" sz="1200" b="0" i="0" u="none" strike="noStrike" kern="1200" baseline="0" dirty="0">
                <a:solidFill>
                  <a:schemeClr val="tx1"/>
                </a:solidFill>
                <a:latin typeface="+mn-lt"/>
                <a:ea typeface="+mn-ea"/>
                <a:cs typeface="+mn-cs"/>
              </a:rPr>
              <a:t> for babies</a:t>
            </a:r>
            <a:r>
              <a:rPr lang="en-US" sz="1200" b="0" i="0" u="none" strike="noStrike" kern="1200" dirty="0">
                <a:solidFill>
                  <a:schemeClr val="tx1"/>
                </a:solidFill>
                <a:latin typeface="+mn-lt"/>
                <a:ea typeface="+mn-ea"/>
                <a:cs typeface="+mn-cs"/>
              </a:rPr>
              <a:t>) + 2 or 3 books + a song and a flannel board rhymes/activities = approx. 30 minutes. It never hurts to have a few extra tricks up your sleeve, just in case, such as an extra song queued up on the iPod.</a:t>
            </a:r>
            <a:endParaRPr lang="en-US" b="0" dirty="0"/>
          </a:p>
          <a:p>
            <a:pPr rtl="0"/>
            <a:br>
              <a:rPr lang="en-US" b="0" dirty="0"/>
            </a:br>
            <a:r>
              <a:rPr lang="en-US" sz="1200" b="0" i="0" u="none" strike="noStrike" kern="1200" dirty="0">
                <a:solidFill>
                  <a:schemeClr val="tx1"/>
                </a:solidFill>
                <a:latin typeface="+mn-lt"/>
                <a:ea typeface="+mn-ea"/>
                <a:cs typeface="+mn-cs"/>
              </a:rPr>
              <a:t>Typically I'll do a few opening slides, then move on to a story, do a few more slides, then move on to a flannel board rhyme or song, then play a song on my iPod,</a:t>
            </a:r>
            <a:r>
              <a:rPr lang="en-US" sz="1200" b="0" i="0" u="none" strike="noStrike" kern="1200" baseline="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do a few more slides, another story, a few more slides, etc.  If at any point I feel that a book or rhyme isn't holding the</a:t>
            </a:r>
            <a:r>
              <a:rPr lang="en-US" sz="1200" b="0" i="0" u="none" strike="noStrike" kern="1200" baseline="0" dirty="0">
                <a:solidFill>
                  <a:schemeClr val="tx1"/>
                </a:solidFill>
                <a:latin typeface="+mn-lt"/>
                <a:ea typeface="+mn-ea"/>
                <a:cs typeface="+mn-cs"/>
              </a:rPr>
              <a:t> babies’</a:t>
            </a:r>
            <a:r>
              <a:rPr lang="en-US" sz="1200" b="0" i="0" u="none" strike="noStrike" kern="1200" dirty="0">
                <a:solidFill>
                  <a:schemeClr val="tx1"/>
                </a:solidFill>
                <a:latin typeface="+mn-lt"/>
                <a:ea typeface="+mn-ea"/>
                <a:cs typeface="+mn-cs"/>
              </a:rPr>
              <a:t> interest, I won't hesitate to set it aside and move on to the next thing.  </a:t>
            </a:r>
            <a:endParaRPr lang="en-US" b="0" dirty="0"/>
          </a:p>
          <a:p>
            <a:pPr rtl="0"/>
            <a:br>
              <a:rPr lang="en-US" b="0" dirty="0"/>
            </a:br>
            <a:r>
              <a:rPr lang="en-US" sz="1200" b="0" i="0" u="none" strike="noStrike" kern="1200" dirty="0">
                <a:solidFill>
                  <a:schemeClr val="tx1"/>
                </a:solidFill>
                <a:latin typeface="+mn-lt"/>
                <a:ea typeface="+mn-ea"/>
                <a:cs typeface="+mn-cs"/>
              </a:rPr>
              <a:t>The point at which I interrupt the slideshow to read a book or play a song depends on what feels right in the moment.  I never force anything that doesn’t seem to be working.  Is the book I chose not holding their interest?  I’ll say, “Well, that’s enough of that one for today.  Let’s move on!”  Do I regret having chosen the slide that just popped up on the screen?  Skip it!  Was a particular rhyme well-received?  Maybe backtrack and do it again at the close of the program.  Are we running out of time?  Skip a few slides!  When you’re dealing with babies, flexibility is essential.</a:t>
            </a:r>
            <a:endParaRPr lang="en-US" b="0" dirty="0"/>
          </a:p>
          <a:p>
            <a:br>
              <a:rPr lang="en-US" b="0"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TWENTY-ONE</a:t>
            </a:r>
            <a:endParaRPr lang="en-US" b="0" dirty="0"/>
          </a:p>
          <a:p>
            <a:pPr rtl="0"/>
            <a:r>
              <a:rPr lang="en-US" sz="1200" b="0" i="0" u="none" strike="noStrike" kern="1200" dirty="0">
                <a:solidFill>
                  <a:schemeClr val="tx1"/>
                </a:solidFill>
                <a:latin typeface="+mn-lt"/>
                <a:ea typeface="+mn-ea"/>
                <a:cs typeface="+mn-cs"/>
              </a:rPr>
              <a:t>During the program, I sit under/beside the screen.  I have a small table beside me with all of my props, flannel board, and my laptop that's connected to the projector. There is a blanket on the floor in front of me, and around that blanket is the semi-circle of chairs. I have my bubble machines and bubble juice at the ready, along with some items to play with after the program is over, such as soft toys, a collapsible fabric tunnel, and a small Winnie the Pooh rocker.</a:t>
            </a:r>
          </a:p>
          <a:p>
            <a:pPr rtl="0"/>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I always invite them to stay and play “as long as they’d like,” during which time I play a sequence of five instrumental songs on my iPod. The routine of the songs is</a:t>
            </a:r>
            <a:r>
              <a:rPr lang="en-US" sz="1200" b="0" i="0" u="none" strike="noStrike" kern="1200" baseline="0" dirty="0">
                <a:solidFill>
                  <a:schemeClr val="tx1"/>
                </a:solidFill>
                <a:latin typeface="+mn-lt"/>
                <a:ea typeface="+mn-ea"/>
                <a:cs typeface="+mn-cs"/>
              </a:rPr>
              <a:t> comforting to the babies</a:t>
            </a:r>
            <a:r>
              <a:rPr lang="en-US" sz="1200" b="0" i="0" u="none" strike="noStrike" kern="1200" dirty="0">
                <a:solidFill>
                  <a:schemeClr val="tx1"/>
                </a:solidFill>
                <a:latin typeface="+mn-lt"/>
                <a:ea typeface="+mn-ea"/>
                <a:cs typeface="+mn-cs"/>
              </a:rPr>
              <a:t>, and when the songs end after about 15 minutes, the grown-ups get the idea that it’s time to start packing up.  </a:t>
            </a:r>
            <a:r>
              <a:rPr lang="en-US" sz="1200" b="0" i="0" u="none" strike="noStrike" kern="1200" dirty="0">
                <a:solidFill>
                  <a:schemeClr val="tx1"/>
                </a:solidFill>
                <a:latin typeface="+mn-lt"/>
                <a:ea typeface="+mn-ea"/>
                <a:cs typeface="+mn-cs"/>
                <a:sym typeface="Wingdings" pitchFamily="2" charset="2"/>
              </a:rPr>
              <a:t></a:t>
            </a:r>
            <a:endParaRPr lang="en-US" b="0" dirty="0"/>
          </a:p>
          <a:p>
            <a:br>
              <a:rPr lang="en-US"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a:solidFill>
                  <a:schemeClr val="tx1"/>
                </a:solidFill>
                <a:latin typeface="+mn-lt"/>
                <a:ea typeface="+mn-ea"/>
                <a:cs typeface="+mn-cs"/>
              </a:rPr>
              <a:t>A quick aside on book selection for infant</a:t>
            </a:r>
            <a:r>
              <a:rPr lang="en-US" sz="1200" b="0" i="0" u="none" strike="noStrike" kern="1200" baseline="0" dirty="0">
                <a:solidFill>
                  <a:schemeClr val="tx1"/>
                </a:solidFill>
                <a:latin typeface="+mn-lt"/>
                <a:ea typeface="+mn-ea"/>
                <a:cs typeface="+mn-cs"/>
              </a:rPr>
              <a:t> </a:t>
            </a:r>
            <a:r>
              <a:rPr lang="en-US" sz="1200" b="0" i="0" u="none" strike="noStrike" kern="120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  There are wonderful books out there that are better for one-on-one</a:t>
            </a:r>
            <a:r>
              <a:rPr lang="en-US" sz="1200" b="0" i="0" u="none" strike="noStrike" kern="1200" baseline="0" dirty="0">
                <a:solidFill>
                  <a:schemeClr val="tx1"/>
                </a:solidFill>
                <a:latin typeface="+mn-lt"/>
                <a:ea typeface="+mn-ea"/>
                <a:cs typeface="+mn-cs"/>
              </a:rPr>
              <a:t> lap time than a</a:t>
            </a:r>
            <a:r>
              <a:rPr lang="en-US" sz="1200" b="0" i="0" u="none" strike="noStrike" kern="1200" dirty="0">
                <a:solidFill>
                  <a:schemeClr val="tx1"/>
                </a:solidFill>
                <a:latin typeface="+mn-lt"/>
                <a:ea typeface="+mn-ea"/>
                <a:cs typeface="+mn-cs"/>
              </a:rPr>
              <a:t> </a:t>
            </a:r>
            <a:r>
              <a:rPr lang="en-US" sz="1200" b="0" i="0" u="none" strike="noStrike" kern="120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 setting, so</a:t>
            </a:r>
            <a:r>
              <a:rPr lang="en-US" sz="1200" b="0" i="0" u="none" strike="noStrike" kern="1200" baseline="0" dirty="0">
                <a:solidFill>
                  <a:schemeClr val="tx1"/>
                </a:solidFill>
                <a:latin typeface="+mn-lt"/>
                <a:ea typeface="+mn-ea"/>
                <a:cs typeface="+mn-cs"/>
              </a:rPr>
              <a:t> here are some pointers on choosing great books for your infant </a:t>
            </a:r>
            <a:r>
              <a:rPr lang="en-US" sz="1200" b="0" i="0" u="none" strike="noStrike" kern="1200" baseline="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a:t>
            </a:r>
          </a:p>
          <a:p>
            <a:pPr rtl="0"/>
            <a:endParaRPr lang="en-US"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latin typeface="+mn-lt"/>
                <a:ea typeface="+mn-ea"/>
                <a:cs typeface="+mn-cs"/>
              </a:rPr>
              <a:t>READ SLIDE TWENTY-TWO</a:t>
            </a:r>
            <a:endParaRPr lang="en-US" b="0" dirty="0"/>
          </a:p>
          <a:p>
            <a:pPr rtl="0"/>
            <a:endParaRPr lang="en-US" b="0" dirty="0"/>
          </a:p>
          <a:p>
            <a:br>
              <a:rPr lang="en-US"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a:solidFill>
                  <a:schemeClr val="tx1"/>
                </a:solidFill>
                <a:latin typeface="+mn-lt"/>
                <a:ea typeface="+mn-ea"/>
                <a:cs typeface="+mn-cs"/>
              </a:rPr>
              <a:t>Let’s talk about some of the tangible items that I use during Baby Rhyme Time.</a:t>
            </a:r>
            <a:endParaRPr lang="en-US" b="0" dirty="0"/>
          </a:p>
          <a:p>
            <a:pPr rtl="0"/>
            <a:br>
              <a:rPr lang="en-US" b="0" dirty="0"/>
            </a:br>
            <a:r>
              <a:rPr lang="en-US" sz="1200" b="0" i="0" u="none" strike="noStrike" kern="1200" dirty="0">
                <a:solidFill>
                  <a:schemeClr val="tx1"/>
                </a:solidFill>
                <a:latin typeface="+mn-lt"/>
                <a:ea typeface="+mn-ea"/>
                <a:cs typeface="+mn-cs"/>
              </a:rPr>
              <a:t>I highly recommend having a baby doll on your lap during your infant </a:t>
            </a:r>
            <a:r>
              <a:rPr lang="en-US" sz="1200" b="0" i="0" u="none" strike="noStrike" kern="120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 in order to demonstrate the movements to the grown-ups.  This is my Baby,</a:t>
            </a:r>
            <a:r>
              <a:rPr lang="en-US" sz="1200" b="0" i="0" u="none" strike="noStrike" kern="1200" baseline="0" dirty="0">
                <a:solidFill>
                  <a:schemeClr val="tx1"/>
                </a:solidFill>
                <a:latin typeface="+mn-lt"/>
                <a:ea typeface="+mn-ea"/>
                <a:cs typeface="+mn-cs"/>
              </a:rPr>
              <a:t> named </a:t>
            </a:r>
            <a:r>
              <a:rPr lang="en-US" sz="1200" b="0" i="0" u="none" strike="noStrike" kern="1200" dirty="0" err="1">
                <a:solidFill>
                  <a:schemeClr val="tx1"/>
                </a:solidFill>
                <a:latin typeface="+mn-lt"/>
                <a:ea typeface="+mn-ea"/>
                <a:cs typeface="+mn-cs"/>
              </a:rPr>
              <a:t>Ada</a:t>
            </a:r>
            <a:r>
              <a:rPr lang="en-US" sz="1200" b="0" i="0" u="none" strike="noStrike" kern="1200" dirty="0">
                <a:solidFill>
                  <a:schemeClr val="tx1"/>
                </a:solidFill>
                <a:latin typeface="+mn-lt"/>
                <a:ea typeface="+mn-ea"/>
                <a:cs typeface="+mn-cs"/>
              </a:rPr>
              <a:t>.  I love this doll because she has soft, flexible arms and legs, and a cute face.</a:t>
            </a:r>
            <a:r>
              <a:rPr lang="en-US" sz="1200" b="0" i="0" u="none" strike="noStrike" kern="1200" baseline="0" dirty="0">
                <a:solidFill>
                  <a:schemeClr val="tx1"/>
                </a:solidFill>
                <a:latin typeface="+mn-lt"/>
                <a:ea typeface="+mn-ea"/>
                <a:cs typeface="+mn-cs"/>
              </a:rPr>
              <a:t> She’s a 16” La Baby, available on Amazon for about $20, if you’re interested in getting one like her.</a:t>
            </a:r>
            <a:r>
              <a:rPr lang="en-US" sz="1200" b="0" i="0" u="none" strike="noStrike" kern="1200" dirty="0">
                <a:solidFill>
                  <a:schemeClr val="tx1"/>
                </a:solidFill>
                <a:latin typeface="+mn-lt"/>
                <a:ea typeface="+mn-ea"/>
                <a:cs typeface="+mn-cs"/>
              </a:rPr>
              <a:t>  It doesn’t matter too much what you use as a baby prop -- a stuffed monkey or bear could</a:t>
            </a:r>
            <a:r>
              <a:rPr lang="en-US" sz="1200" b="0" i="0" u="none" strike="noStrike" kern="1200" baseline="0" dirty="0">
                <a:solidFill>
                  <a:schemeClr val="tx1"/>
                </a:solidFill>
                <a:latin typeface="+mn-lt"/>
                <a:ea typeface="+mn-ea"/>
                <a:cs typeface="+mn-cs"/>
              </a:rPr>
              <a:t> work</a:t>
            </a:r>
            <a:r>
              <a:rPr lang="en-US" sz="1200" b="0" i="0" u="none" strike="noStrike" kern="1200" dirty="0">
                <a:solidFill>
                  <a:schemeClr val="tx1"/>
                </a:solidFill>
                <a:latin typeface="+mn-lt"/>
                <a:ea typeface="+mn-ea"/>
                <a:cs typeface="+mn-cs"/>
              </a:rPr>
              <a:t> -- but make sure the arms and legs are flexible enough that you can really demonstrate the motions, and make sure it</a:t>
            </a:r>
            <a:r>
              <a:rPr lang="en-US" sz="1200" b="0" i="0" u="none" strike="noStrike" kern="1200" baseline="0" dirty="0">
                <a:solidFill>
                  <a:schemeClr val="tx1"/>
                </a:solidFill>
                <a:latin typeface="+mn-lt"/>
                <a:ea typeface="+mn-ea"/>
                <a:cs typeface="+mn-cs"/>
              </a:rPr>
              <a:t> has all the facial features you’ll be pointing at</a:t>
            </a:r>
            <a:r>
              <a:rPr lang="en-US" sz="1200" b="0" i="0" u="none" strike="noStrike" kern="1200" dirty="0">
                <a:solidFill>
                  <a:schemeClr val="tx1"/>
                </a:solidFill>
                <a:latin typeface="+mn-lt"/>
                <a:ea typeface="+mn-ea"/>
                <a:cs typeface="+mn-cs"/>
              </a:rPr>
              <a:t>. (It’s also good to have fingers</a:t>
            </a:r>
            <a:r>
              <a:rPr lang="en-US" sz="1200" b="0" i="0" u="none" strike="noStrike" kern="1200" baseline="0" dirty="0">
                <a:solidFill>
                  <a:schemeClr val="tx1"/>
                </a:solidFill>
                <a:latin typeface="+mn-lt"/>
                <a:ea typeface="+mn-ea"/>
                <a:cs typeface="+mn-cs"/>
              </a:rPr>
              <a:t> and toes to demonstrate rhymes like “This Little Piggy.”)</a:t>
            </a:r>
            <a:endParaRPr lang="en-US" b="0" dirty="0"/>
          </a:p>
          <a:p>
            <a:pPr rtl="0"/>
            <a:br>
              <a:rPr lang="en-US" b="0" dirty="0"/>
            </a:br>
            <a:r>
              <a:rPr lang="en-US" sz="1200" b="0" i="0" u="none" strike="noStrike" kern="1200" dirty="0">
                <a:solidFill>
                  <a:schemeClr val="tx1"/>
                </a:solidFill>
                <a:latin typeface="+mn-lt"/>
                <a:ea typeface="+mn-ea"/>
                <a:cs typeface="+mn-cs"/>
              </a:rPr>
              <a:t>I always use hand bells during my concluding sequence of each session.  Following an unfortunate incident when a baby cut her tongue on a standard cluster bell, we decided to buy a set of "safety bells.”  These are called “mini cage bells,” and they’re available from westmusic.com for about $4 apiece.</a:t>
            </a:r>
            <a:endParaRPr lang="en-US" b="0" dirty="0"/>
          </a:p>
          <a:p>
            <a:pPr rtl="0"/>
            <a:br>
              <a:rPr lang="en-US" b="0" dirty="0"/>
            </a:br>
            <a:r>
              <a:rPr lang="en-US" sz="1200" b="0" i="0" u="none" strike="noStrike" kern="1200" dirty="0">
                <a:solidFill>
                  <a:schemeClr val="tx1"/>
                </a:solidFill>
                <a:latin typeface="+mn-lt"/>
                <a:ea typeface="+mn-ea"/>
                <a:cs typeface="+mn-cs"/>
              </a:rPr>
              <a:t>Each session ends with bubbles, which has become a cherished and much-anticipated element for the babies at my program.  You will definitely want to include this in your </a:t>
            </a:r>
            <a:r>
              <a:rPr lang="en-US" sz="1200" b="0" i="0" u="none" strike="noStrike" kern="120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 -- it seems like a small thing, but I can’t emphasize enough how much your attendees will love bubble time.  More than a few of my attendees have reported that “bubble” was one of their baby’s first words!  You can use a jar of bubbles or even pass out jars of bubbles for the grown-ups to use, but in order to avoid spills -- and hyperventilation -- I highly recommend using small bubble machine like this one. It’s about eight dollars in the party section of the</a:t>
            </a:r>
            <a:r>
              <a:rPr lang="en-US" sz="1200" b="0" i="0" u="none" strike="noStrike" kern="1200" baseline="0" dirty="0">
                <a:solidFill>
                  <a:schemeClr val="tx1"/>
                </a:solidFill>
                <a:latin typeface="+mn-lt"/>
                <a:ea typeface="+mn-ea"/>
                <a:cs typeface="+mn-cs"/>
              </a:rPr>
              <a:t> supermarket. (Fred Meyer and </a:t>
            </a:r>
            <a:r>
              <a:rPr lang="en-US" sz="1200" b="0" i="0" u="none" strike="noStrike" kern="1200" baseline="0" dirty="0" err="1">
                <a:solidFill>
                  <a:schemeClr val="tx1"/>
                </a:solidFill>
                <a:latin typeface="+mn-lt"/>
                <a:ea typeface="+mn-ea"/>
                <a:cs typeface="+mn-cs"/>
              </a:rPr>
              <a:t>Walmart</a:t>
            </a:r>
            <a:r>
              <a:rPr lang="en-US" sz="1200" b="0" i="0" u="none" strike="noStrike" kern="1200" baseline="0" dirty="0">
                <a:solidFill>
                  <a:schemeClr val="tx1"/>
                </a:solidFill>
                <a:latin typeface="+mn-lt"/>
                <a:ea typeface="+mn-ea"/>
                <a:cs typeface="+mn-cs"/>
              </a:rPr>
              <a:t>, for instance.)</a:t>
            </a:r>
            <a:endParaRPr lang="en-US" b="0" dirty="0"/>
          </a:p>
          <a:p>
            <a:pPr rtl="0"/>
            <a:br>
              <a:rPr lang="en-US" b="0" dirty="0"/>
            </a:br>
            <a:r>
              <a:rPr lang="en-US" b="0" dirty="0"/>
              <a:t>I</a:t>
            </a:r>
            <a:r>
              <a:rPr lang="en-US" b="0" baseline="0" dirty="0"/>
              <a:t> hold the bubble machine and aim it over the heads of the crowd during their free-play time. Again, that’s when I also play that sequence of instrumental songs on my iPod that lasts about 15 minutes.</a:t>
            </a:r>
            <a:endParaRPr lang="en-US" b="0" dirty="0"/>
          </a:p>
          <a:p>
            <a:br>
              <a:rPr lang="en-US" b="0"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quick recap:</a:t>
            </a:r>
          </a:p>
          <a:p>
            <a:r>
              <a:rPr lang="en-US" u="sng" dirty="0"/>
              <a:t>READ</a:t>
            </a:r>
            <a:r>
              <a:rPr lang="en-US" u="sng" baseline="0" dirty="0"/>
              <a:t> SLIDE TWENTY-FOUR</a:t>
            </a:r>
            <a:endParaRPr lang="en-US" u="sng"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READ</a:t>
            </a:r>
            <a:r>
              <a:rPr lang="en-US" u="sng" baseline="0" dirty="0"/>
              <a:t> SLIDE 25</a:t>
            </a:r>
          </a:p>
          <a:p>
            <a:pPr>
              <a:buFontTx/>
              <a:buChar char="-"/>
            </a:pPr>
            <a:r>
              <a:rPr lang="en-US" u="none" baseline="0" dirty="0"/>
              <a:t> Many of the adults in your program will be nannies, aunts, uncles, grandparents, great-grandparents, you name it.</a:t>
            </a:r>
          </a:p>
          <a:p>
            <a:pPr>
              <a:buFontTx/>
              <a:buChar char="-"/>
            </a:pPr>
            <a:r>
              <a:rPr lang="en-US" u="none" baseline="0" dirty="0"/>
              <a:t> Babies thrive on routine.  Have a special song or sequence that indicates to them, “It’s time for the bouncy games and stories to begin!” and “Now it’s time for bubbles and playing on the floor!”</a:t>
            </a:r>
          </a:p>
          <a:p>
            <a:pPr>
              <a:buFontTx/>
              <a:buChar char="-"/>
            </a:pPr>
            <a:r>
              <a:rPr lang="en-US" u="none" baseline="0" dirty="0"/>
              <a:t> If something isn’t holding their attention, feel free to stop and move on.</a:t>
            </a:r>
          </a:p>
          <a:p>
            <a:pPr>
              <a:buFontTx/>
              <a:buChar char="-"/>
            </a:pPr>
            <a:r>
              <a:rPr lang="en-US" u="none" baseline="0" dirty="0"/>
              <a:t> Have extra slides and books ready, just in case something else didn’t work, or to fill any extra time you might have at the end of the program.</a:t>
            </a:r>
          </a:p>
          <a:p>
            <a:pPr>
              <a:buFontTx/>
              <a:buChar char="-"/>
            </a:pPr>
            <a:r>
              <a:rPr lang="en-US" u="none" baseline="0" dirty="0"/>
              <a:t> Babies are sensory learners, so make sure they get a chance to hold and use something interesting each time they attend your program, such as hand bells, shaker eggs, or scarves.</a:t>
            </a:r>
          </a:p>
          <a:p>
            <a:pPr>
              <a:buFontTx/>
              <a:buChar char="-"/>
            </a:pPr>
            <a:r>
              <a:rPr lang="en-US" u="none" baseline="0" dirty="0"/>
              <a:t> Singing a cappella is great, but if you can play a song on CD or iPod (or better yet, play a musical instrument!) it will enhance your program and the babies’ experience.</a:t>
            </a:r>
          </a:p>
          <a:p>
            <a:pPr>
              <a:buFontTx/>
              <a:buChar char="-"/>
            </a:pPr>
            <a:r>
              <a:rPr lang="en-US" u="none" baseline="0" dirty="0"/>
              <a:t> Repetition within your program (repeating short rhymes), and week-to-week (Dr. Betsy </a:t>
            </a:r>
            <a:r>
              <a:rPr lang="en-US" u="none" baseline="0" dirty="0" err="1"/>
              <a:t>Diamant</a:t>
            </a:r>
            <a:r>
              <a:rPr lang="en-US" u="none" baseline="0" dirty="0"/>
              <a:t>-Cohen of “Mother Goose on the Loose” recommends 80% repetition from week to week) are very important.</a:t>
            </a:r>
          </a:p>
          <a:p>
            <a:pPr>
              <a:buFontTx/>
              <a:buChar char="-"/>
            </a:pPr>
            <a:r>
              <a:rPr lang="en-US" u="none" baseline="0" dirty="0"/>
              <a:t> Create a flyer to promote your program, and to send the caregivers home with your favorite rhymes and songs. A sample of the one I created for my program is in your folder.</a:t>
            </a:r>
            <a:endParaRPr lang="en-US" u="none"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Something</a:t>
            </a:r>
            <a:r>
              <a:rPr lang="en-US" baseline="0" dirty="0"/>
              <a:t> to think about – use an inexpensive tri-fold board and free pamphlets from the </a:t>
            </a:r>
            <a:r>
              <a:rPr lang="en-US" baseline="0" dirty="0" err="1"/>
              <a:t>ICfL</a:t>
            </a:r>
            <a:r>
              <a:rPr lang="en-US" baseline="0" dirty="0"/>
              <a:t> and other sources to create an informational table for attendees of your program. The addition of a booklet of YOUR favorite rhymes, songs, and stories gives your attendees a way to take your program home with them.</a:t>
            </a: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a:latin typeface="Times New Roman" pitchFamily="18" charset="0"/>
                <a:cs typeface="Times New Roman" pitchFamily="18" charset="0"/>
              </a:rPr>
              <a:t>Thank you!  Questions? </a:t>
            </a:r>
            <a:r>
              <a:rPr lang="en-US">
                <a:latin typeface="Times New Roman" pitchFamily="18" charset="0"/>
                <a:cs typeface="Times New Roman" pitchFamily="18" charset="0"/>
              </a:rPr>
              <a:t>Comments?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E9FEE22-7947-4F9A-BAA0-B819CF99F093}"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Times New Roman" pitchFamily="18" charset="0"/>
                <a:ea typeface="+mn-ea"/>
                <a:cs typeface="Times New Roman" pitchFamily="18" charset="0"/>
              </a:rPr>
              <a:t>SLIDE THREE</a:t>
            </a:r>
            <a:endParaRPr lang="en-US" b="0" dirty="0">
              <a:latin typeface="Times New Roman" pitchFamily="18" charset="0"/>
              <a:cs typeface="Times New Roman" pitchFamily="18" charset="0"/>
            </a:endParaRPr>
          </a:p>
          <a:p>
            <a:pPr rtl="0"/>
            <a:r>
              <a:rPr lang="en-US" sz="1200" b="0" i="0" u="none" strike="noStrike" kern="1200" dirty="0">
                <a:solidFill>
                  <a:schemeClr val="tx1"/>
                </a:solidFill>
                <a:latin typeface="Times New Roman" pitchFamily="18" charset="0"/>
                <a:ea typeface="+mn-ea"/>
                <a:cs typeface="Times New Roman" pitchFamily="18" charset="0"/>
              </a:rPr>
              <a:t>Typically at </a:t>
            </a:r>
            <a:r>
              <a:rPr lang="en-US" sz="1200" b="0" i="0" u="none" strike="noStrike" kern="1200" dirty="0" err="1">
                <a:solidFill>
                  <a:schemeClr val="tx1"/>
                </a:solidFill>
                <a:latin typeface="Times New Roman" pitchFamily="18" charset="0"/>
                <a:ea typeface="+mn-ea"/>
                <a:cs typeface="Times New Roman" pitchFamily="18" charset="0"/>
              </a:rPr>
              <a:t>lapsit</a:t>
            </a:r>
            <a:r>
              <a:rPr lang="en-US" sz="1200" b="0" i="0" u="none" strike="noStrike" kern="1200" dirty="0">
                <a:solidFill>
                  <a:schemeClr val="tx1"/>
                </a:solidFill>
                <a:latin typeface="Times New Roman" pitchFamily="18" charset="0"/>
                <a:ea typeface="+mn-ea"/>
                <a:cs typeface="Times New Roman" pitchFamily="18" charset="0"/>
              </a:rPr>
              <a:t> </a:t>
            </a:r>
            <a:r>
              <a:rPr lang="en-US" sz="1200" b="0" i="0" u="none" strike="noStrike" kern="1200" dirty="0" err="1">
                <a:solidFill>
                  <a:schemeClr val="tx1"/>
                </a:solidFill>
                <a:latin typeface="Times New Roman" pitchFamily="18" charset="0"/>
                <a:ea typeface="+mn-ea"/>
                <a:cs typeface="Times New Roman" pitchFamily="18" charset="0"/>
              </a:rPr>
              <a:t>storytimes</a:t>
            </a:r>
            <a:r>
              <a:rPr lang="en-US" sz="1200" b="0" i="0" u="none" strike="noStrike" kern="1200" dirty="0">
                <a:solidFill>
                  <a:schemeClr val="tx1"/>
                </a:solidFill>
                <a:latin typeface="Times New Roman" pitchFamily="18" charset="0"/>
                <a:ea typeface="+mn-ea"/>
                <a:cs typeface="Times New Roman" pitchFamily="18" charset="0"/>
              </a:rPr>
              <a:t>, babies are exposed to books, songs, rhymes, lap bounces, </a:t>
            </a:r>
            <a:r>
              <a:rPr lang="en-US" sz="1200" b="0" i="0" u="none" strike="noStrike" kern="1200" dirty="0" err="1">
                <a:solidFill>
                  <a:schemeClr val="tx1"/>
                </a:solidFill>
                <a:latin typeface="Times New Roman" pitchFamily="18" charset="0"/>
                <a:ea typeface="+mn-ea"/>
                <a:cs typeface="Times New Roman" pitchFamily="18" charset="0"/>
              </a:rPr>
              <a:t>fingerplays</a:t>
            </a:r>
            <a:r>
              <a:rPr lang="en-US" sz="1200" b="0" i="0" u="none" strike="noStrike" kern="1200" dirty="0">
                <a:solidFill>
                  <a:schemeClr val="tx1"/>
                </a:solidFill>
                <a:latin typeface="Times New Roman" pitchFamily="18" charset="0"/>
                <a:ea typeface="+mn-ea"/>
                <a:cs typeface="Times New Roman" pitchFamily="18" charset="0"/>
              </a:rPr>
              <a:t>, flannel board, and sometimes to other elements such as bells, bubbles, soft toys, and board books to hold.  Importantly, they’re also exposed to other babies, and for many of them it’s the only chance they have to see other people just like them.</a:t>
            </a:r>
            <a:endParaRPr lang="en-US" b="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E9FEE22-7947-4F9A-BAA0-B819CF99F09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FOUR</a:t>
            </a:r>
            <a:endParaRPr lang="en-US" b="0" dirty="0"/>
          </a:p>
          <a:p>
            <a:pPr rtl="0"/>
            <a:r>
              <a:rPr lang="en-US" sz="1200" b="0" i="0" u="none" strike="noStrike" kern="1200" dirty="0">
                <a:solidFill>
                  <a:schemeClr val="tx1"/>
                </a:solidFill>
                <a:latin typeface="+mn-lt"/>
                <a:ea typeface="+mn-ea"/>
                <a:cs typeface="+mn-cs"/>
              </a:rPr>
              <a:t>Infant </a:t>
            </a:r>
            <a:r>
              <a:rPr lang="en-US" sz="1200" b="0" i="0" u="none" strike="noStrike" kern="1200" dirty="0" err="1">
                <a:solidFill>
                  <a:schemeClr val="tx1"/>
                </a:solidFill>
                <a:latin typeface="+mn-lt"/>
                <a:ea typeface="+mn-ea"/>
                <a:cs typeface="+mn-cs"/>
              </a:rPr>
              <a:t>storytimes</a:t>
            </a:r>
            <a:r>
              <a:rPr lang="en-US" sz="1200" b="0" i="0" u="none" strike="noStrike" kern="1200" dirty="0">
                <a:solidFill>
                  <a:schemeClr val="tx1"/>
                </a:solidFill>
                <a:latin typeface="+mn-lt"/>
                <a:ea typeface="+mn-ea"/>
                <a:cs typeface="+mn-cs"/>
              </a:rPr>
              <a:t> nourish intellectual, emotional, and social development, and support at least four of the “Five Early Literacy Practices,” which are … (click through slide)</a:t>
            </a:r>
            <a:endParaRPr lang="en-US" b="0" dirty="0"/>
          </a:p>
          <a:p>
            <a:br>
              <a:rPr lang="en-US"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FIVE</a:t>
            </a:r>
            <a:endParaRPr lang="en-US" b="0" dirty="0"/>
          </a:p>
          <a:p>
            <a:pPr rtl="0"/>
            <a:r>
              <a:rPr lang="en-US" sz="1200" b="0" i="0" u="none" strike="noStrike" kern="1200" dirty="0">
                <a:solidFill>
                  <a:schemeClr val="tx1"/>
                </a:solidFill>
                <a:latin typeface="+mn-lt"/>
                <a:ea typeface="+mn-ea"/>
                <a:cs typeface="+mn-cs"/>
              </a:rPr>
              <a:t>Infant </a:t>
            </a:r>
            <a:r>
              <a:rPr lang="en-US" sz="1200" b="0" i="0" u="none" strike="noStrike" kern="1200" dirty="0" err="1">
                <a:solidFill>
                  <a:schemeClr val="tx1"/>
                </a:solidFill>
                <a:latin typeface="+mn-lt"/>
                <a:ea typeface="+mn-ea"/>
                <a:cs typeface="+mn-cs"/>
              </a:rPr>
              <a:t>storytimes</a:t>
            </a:r>
            <a:r>
              <a:rPr lang="en-US" sz="1200" b="0" i="0" u="none" strike="noStrike" kern="1200" dirty="0">
                <a:solidFill>
                  <a:schemeClr val="tx1"/>
                </a:solidFill>
                <a:latin typeface="+mn-lt"/>
                <a:ea typeface="+mn-ea"/>
                <a:cs typeface="+mn-cs"/>
              </a:rPr>
              <a:t> can be quite a challenge. Babies often do not give specific and immediate feedback, so you have to trust what you know to be true: that they are constantly absorbing and learning. With babies, it’s all about delayed gratification, but I assure you that there’s no greater reward that watching a baby go from the blank face on</a:t>
            </a:r>
            <a:r>
              <a:rPr lang="en-US" sz="1200" b="0" i="0" u="none" strike="noStrike" kern="1200" baseline="0" dirty="0">
                <a:solidFill>
                  <a:schemeClr val="tx1"/>
                </a:solidFill>
                <a:latin typeface="+mn-lt"/>
                <a:ea typeface="+mn-ea"/>
                <a:cs typeface="+mn-cs"/>
              </a:rPr>
              <a:t> the left, </a:t>
            </a:r>
            <a:r>
              <a:rPr lang="en-US" sz="1200" b="0" i="0" u="none" strike="noStrike" kern="1200" dirty="0">
                <a:solidFill>
                  <a:schemeClr val="tx1"/>
                </a:solidFill>
                <a:latin typeface="+mn-lt"/>
                <a:ea typeface="+mn-ea"/>
                <a:cs typeface="+mn-cs"/>
              </a:rPr>
              <a:t>to the happy face on the right, as they visibly respond to your program with smiles and clapping. (This change happens</a:t>
            </a:r>
            <a:r>
              <a:rPr lang="en-US" sz="1200" b="0" i="0" u="none" strike="noStrike" kern="1200" baseline="0" dirty="0">
                <a:solidFill>
                  <a:schemeClr val="tx1"/>
                </a:solidFill>
                <a:latin typeface="+mn-lt"/>
                <a:ea typeface="+mn-ea"/>
                <a:cs typeface="+mn-cs"/>
              </a:rPr>
              <a:t> OVER TIME – don’t expect it right away!)</a:t>
            </a:r>
            <a:endParaRPr lang="en-US" sz="1200" b="0" i="0" u="none" strike="noStrike" kern="1200" dirty="0">
              <a:solidFill>
                <a:schemeClr val="tx1"/>
              </a:solidFill>
              <a:latin typeface="+mn-lt"/>
              <a:ea typeface="+mn-ea"/>
              <a:cs typeface="+mn-cs"/>
            </a:endParaRPr>
          </a:p>
          <a:p>
            <a:pPr rtl="0"/>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I’ve heard some people say that </a:t>
            </a:r>
            <a:r>
              <a:rPr lang="en-US" sz="1200" b="0" i="0" u="none" strike="noStrike" kern="1200" dirty="0" err="1">
                <a:solidFill>
                  <a:schemeClr val="tx1"/>
                </a:solidFill>
                <a:latin typeface="+mn-lt"/>
                <a:ea typeface="+mn-ea"/>
                <a:cs typeface="+mn-cs"/>
              </a:rPr>
              <a:t>lapsit</a:t>
            </a:r>
            <a:r>
              <a:rPr lang="en-US" sz="1200" b="0" i="0" u="none" strike="noStrike" kern="1200" dirty="0">
                <a:solidFill>
                  <a:schemeClr val="tx1"/>
                </a:solidFill>
                <a:latin typeface="+mn-lt"/>
                <a:ea typeface="+mn-ea"/>
                <a:cs typeface="+mn-cs"/>
              </a:rPr>
              <a:t> </a:t>
            </a:r>
            <a:r>
              <a:rPr lang="en-US" sz="1200" b="0" i="0" u="none" strike="noStrike" kern="1200" dirty="0" err="1">
                <a:solidFill>
                  <a:schemeClr val="tx1"/>
                </a:solidFill>
                <a:latin typeface="+mn-lt"/>
                <a:ea typeface="+mn-ea"/>
                <a:cs typeface="+mn-cs"/>
              </a:rPr>
              <a:t>storytimes</a:t>
            </a:r>
            <a:r>
              <a:rPr lang="en-US" sz="1200" b="0" i="0" u="none" strike="noStrike" kern="1200" dirty="0">
                <a:solidFill>
                  <a:schemeClr val="tx1"/>
                </a:solidFill>
                <a:latin typeface="+mn-lt"/>
                <a:ea typeface="+mn-ea"/>
                <a:cs typeface="+mn-cs"/>
              </a:rPr>
              <a:t> are </a:t>
            </a:r>
            <a:r>
              <a:rPr lang="en-US" sz="1200" b="0" i="1" u="none" strike="noStrike" kern="1200" dirty="0">
                <a:solidFill>
                  <a:schemeClr val="tx1"/>
                </a:solidFill>
                <a:latin typeface="+mn-lt"/>
                <a:ea typeface="+mn-ea"/>
                <a:cs typeface="+mn-cs"/>
              </a:rPr>
              <a:t>not</a:t>
            </a:r>
            <a:r>
              <a:rPr lang="en-US" sz="1200" b="0" i="0" u="none" strike="noStrike" kern="1200" dirty="0">
                <a:solidFill>
                  <a:schemeClr val="tx1"/>
                </a:solidFill>
                <a:latin typeface="+mn-lt"/>
                <a:ea typeface="+mn-ea"/>
                <a:cs typeface="+mn-cs"/>
              </a:rPr>
              <a:t> for the babies, but for the grown-ups who attend, because we’re showing</a:t>
            </a:r>
            <a:r>
              <a:rPr lang="en-US" sz="1200" b="0" i="0" u="none" strike="noStrike" kern="1200" baseline="0" dirty="0">
                <a:solidFill>
                  <a:schemeClr val="tx1"/>
                </a:solidFill>
                <a:latin typeface="+mn-lt"/>
                <a:ea typeface="+mn-ea"/>
                <a:cs typeface="+mn-cs"/>
              </a:rPr>
              <a:t> them ways to interact with their little one at home</a:t>
            </a:r>
            <a:r>
              <a:rPr lang="en-US" sz="1200" b="0" i="0" u="none" strike="noStrike" kern="1200" dirty="0">
                <a:solidFill>
                  <a:schemeClr val="tx1"/>
                </a:solidFill>
                <a:latin typeface="+mn-lt"/>
                <a:ea typeface="+mn-ea"/>
                <a:cs typeface="+mn-cs"/>
              </a:rPr>
              <a:t>. But </a:t>
            </a:r>
            <a:r>
              <a:rPr lang="en-US" sz="1200" b="0" i="0" u="none" strike="noStrike" kern="1200" baseline="0" dirty="0">
                <a:solidFill>
                  <a:schemeClr val="tx1"/>
                </a:solidFill>
                <a:latin typeface="+mn-lt"/>
                <a:ea typeface="+mn-ea"/>
                <a:cs typeface="+mn-cs"/>
              </a:rPr>
              <a:t>I hope when people say that, they mean that it’s for the babies AND the grown-ups – because I believe there’s a very real value for the babies themselves in the experience of attending baby </a:t>
            </a:r>
            <a:r>
              <a:rPr lang="en-US" sz="1200" b="0" i="0" u="none" strike="noStrike" kern="1200" baseline="0" dirty="0" err="1">
                <a:solidFill>
                  <a:schemeClr val="tx1"/>
                </a:solidFill>
                <a:latin typeface="+mn-lt"/>
                <a:ea typeface="+mn-ea"/>
                <a:cs typeface="+mn-cs"/>
              </a:rPr>
              <a:t>storytime</a:t>
            </a:r>
            <a:r>
              <a:rPr lang="en-US" sz="1200" b="0" i="0" u="none" strike="noStrike" kern="1200" baseline="0" dirty="0">
                <a:solidFill>
                  <a:schemeClr val="tx1"/>
                </a:solidFill>
                <a:latin typeface="+mn-lt"/>
                <a:ea typeface="+mn-ea"/>
                <a:cs typeface="+mn-cs"/>
              </a:rPr>
              <a:t>.  (Social, verbal, etc.)</a:t>
            </a:r>
            <a:endParaRPr lang="en-US" b="0" dirty="0"/>
          </a:p>
          <a:p>
            <a:pPr rtl="0"/>
            <a:br>
              <a:rPr lang="en-US" b="0" dirty="0"/>
            </a:br>
            <a:r>
              <a:rPr lang="en-US" sz="1200" b="0" i="0" u="none" strike="noStrike" kern="1200" dirty="0">
                <a:solidFill>
                  <a:schemeClr val="tx1"/>
                </a:solidFill>
                <a:latin typeface="+mn-lt"/>
                <a:ea typeface="+mn-ea"/>
                <a:cs typeface="+mn-cs"/>
              </a:rPr>
              <a:t>One of the most surprising discoveries I’ve made in my time conducting an infant </a:t>
            </a:r>
            <a:r>
              <a:rPr lang="en-US" sz="1200" b="0" i="0" u="none" strike="noStrike" kern="120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 program is how many library staff express reluctance to take on an infant </a:t>
            </a:r>
            <a:r>
              <a:rPr lang="en-US" sz="1200" b="0" i="0" u="none" strike="noStrike" kern="120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  As one of my former managers once told me, “People are scared of babies!”  Some of you may share my surprise, but probably at least a few of you secretly harbor that same feeling. </a:t>
            </a:r>
            <a:r>
              <a:rPr lang="en-US" sz="1200" b="0" i="0" u="none" strike="noStrike" kern="1200" dirty="0" err="1">
                <a:solidFill>
                  <a:schemeClr val="tx1"/>
                </a:solidFill>
                <a:latin typeface="+mn-lt"/>
                <a:ea typeface="+mn-ea"/>
                <a:cs typeface="+mn-cs"/>
              </a:rPr>
              <a:t>Lapsit</a:t>
            </a:r>
            <a:r>
              <a:rPr lang="en-US" sz="1200" b="0" i="0" u="none" strike="noStrike" kern="1200" dirty="0">
                <a:solidFill>
                  <a:schemeClr val="tx1"/>
                </a:solidFill>
                <a:latin typeface="+mn-lt"/>
                <a:ea typeface="+mn-ea"/>
                <a:cs typeface="+mn-cs"/>
              </a:rPr>
              <a:t> </a:t>
            </a:r>
            <a:r>
              <a:rPr lang="en-US" sz="1200" b="0" i="0" u="none" strike="noStrike" kern="120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 can certainly be scary at first!</a:t>
            </a:r>
            <a:endParaRPr lang="en-US" b="0" dirty="0"/>
          </a:p>
          <a:p>
            <a:pPr rtl="0"/>
            <a:br>
              <a:rPr lang="en-US" b="0" dirty="0"/>
            </a:br>
            <a:r>
              <a:rPr lang="en-US" sz="1200" b="0" i="0" u="none" strike="noStrike" kern="1200" dirty="0">
                <a:solidFill>
                  <a:schemeClr val="tx1"/>
                </a:solidFill>
                <a:latin typeface="+mn-lt"/>
                <a:ea typeface="+mn-ea"/>
                <a:cs typeface="+mn-cs"/>
              </a:rPr>
              <a:t>Baby </a:t>
            </a:r>
            <a:r>
              <a:rPr lang="en-US" sz="1200" b="0" i="0" u="none" strike="noStrike" kern="1200" dirty="0" err="1">
                <a:solidFill>
                  <a:schemeClr val="tx1"/>
                </a:solidFill>
                <a:latin typeface="+mn-lt"/>
                <a:ea typeface="+mn-ea"/>
                <a:cs typeface="+mn-cs"/>
              </a:rPr>
              <a:t>storytimes</a:t>
            </a:r>
            <a:r>
              <a:rPr lang="en-US" sz="1200" b="0" i="0" u="none" strike="noStrike" kern="1200" dirty="0">
                <a:solidFill>
                  <a:schemeClr val="tx1"/>
                </a:solidFill>
                <a:latin typeface="+mn-lt"/>
                <a:ea typeface="+mn-ea"/>
                <a:cs typeface="+mn-cs"/>
              </a:rPr>
              <a:t> present several unique challenges. Here are some that I've identified, and the solutions I've come up with:</a:t>
            </a:r>
            <a:endParaRPr lang="en-US" b="0" dirty="0"/>
          </a:p>
          <a:p>
            <a:br>
              <a:rPr lang="en-US"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SIX</a:t>
            </a:r>
            <a:endParaRPr lang="en-US" b="0" dirty="0"/>
          </a:p>
          <a:p>
            <a:pPr rtl="0"/>
            <a:r>
              <a:rPr lang="en-US" sz="1200" b="0" i="1" u="none" strike="noStrike" kern="1200" dirty="0">
                <a:solidFill>
                  <a:schemeClr val="tx1"/>
                </a:solidFill>
                <a:latin typeface="+mn-lt"/>
                <a:ea typeface="+mn-ea"/>
                <a:cs typeface="+mn-cs"/>
              </a:rPr>
              <a:t>Challenge #1:  A room full of preschoolers</a:t>
            </a:r>
            <a:endParaRPr lang="en-US" b="0" dirty="0"/>
          </a:p>
          <a:p>
            <a:pPr rtl="0"/>
            <a:br>
              <a:rPr lang="en-US" b="0" dirty="0"/>
            </a:br>
            <a:r>
              <a:rPr lang="en-US" sz="1200" b="0" i="0" u="none" strike="noStrike" kern="1200" dirty="0">
                <a:solidFill>
                  <a:schemeClr val="tx1"/>
                </a:solidFill>
                <a:latin typeface="+mn-lt"/>
                <a:ea typeface="+mn-ea"/>
                <a:cs typeface="+mn-cs"/>
              </a:rPr>
              <a:t>A staff member from another library once came to observe my program.  Afterwards she said to me, “That’s all very well and good, but you don’t understand what I’m dealing with at my library -- I get mostly three</a:t>
            </a:r>
            <a:r>
              <a:rPr lang="en-US" sz="1200" b="0" i="0" u="none" strike="noStrike" kern="1200" baseline="0" dirty="0">
                <a:solidFill>
                  <a:schemeClr val="tx1"/>
                </a:solidFill>
                <a:latin typeface="+mn-lt"/>
                <a:ea typeface="+mn-ea"/>
                <a:cs typeface="+mn-cs"/>
              </a:rPr>
              <a:t> and four-</a:t>
            </a:r>
            <a:r>
              <a:rPr lang="en-US" sz="1200" b="0" i="0" u="none" strike="noStrike" kern="1200" dirty="0">
                <a:solidFill>
                  <a:schemeClr val="tx1"/>
                </a:solidFill>
                <a:latin typeface="+mn-lt"/>
                <a:ea typeface="+mn-ea"/>
                <a:cs typeface="+mn-cs"/>
              </a:rPr>
              <a:t>year-olds coming to</a:t>
            </a:r>
            <a:r>
              <a:rPr lang="en-US" sz="1200" b="0" i="0" u="none" strike="noStrike" kern="1200" baseline="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my program,</a:t>
            </a:r>
            <a:r>
              <a:rPr lang="en-US" sz="1200" b="0" i="0" u="none" strike="noStrike" kern="1200" baseline="0" dirty="0">
                <a:solidFill>
                  <a:schemeClr val="tx1"/>
                </a:solidFill>
                <a:latin typeface="+mn-lt"/>
                <a:ea typeface="+mn-ea"/>
                <a:cs typeface="+mn-cs"/>
              </a:rPr>
              <a:t> so I really CAN’T do lap rhymes and </a:t>
            </a:r>
            <a:r>
              <a:rPr lang="en-US" sz="1200" b="0" i="0" u="none" strike="noStrike" kern="1200" baseline="0" dirty="0" err="1">
                <a:solidFill>
                  <a:schemeClr val="tx1"/>
                </a:solidFill>
                <a:latin typeface="+mn-lt"/>
                <a:ea typeface="+mn-ea"/>
                <a:cs typeface="+mn-cs"/>
              </a:rPr>
              <a:t>fingerplays</a:t>
            </a:r>
            <a:r>
              <a:rPr lang="en-US" sz="1200" b="0" i="0" u="none" strike="noStrike" kern="1200" baseline="0" dirty="0">
                <a:solidFill>
                  <a:schemeClr val="tx1"/>
                </a:solidFill>
                <a:latin typeface="+mn-lt"/>
                <a:ea typeface="+mn-ea"/>
                <a:cs typeface="+mn-cs"/>
              </a:rPr>
              <a:t> for babies. The kids just lose interest.</a:t>
            </a:r>
            <a:r>
              <a:rPr lang="en-US" sz="1200" b="0" i="0" u="none" strike="noStrike" kern="1200" dirty="0">
                <a:solidFill>
                  <a:schemeClr val="tx1"/>
                </a:solidFill>
                <a:latin typeface="+mn-lt"/>
                <a:ea typeface="+mn-ea"/>
                <a:cs typeface="+mn-cs"/>
              </a:rPr>
              <a:t>”</a:t>
            </a:r>
            <a:endParaRPr lang="en-US" b="0" dirty="0"/>
          </a:p>
          <a:p>
            <a:pPr rtl="0"/>
            <a:br>
              <a:rPr lang="en-US" b="0" dirty="0"/>
            </a:br>
            <a:r>
              <a:rPr lang="en-US" sz="1200" b="0" i="0" u="none" strike="noStrike" kern="1200" dirty="0">
                <a:solidFill>
                  <a:schemeClr val="tx1"/>
                </a:solidFill>
                <a:latin typeface="+mn-lt"/>
                <a:ea typeface="+mn-ea"/>
                <a:cs typeface="+mn-cs"/>
              </a:rPr>
              <a:t>But I </a:t>
            </a:r>
            <a:r>
              <a:rPr lang="en-US" sz="1200" b="0" i="1" u="none" strike="noStrike" kern="1200" dirty="0">
                <a:solidFill>
                  <a:schemeClr val="tx1"/>
                </a:solidFill>
                <a:latin typeface="+mn-lt"/>
                <a:ea typeface="+mn-ea"/>
                <a:cs typeface="+mn-cs"/>
              </a:rPr>
              <a:t>do</a:t>
            </a:r>
            <a:r>
              <a:rPr lang="en-US" sz="1200" b="0" i="0" u="none" strike="noStrike" kern="1200" dirty="0">
                <a:solidFill>
                  <a:schemeClr val="tx1"/>
                </a:solidFill>
                <a:latin typeface="+mn-lt"/>
                <a:ea typeface="+mn-ea"/>
                <a:cs typeface="+mn-cs"/>
              </a:rPr>
              <a:t> understand.  It’s very similar</a:t>
            </a:r>
            <a:r>
              <a:rPr lang="en-US" sz="1200" b="0" i="0" u="none" strike="noStrike" kern="1200" baseline="0" dirty="0">
                <a:solidFill>
                  <a:schemeClr val="tx1"/>
                </a:solidFill>
                <a:latin typeface="+mn-lt"/>
                <a:ea typeface="+mn-ea"/>
                <a:cs typeface="+mn-cs"/>
              </a:rPr>
              <a:t> to</a:t>
            </a:r>
            <a:r>
              <a:rPr lang="en-US" sz="1200" b="0" i="0" u="none" strike="noStrike" kern="1200" dirty="0">
                <a:solidFill>
                  <a:schemeClr val="tx1"/>
                </a:solidFill>
                <a:latin typeface="+mn-lt"/>
                <a:ea typeface="+mn-ea"/>
                <a:cs typeface="+mn-cs"/>
              </a:rPr>
              <a:t> the situation that I inherited when I began to lead the program five years ago.  My predecessor even told me, “Gear your program toward whoever comes. Our mission</a:t>
            </a:r>
            <a:r>
              <a:rPr lang="en-US" sz="1200" b="0" i="0" u="none" strike="noStrike" kern="1200" baseline="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is to be inclusive.”  But something seemed wrong to me about that philosophy.  If I gear the material toward the interests of preschoolers, I’ve lost the interest of the very people I’m supposed to be serving --the babies-- and I don’t consider that very “inclusive,” do you?  After all, there are usually several library programs geared toward preschoolers, but usually only one for the babies!</a:t>
            </a:r>
            <a:endParaRPr lang="en-US" b="0" dirty="0"/>
          </a:p>
          <a:p>
            <a:pPr rtl="0"/>
            <a:br>
              <a:rPr lang="en-US" b="0" dirty="0"/>
            </a:br>
            <a:r>
              <a:rPr lang="en-US" sz="1200" b="0" i="0" u="none" strike="noStrike" kern="1200" dirty="0">
                <a:solidFill>
                  <a:schemeClr val="tx1"/>
                </a:solidFill>
                <a:latin typeface="+mn-lt"/>
                <a:ea typeface="+mn-ea"/>
                <a:cs typeface="+mn-cs"/>
              </a:rPr>
              <a:t>So what’s the solution?</a:t>
            </a:r>
            <a:endParaRPr lang="en-US" b="0" dirty="0"/>
          </a:p>
          <a:p>
            <a:br>
              <a:rPr lang="en-US" b="0"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SEVEN</a:t>
            </a:r>
            <a:endParaRPr lang="en-US" b="0" dirty="0"/>
          </a:p>
          <a:p>
            <a:pPr rtl="0"/>
            <a:br>
              <a:rPr lang="en-US" b="0" dirty="0"/>
            </a:br>
            <a:r>
              <a:rPr lang="en-US" sz="1200" b="0" i="0" u="none" strike="noStrike" kern="1200" dirty="0">
                <a:solidFill>
                  <a:schemeClr val="tx1"/>
                </a:solidFill>
                <a:latin typeface="+mn-lt"/>
                <a:ea typeface="+mn-ea"/>
                <a:cs typeface="+mn-cs"/>
              </a:rPr>
              <a:t>Recognize what movie this still is</a:t>
            </a:r>
            <a:r>
              <a:rPr lang="en-US" sz="1200" b="0" i="0" u="none" strike="noStrike" kern="1200" baseline="0" dirty="0">
                <a:solidFill>
                  <a:schemeClr val="tx1"/>
                </a:solidFill>
                <a:latin typeface="+mn-lt"/>
                <a:ea typeface="+mn-ea"/>
                <a:cs typeface="+mn-cs"/>
              </a:rPr>
              <a:t> from</a:t>
            </a:r>
            <a:r>
              <a:rPr lang="en-US" sz="1200" b="0" i="0" u="none" strike="noStrike" kern="1200" dirty="0">
                <a:solidFill>
                  <a:schemeClr val="tx1"/>
                </a:solidFill>
                <a:latin typeface="+mn-lt"/>
                <a:ea typeface="+mn-ea"/>
                <a:cs typeface="+mn-cs"/>
              </a:rPr>
              <a:t>?  It’s from Field of Dreams, which had that famous quote, “If you build it, they will come.”  I believe that that’s a pretty good general rule. In the case of baby </a:t>
            </a:r>
            <a:r>
              <a:rPr lang="en-US" sz="1200" b="0" i="0" u="none" strike="noStrike" kern="120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 that means that if you gear your program toward </a:t>
            </a:r>
            <a:r>
              <a:rPr lang="en-US" sz="1200" b="0" i="1" u="none" strike="noStrike" kern="1200" dirty="0">
                <a:solidFill>
                  <a:schemeClr val="tx1"/>
                </a:solidFill>
                <a:latin typeface="+mn-lt"/>
                <a:ea typeface="+mn-ea"/>
                <a:cs typeface="+mn-cs"/>
              </a:rPr>
              <a:t>babies</a:t>
            </a:r>
            <a:r>
              <a:rPr lang="en-US" sz="1200" b="0" i="0" u="none" strike="noStrike" kern="1200" dirty="0">
                <a:solidFill>
                  <a:schemeClr val="tx1"/>
                </a:solidFill>
                <a:latin typeface="+mn-lt"/>
                <a:ea typeface="+mn-ea"/>
                <a:cs typeface="+mn-cs"/>
              </a:rPr>
              <a:t>, babies will </a:t>
            </a:r>
            <a:r>
              <a:rPr lang="en-US" sz="1200" b="0" i="1" u="none" strike="noStrike" kern="1200" dirty="0">
                <a:solidFill>
                  <a:schemeClr val="tx1"/>
                </a:solidFill>
                <a:latin typeface="+mn-lt"/>
                <a:ea typeface="+mn-ea"/>
                <a:cs typeface="+mn-cs"/>
              </a:rPr>
              <a:t>eventually</a:t>
            </a:r>
            <a:r>
              <a:rPr lang="en-US" sz="1200" b="0" i="0" u="none" strike="noStrike" kern="1200" dirty="0">
                <a:solidFill>
                  <a:schemeClr val="tx1"/>
                </a:solidFill>
                <a:latin typeface="+mn-lt"/>
                <a:ea typeface="+mn-ea"/>
                <a:cs typeface="+mn-cs"/>
              </a:rPr>
              <a:t> come. It may</a:t>
            </a:r>
            <a:r>
              <a:rPr lang="en-US" sz="1200" b="0" i="0" u="none" strike="noStrike" kern="1200" baseline="0" dirty="0">
                <a:solidFill>
                  <a:schemeClr val="tx1"/>
                </a:solidFill>
                <a:latin typeface="+mn-lt"/>
                <a:ea typeface="+mn-ea"/>
                <a:cs typeface="+mn-cs"/>
              </a:rPr>
              <a:t> take a month or four, but they will eventually come.</a:t>
            </a:r>
            <a:r>
              <a:rPr lang="en-US" sz="1200" b="0" i="0" u="none" strike="noStrike" kern="1200" dirty="0">
                <a:solidFill>
                  <a:schemeClr val="tx1"/>
                </a:solidFill>
                <a:latin typeface="+mn-lt"/>
                <a:ea typeface="+mn-ea"/>
                <a:cs typeface="+mn-cs"/>
              </a:rPr>
              <a:t> My focus is on the </a:t>
            </a:r>
            <a:r>
              <a:rPr lang="en-US" sz="1200" b="0" i="1" u="none" strike="noStrike" kern="1200" dirty="0">
                <a:solidFill>
                  <a:schemeClr val="tx1"/>
                </a:solidFill>
                <a:latin typeface="+mn-lt"/>
                <a:ea typeface="+mn-ea"/>
                <a:cs typeface="+mn-cs"/>
              </a:rPr>
              <a:t>babies</a:t>
            </a:r>
            <a:r>
              <a:rPr lang="en-US" sz="1200" b="0" i="0" u="none" strike="noStrike" kern="1200" dirty="0">
                <a:solidFill>
                  <a:schemeClr val="tx1"/>
                </a:solidFill>
                <a:latin typeface="+mn-lt"/>
                <a:ea typeface="+mn-ea"/>
                <a:cs typeface="+mn-cs"/>
              </a:rPr>
              <a:t>, so the stories, rhymes, and songs I choose are always very baby-oriented. </a:t>
            </a:r>
          </a:p>
          <a:p>
            <a:pPr rtl="0"/>
            <a:endParaRPr lang="en-US"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latin typeface="+mn-lt"/>
                <a:ea typeface="+mn-ea"/>
                <a:cs typeface="+mn-cs"/>
              </a:rPr>
              <a:t>Will</a:t>
            </a:r>
            <a:r>
              <a:rPr lang="en-US" sz="1200" b="0" i="0" u="none" kern="1200" baseline="0" dirty="0">
                <a:solidFill>
                  <a:schemeClr val="tx1"/>
                </a:solidFill>
                <a:latin typeface="+mn-lt"/>
                <a:ea typeface="+mn-ea"/>
                <a:cs typeface="+mn-cs"/>
              </a:rPr>
              <a:t> the preschoolers (namely, those who attend </a:t>
            </a:r>
            <a:r>
              <a:rPr lang="en-US" sz="1200" b="0" i="1" u="none" kern="1200" baseline="0" dirty="0">
                <a:solidFill>
                  <a:schemeClr val="tx1"/>
                </a:solidFill>
                <a:latin typeface="+mn-lt"/>
                <a:ea typeface="+mn-ea"/>
                <a:cs typeface="+mn-cs"/>
              </a:rPr>
              <a:t>without </a:t>
            </a:r>
            <a:r>
              <a:rPr lang="en-US" sz="1200" b="0" i="0" u="none" kern="1200" baseline="0" dirty="0">
                <a:solidFill>
                  <a:schemeClr val="tx1"/>
                </a:solidFill>
                <a:latin typeface="+mn-lt"/>
                <a:ea typeface="+mn-ea"/>
                <a:cs typeface="+mn-cs"/>
              </a:rPr>
              <a:t>a younger sibling) get bored and stop wanting to attend your program? Most likely, yes. Should you feel bad about that fact? </a:t>
            </a:r>
            <a:r>
              <a:rPr lang="en-US" sz="1200" b="0" i="1" u="none" kern="1200" baseline="0" dirty="0">
                <a:solidFill>
                  <a:schemeClr val="tx1"/>
                </a:solidFill>
                <a:latin typeface="+mn-lt"/>
                <a:ea typeface="+mn-ea"/>
                <a:cs typeface="+mn-cs"/>
              </a:rPr>
              <a:t>I </a:t>
            </a:r>
            <a:r>
              <a:rPr lang="en-US" sz="1200" b="0" i="0" u="none" kern="1200" baseline="0" dirty="0">
                <a:solidFill>
                  <a:schemeClr val="tx1"/>
                </a:solidFill>
                <a:latin typeface="+mn-lt"/>
                <a:ea typeface="+mn-ea"/>
                <a:cs typeface="+mn-cs"/>
              </a:rPr>
              <a:t>don’t think so. Like I said, there are probably at least a few other programs that they can enjoy at your library.</a:t>
            </a:r>
            <a:endParaRPr lang="en-US" sz="1200" b="0" i="0" u="none" strike="noStrike" kern="1200" dirty="0">
              <a:solidFill>
                <a:schemeClr val="tx1"/>
              </a:solidFill>
              <a:latin typeface="+mn-lt"/>
              <a:ea typeface="+mn-ea"/>
              <a:cs typeface="+mn-cs"/>
            </a:endParaRPr>
          </a:p>
          <a:p>
            <a:pPr rtl="0"/>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I do allow well-behaved older siblings to join the circle; I expect them to quietly allow the babies and grown-ups to have their special time. The older siblings who attend get something valuable from the experience too, not least of which is being a supportive family presence for the important work that their baby sibling is doing. </a:t>
            </a:r>
          </a:p>
          <a:p>
            <a:pPr rtl="0"/>
            <a:endParaRPr lang="en-US" sz="1200" b="0" i="0" u="none" strike="noStrike" kern="1200" dirty="0">
              <a:solidFill>
                <a:schemeClr val="tx1"/>
              </a:solidFill>
              <a:latin typeface="+mn-lt"/>
              <a:ea typeface="+mn-ea"/>
              <a:cs typeface="+mn-cs"/>
            </a:endParaRPr>
          </a:p>
          <a:p>
            <a:pPr rtl="0"/>
            <a:r>
              <a:rPr lang="en-US" sz="1200" b="0" i="0" u="none" strike="noStrike" kern="1200" dirty="0">
                <a:solidFill>
                  <a:schemeClr val="tx1"/>
                </a:solidFill>
                <a:latin typeface="+mn-lt"/>
                <a:ea typeface="+mn-ea"/>
                <a:cs typeface="+mn-cs"/>
              </a:rPr>
              <a:t>That being said, Baby Rhyme Time can be boring for older children, and bored children can be squirmy and fussy.  If at all possible, have another staff member run a preschool </a:t>
            </a:r>
            <a:r>
              <a:rPr lang="en-US" sz="1200" b="0" i="0" u="none" strike="noStrike" kern="120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 concurrently with your infant </a:t>
            </a:r>
            <a:r>
              <a:rPr lang="en-US" sz="1200" b="0" i="0" u="none" strike="noStrike" kern="1200" dirty="0" err="1">
                <a:solidFill>
                  <a:schemeClr val="tx1"/>
                </a:solidFill>
                <a:latin typeface="+mn-lt"/>
                <a:ea typeface="+mn-ea"/>
                <a:cs typeface="+mn-cs"/>
              </a:rPr>
              <a:t>storytime</a:t>
            </a:r>
            <a:r>
              <a:rPr lang="en-US" sz="1200" b="0" i="0" u="none" strike="noStrike" kern="1200" dirty="0">
                <a:solidFill>
                  <a:schemeClr val="tx1"/>
                </a:solidFill>
                <a:latin typeface="+mn-lt"/>
                <a:ea typeface="+mn-ea"/>
                <a:cs typeface="+mn-cs"/>
              </a:rPr>
              <a:t>.  This arrangement worked wonders</a:t>
            </a:r>
            <a:r>
              <a:rPr lang="en-US" sz="1200" b="0" i="0" u="none" strike="noStrike" kern="1200" baseline="0" dirty="0">
                <a:solidFill>
                  <a:schemeClr val="tx1"/>
                </a:solidFill>
                <a:latin typeface="+mn-lt"/>
                <a:ea typeface="+mn-ea"/>
                <a:cs typeface="+mn-cs"/>
              </a:rPr>
              <a:t> for us at both of the library branches where I’ve led this program.</a:t>
            </a:r>
            <a:endParaRPr lang="en-US" b="0" dirty="0"/>
          </a:p>
          <a:p>
            <a:br>
              <a:rPr lang="en-US"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sng" kern="1200" dirty="0">
                <a:solidFill>
                  <a:schemeClr val="tx1"/>
                </a:solidFill>
                <a:latin typeface="+mn-lt"/>
                <a:ea typeface="+mn-ea"/>
                <a:cs typeface="+mn-cs"/>
              </a:rPr>
              <a:t>READ SLIDE EIGHT</a:t>
            </a:r>
          </a:p>
          <a:p>
            <a:endParaRPr lang="en-US" sz="1200" b="0" i="0" u="sng"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9FEE22-7947-4F9A-BAA0-B819CF99F09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sng" kern="1200" dirty="0">
                <a:solidFill>
                  <a:schemeClr val="tx1"/>
                </a:solidFill>
                <a:latin typeface="+mn-lt"/>
                <a:ea typeface="+mn-ea"/>
                <a:cs typeface="+mn-cs"/>
              </a:rPr>
              <a:t>SLIDE NINE</a:t>
            </a:r>
            <a:endParaRPr lang="en-US" b="0" dirty="0"/>
          </a:p>
          <a:p>
            <a:pPr rtl="0"/>
            <a:r>
              <a:rPr lang="en-US" sz="1200" b="0" i="1" u="none" strike="noStrike" kern="1200" dirty="0">
                <a:solidFill>
                  <a:schemeClr val="tx1"/>
                </a:solidFill>
                <a:latin typeface="+mn-lt"/>
                <a:ea typeface="+mn-ea"/>
                <a:cs typeface="+mn-cs"/>
              </a:rPr>
              <a:t>Challenge #2:  We want attendees, but not TOO many, please!</a:t>
            </a:r>
            <a:endParaRPr lang="en-US" b="0" dirty="0"/>
          </a:p>
          <a:p>
            <a:pPr rtl="0"/>
            <a:br>
              <a:rPr lang="en-US" b="0" dirty="0"/>
            </a:br>
            <a:r>
              <a:rPr lang="en-US" sz="1200" b="0" i="0" u="none" strike="noStrike" kern="1200" dirty="0">
                <a:solidFill>
                  <a:schemeClr val="tx1"/>
                </a:solidFill>
                <a:latin typeface="+mn-lt"/>
                <a:ea typeface="+mn-ea"/>
                <a:cs typeface="+mn-cs"/>
              </a:rPr>
              <a:t>If your program takes off, and you find your room bursting at the seams with caregivers and babies, you’ll probably also find that the quality of the program itself is suffering.  </a:t>
            </a:r>
          </a:p>
          <a:p>
            <a:pPr rtl="0"/>
            <a:endParaRPr lang="en-US" b="0" dirty="0"/>
          </a:p>
          <a:p>
            <a:pPr rtl="0"/>
            <a:r>
              <a:rPr lang="en-US" sz="1200" b="0" i="0" u="none" strike="noStrike" kern="1200" dirty="0">
                <a:solidFill>
                  <a:schemeClr val="tx1"/>
                </a:solidFill>
                <a:latin typeface="+mn-lt"/>
                <a:ea typeface="+mn-ea"/>
                <a:cs typeface="+mn-cs"/>
              </a:rPr>
              <a:t>So</a:t>
            </a:r>
            <a:r>
              <a:rPr lang="en-US" sz="1200" b="0" i="0" u="none" strike="noStrike" kern="1200" baseline="0" dirty="0">
                <a:solidFill>
                  <a:schemeClr val="tx1"/>
                </a:solidFill>
                <a:latin typeface="+mn-lt"/>
                <a:ea typeface="+mn-ea"/>
                <a:cs typeface="+mn-cs"/>
              </a:rPr>
              <a:t> I</a:t>
            </a:r>
            <a:r>
              <a:rPr lang="en-US" sz="1200" b="0" i="0" u="none" strike="noStrike" kern="1200" dirty="0">
                <a:solidFill>
                  <a:schemeClr val="tx1"/>
                </a:solidFill>
                <a:latin typeface="+mn-lt"/>
                <a:ea typeface="+mn-ea"/>
                <a:cs typeface="+mn-cs"/>
              </a:rPr>
              <a:t> recommend keeping the program on the smallish side for the sake of the little ones.  (More on this to follow…)</a:t>
            </a:r>
            <a:br>
              <a:rPr lang="en-US" dirty="0"/>
            </a:br>
            <a:endParaRPr lang="en-US" dirty="0"/>
          </a:p>
        </p:txBody>
      </p:sp>
      <p:sp>
        <p:nvSpPr>
          <p:cNvPr id="4" name="Slide Number Placeholder 3"/>
          <p:cNvSpPr>
            <a:spLocks noGrp="1"/>
          </p:cNvSpPr>
          <p:nvPr>
            <p:ph type="sldNum" sz="quarter" idx="10"/>
          </p:nvPr>
        </p:nvSpPr>
        <p:spPr/>
        <p:txBody>
          <a:bodyPr/>
          <a:lstStyle/>
          <a:p>
            <a:fld id="{BE9FEE22-7947-4F9A-BAA0-B819CF99F09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EEC677-1C76-4925-B545-EBA3BB062CB4}"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C5764-8336-4C9F-9C60-10BD713C2B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EEC677-1C76-4925-B545-EBA3BB062CB4}"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C5764-8336-4C9F-9C60-10BD713C2B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EEC677-1C76-4925-B545-EBA3BB062CB4}"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C5764-8336-4C9F-9C60-10BD713C2B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EEC677-1C76-4925-B545-EBA3BB062CB4}"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C5764-8336-4C9F-9C60-10BD713C2B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EEC677-1C76-4925-B545-EBA3BB062CB4}"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C5764-8336-4C9F-9C60-10BD713C2B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EEC677-1C76-4925-B545-EBA3BB062CB4}"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C5764-8336-4C9F-9C60-10BD713C2B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EEC677-1C76-4925-B545-EBA3BB062CB4}" type="datetimeFigureOut">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C5764-8336-4C9F-9C60-10BD713C2B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EEC677-1C76-4925-B545-EBA3BB062CB4}"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C5764-8336-4C9F-9C60-10BD713C2B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EC677-1C76-4925-B545-EBA3BB062CB4}"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BC5764-8336-4C9F-9C60-10BD713C2B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EEC677-1C76-4925-B545-EBA3BB062CB4}"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C5764-8336-4C9F-9C60-10BD713C2B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EEC677-1C76-4925-B545-EBA3BB062CB4}"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C5764-8336-4C9F-9C60-10BD713C2B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EC677-1C76-4925-B545-EBA3BB062CB4}" type="datetimeFigureOut">
              <a:rPr lang="en-US" smtClean="0"/>
              <a:pPr/>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C5764-8336-4C9F-9C60-10BD713C2B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5.jpeg"/><Relationship Id="rId9"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E5B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209800"/>
          </a:xfrm>
        </p:spPr>
        <p:txBody>
          <a:bodyPr>
            <a:normAutofit/>
          </a:bodyPr>
          <a:lstStyle/>
          <a:p>
            <a:r>
              <a:rPr lang="en-US" dirty="0">
                <a:latin typeface="Arial" pitchFamily="34" charset="0"/>
                <a:cs typeface="Arial" pitchFamily="34" charset="0"/>
              </a:rPr>
              <a:t>Don’t Let the Babies Rattle You:</a:t>
            </a:r>
            <a:br>
              <a:rPr lang="en-US" dirty="0">
                <a:latin typeface="Arial" pitchFamily="34" charset="0"/>
                <a:cs typeface="Arial" pitchFamily="34" charset="0"/>
              </a:rPr>
            </a:br>
            <a:r>
              <a:rPr lang="en-US" sz="2800" dirty="0">
                <a:latin typeface="Arial" pitchFamily="34" charset="0"/>
                <a:cs typeface="Arial" pitchFamily="34" charset="0"/>
              </a:rPr>
              <a:t>tips and tools for shaking up your infant </a:t>
            </a:r>
            <a:r>
              <a:rPr lang="en-US" sz="2800" dirty="0" err="1">
                <a:latin typeface="Arial" pitchFamily="34" charset="0"/>
                <a:cs typeface="Arial" pitchFamily="34" charset="0"/>
              </a:rPr>
              <a:t>storytime</a:t>
            </a:r>
            <a:endParaRPr lang="en-US" dirty="0">
              <a:latin typeface="Arial" pitchFamily="34" charset="0"/>
              <a:cs typeface="Arial" pitchFamily="34" charset="0"/>
            </a:endParaRPr>
          </a:p>
        </p:txBody>
      </p:sp>
      <p:sp>
        <p:nvSpPr>
          <p:cNvPr id="3" name="TextBox 2"/>
          <p:cNvSpPr txBox="1"/>
          <p:nvPr/>
        </p:nvSpPr>
        <p:spPr>
          <a:xfrm>
            <a:off x="0" y="2286000"/>
            <a:ext cx="9144000" cy="1631216"/>
          </a:xfrm>
          <a:prstGeom prst="rect">
            <a:avLst/>
          </a:prstGeom>
          <a:noFill/>
        </p:spPr>
        <p:txBody>
          <a:bodyPr wrap="square" rtlCol="0">
            <a:spAutoFit/>
          </a:bodyPr>
          <a:lstStyle/>
          <a:p>
            <a:pPr algn="ctr"/>
            <a:r>
              <a:rPr lang="en-US" sz="2000" dirty="0">
                <a:latin typeface="Arial" pitchFamily="34" charset="0"/>
                <a:cs typeface="Arial" pitchFamily="34" charset="0"/>
              </a:rPr>
              <a:t>Julie Patricia, Associate Librarian</a:t>
            </a:r>
          </a:p>
          <a:p>
            <a:pPr algn="ctr"/>
            <a:r>
              <a:rPr lang="en-US" sz="2000" dirty="0" err="1">
                <a:latin typeface="Arial" pitchFamily="34" charset="0"/>
                <a:cs typeface="Arial" pitchFamily="34" charset="0"/>
              </a:rPr>
              <a:t>Ada</a:t>
            </a:r>
            <a:r>
              <a:rPr lang="en-US" sz="2000" dirty="0">
                <a:latin typeface="Arial" pitchFamily="34" charset="0"/>
                <a:cs typeface="Arial" pitchFamily="34" charset="0"/>
              </a:rPr>
              <a:t> Community Libraries, Victory Branch</a:t>
            </a:r>
          </a:p>
          <a:p>
            <a:pPr algn="ctr"/>
            <a:r>
              <a:rPr lang="en-US" sz="2000" dirty="0">
                <a:latin typeface="Arial" pitchFamily="34" charset="0"/>
                <a:cs typeface="Arial" pitchFamily="34" charset="0"/>
              </a:rPr>
              <a:t>Boise, Idaho</a:t>
            </a:r>
          </a:p>
          <a:p>
            <a:pPr algn="ctr"/>
            <a:endParaRPr lang="en-US" sz="2000" dirty="0">
              <a:latin typeface="Arial" pitchFamily="34" charset="0"/>
              <a:cs typeface="Arial" pitchFamily="34" charset="0"/>
            </a:endParaRPr>
          </a:p>
          <a:p>
            <a:pPr algn="ctr"/>
            <a:r>
              <a:rPr lang="en-US" sz="2000" dirty="0">
                <a:latin typeface="Arial" pitchFamily="34" charset="0"/>
                <a:cs typeface="Arial" pitchFamily="34" charset="0"/>
              </a:rPr>
              <a:t>jpatricia@adalib.org</a:t>
            </a:r>
            <a:endParaRPr lang="en-US" dirty="0">
              <a:latin typeface="Arial" pitchFamily="34" charset="0"/>
              <a:cs typeface="Arial" pitchFamily="34" charset="0"/>
            </a:endParaRPr>
          </a:p>
        </p:txBody>
      </p:sp>
      <p:pic>
        <p:nvPicPr>
          <p:cNvPr id="5122" name="Picture 2" descr="http://images.clipartpanda.com/baby-20boy-20clipart-baby_rattle_boy_blue.png"/>
          <p:cNvPicPr>
            <a:picLocks noChangeAspect="1" noChangeArrowheads="1"/>
          </p:cNvPicPr>
          <p:nvPr/>
        </p:nvPicPr>
        <p:blipFill>
          <a:blip r:embed="rId3" cstate="print"/>
          <a:srcRect/>
          <a:stretch>
            <a:fillRect/>
          </a:stretch>
        </p:blipFill>
        <p:spPr bwMode="auto">
          <a:xfrm rot="934557">
            <a:off x="5205673" y="3588984"/>
            <a:ext cx="1555745" cy="2662338"/>
          </a:xfrm>
          <a:prstGeom prst="rect">
            <a:avLst/>
          </a:prstGeom>
          <a:noFill/>
        </p:spPr>
      </p:pic>
      <p:pic>
        <p:nvPicPr>
          <p:cNvPr id="5124" name="Picture 4" descr="http://www.clipartbest.com/cliparts/7Ta/oqA/7TaoqARBc.png"/>
          <p:cNvPicPr>
            <a:picLocks noChangeAspect="1" noChangeArrowheads="1"/>
          </p:cNvPicPr>
          <p:nvPr/>
        </p:nvPicPr>
        <p:blipFill>
          <a:blip r:embed="rId4" cstate="print"/>
          <a:srcRect/>
          <a:stretch>
            <a:fillRect/>
          </a:stretch>
        </p:blipFill>
        <p:spPr bwMode="auto">
          <a:xfrm rot="18660080">
            <a:off x="2423923" y="3483863"/>
            <a:ext cx="1577748" cy="269999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0"/>
            <a:ext cx="8229600" cy="2209800"/>
          </a:xfrm>
        </p:spPr>
        <p:txBody>
          <a:bodyPr/>
          <a:lstStyle/>
          <a:p>
            <a:r>
              <a:rPr lang="en-US" dirty="0">
                <a:solidFill>
                  <a:srgbClr val="002060"/>
                </a:solidFill>
                <a:latin typeface="Arial" pitchFamily="34" charset="0"/>
                <a:cs typeface="Arial" pitchFamily="34" charset="0"/>
              </a:rPr>
              <a:t>Creative Crowd Control</a:t>
            </a:r>
          </a:p>
        </p:txBody>
      </p:sp>
      <p:pic>
        <p:nvPicPr>
          <p:cNvPr id="3" name="Picture 2" descr="crowd gate.png"/>
          <p:cNvPicPr>
            <a:picLocks noChangeAspect="1"/>
          </p:cNvPicPr>
          <p:nvPr/>
        </p:nvPicPr>
        <p:blipFill>
          <a:blip r:embed="rId3" cstate="print"/>
          <a:stretch>
            <a:fillRect/>
          </a:stretch>
        </p:blipFill>
        <p:spPr>
          <a:xfrm>
            <a:off x="914400" y="533400"/>
            <a:ext cx="7394071"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763000" cy="5364163"/>
          </a:xfrm>
        </p:spPr>
        <p:txBody>
          <a:bodyPr>
            <a:normAutofit fontScale="25000" lnSpcReduction="20000"/>
          </a:bodyPr>
          <a:lstStyle/>
          <a:p>
            <a:pPr>
              <a:lnSpc>
                <a:spcPct val="120000"/>
              </a:lnSpc>
            </a:pPr>
            <a:r>
              <a:rPr lang="en-US" sz="11200" dirty="0">
                <a:solidFill>
                  <a:srgbClr val="002060"/>
                </a:solidFill>
                <a:latin typeface="Arial" pitchFamily="34" charset="0"/>
                <a:cs typeface="Arial" pitchFamily="34" charset="0"/>
              </a:rPr>
              <a:t>A chaotic environment will negatively impact the babies </a:t>
            </a:r>
            <a:r>
              <a:rPr lang="en-US" sz="11200" i="1" dirty="0">
                <a:solidFill>
                  <a:srgbClr val="002060"/>
                </a:solidFill>
                <a:latin typeface="Arial" pitchFamily="34" charset="0"/>
                <a:cs typeface="Arial" pitchFamily="34" charset="0"/>
              </a:rPr>
              <a:t>and</a:t>
            </a:r>
            <a:r>
              <a:rPr lang="en-US" sz="11200" dirty="0">
                <a:solidFill>
                  <a:srgbClr val="002060"/>
                </a:solidFill>
                <a:latin typeface="Arial" pitchFamily="34" charset="0"/>
                <a:cs typeface="Arial" pitchFamily="34" charset="0"/>
              </a:rPr>
              <a:t> the quality of the program you offer.</a:t>
            </a:r>
          </a:p>
          <a:p>
            <a:pPr>
              <a:lnSpc>
                <a:spcPct val="120000"/>
              </a:lnSpc>
              <a:buNone/>
            </a:pPr>
            <a:endParaRPr lang="en-US" sz="8000" dirty="0">
              <a:solidFill>
                <a:srgbClr val="002060"/>
              </a:solidFill>
              <a:latin typeface="Arial" pitchFamily="34" charset="0"/>
              <a:cs typeface="Arial" pitchFamily="34" charset="0"/>
            </a:endParaRPr>
          </a:p>
          <a:p>
            <a:pPr>
              <a:lnSpc>
                <a:spcPct val="120000"/>
              </a:lnSpc>
            </a:pPr>
            <a:r>
              <a:rPr lang="en-US" sz="11200" dirty="0">
                <a:solidFill>
                  <a:srgbClr val="002060"/>
                </a:solidFill>
                <a:latin typeface="Arial" pitchFamily="34" charset="0"/>
                <a:cs typeface="Arial" pitchFamily="34" charset="0"/>
              </a:rPr>
              <a:t>Consider capping attendance at 30 (caregivers + babies) or fewer, depending on your space.</a:t>
            </a:r>
          </a:p>
          <a:p>
            <a:pPr>
              <a:lnSpc>
                <a:spcPct val="120000"/>
              </a:lnSpc>
              <a:buNone/>
            </a:pPr>
            <a:endParaRPr lang="en-US" sz="8000" dirty="0">
              <a:solidFill>
                <a:srgbClr val="002060"/>
              </a:solidFill>
              <a:latin typeface="Arial" pitchFamily="34" charset="0"/>
              <a:cs typeface="Arial" pitchFamily="34" charset="0"/>
            </a:endParaRPr>
          </a:p>
          <a:p>
            <a:pPr>
              <a:lnSpc>
                <a:spcPct val="120000"/>
              </a:lnSpc>
            </a:pPr>
            <a:r>
              <a:rPr lang="en-US" sz="11200" dirty="0">
                <a:solidFill>
                  <a:srgbClr val="002060"/>
                </a:solidFill>
                <a:latin typeface="Arial" pitchFamily="34" charset="0"/>
                <a:cs typeface="Arial" pitchFamily="34" charset="0"/>
              </a:rPr>
              <a:t>Use a circle of chairs.</a:t>
            </a:r>
          </a:p>
          <a:p>
            <a:pPr>
              <a:lnSpc>
                <a:spcPct val="120000"/>
              </a:lnSpc>
              <a:buNone/>
            </a:pPr>
            <a:endParaRPr lang="en-US" sz="8000" dirty="0">
              <a:solidFill>
                <a:srgbClr val="002060"/>
              </a:solidFill>
              <a:latin typeface="Arial" pitchFamily="34" charset="0"/>
              <a:cs typeface="Arial" pitchFamily="34" charset="0"/>
            </a:endParaRPr>
          </a:p>
          <a:p>
            <a:pPr>
              <a:lnSpc>
                <a:spcPct val="120000"/>
              </a:lnSpc>
            </a:pPr>
            <a:r>
              <a:rPr lang="en-US" sz="11200" dirty="0">
                <a:solidFill>
                  <a:srgbClr val="002060"/>
                </a:solidFill>
                <a:latin typeface="Arial" pitchFamily="34" charset="0"/>
                <a:cs typeface="Arial" pitchFamily="34" charset="0"/>
              </a:rPr>
              <a:t>If attendance stays high, consider splitting the program into two sessions.</a:t>
            </a:r>
          </a:p>
          <a:p>
            <a:pPr>
              <a:lnSpc>
                <a:spcPct val="120000"/>
              </a:lnSpc>
              <a:buNone/>
            </a:pPr>
            <a:endParaRPr lang="en-US" sz="8000" dirty="0">
              <a:solidFill>
                <a:srgbClr val="002060"/>
              </a:solidFill>
              <a:latin typeface="Arial" pitchFamily="34" charset="0"/>
              <a:cs typeface="Arial" pitchFamily="34" charset="0"/>
            </a:endParaRPr>
          </a:p>
          <a:p>
            <a:pPr>
              <a:lnSpc>
                <a:spcPct val="120000"/>
              </a:lnSpc>
            </a:pPr>
            <a:r>
              <a:rPr lang="en-US" sz="11200" dirty="0">
                <a:solidFill>
                  <a:srgbClr val="002060"/>
                </a:solidFill>
                <a:latin typeface="Arial" pitchFamily="34" charset="0"/>
                <a:cs typeface="Arial" pitchFamily="34" charset="0"/>
              </a:rPr>
              <a:t>Consider using a sign-up sheet or a ticket system.</a:t>
            </a:r>
          </a:p>
          <a:p>
            <a:pPr>
              <a:lnSpc>
                <a:spcPct val="120000"/>
              </a:lnSpc>
              <a:buNone/>
            </a:pPr>
            <a:endParaRPr lang="en-US" sz="11200" dirty="0">
              <a:latin typeface="Arial" pitchFamily="34" charset="0"/>
              <a:cs typeface="Arial" pitchFamily="34" charset="0"/>
            </a:endParaRPr>
          </a:p>
          <a:p>
            <a:pPr>
              <a:lnSpc>
                <a:spcPct val="120000"/>
              </a:lnSpc>
            </a:pPr>
            <a:endParaRPr lang="en-US" sz="11200" dirty="0">
              <a:latin typeface="Arial" pitchFamily="34" charset="0"/>
              <a:cs typeface="Arial" pitchFamily="34" charset="0"/>
            </a:endParaRPr>
          </a:p>
          <a:p>
            <a:pPr>
              <a:lnSpc>
                <a:spcPct val="120000"/>
              </a:lnSpc>
              <a:buNone/>
            </a:pPr>
            <a:endParaRPr lang="en-US" dirty="0"/>
          </a:p>
          <a:p>
            <a:pPr>
              <a:buNone/>
            </a:pP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Arial" pitchFamily="34" charset="0"/>
                <a:cs typeface="Arial" pitchFamily="34" charset="0"/>
              </a:rPr>
              <a:t>Challenge #3</a:t>
            </a:r>
          </a:p>
        </p:txBody>
      </p:sp>
      <p:sp>
        <p:nvSpPr>
          <p:cNvPr id="3" name="Content Placeholder 2"/>
          <p:cNvSpPr>
            <a:spLocks noGrp="1"/>
          </p:cNvSpPr>
          <p:nvPr>
            <p:ph idx="1"/>
          </p:nvPr>
        </p:nvSpPr>
        <p:spPr>
          <a:xfrm>
            <a:off x="0" y="1524000"/>
            <a:ext cx="9144000" cy="4602163"/>
          </a:xfrm>
        </p:spPr>
        <p:txBody>
          <a:bodyPr>
            <a:normAutofit/>
          </a:bodyPr>
          <a:lstStyle/>
          <a:p>
            <a:pPr algn="ctr">
              <a:buNone/>
            </a:pPr>
            <a:r>
              <a:rPr lang="en-US" sz="3600" dirty="0">
                <a:solidFill>
                  <a:srgbClr val="002060"/>
                </a:solidFill>
                <a:latin typeface="Arial" pitchFamily="34" charset="0"/>
                <a:cs typeface="Arial" pitchFamily="34" charset="0"/>
              </a:rPr>
              <a:t>30-second attention spans</a:t>
            </a:r>
          </a:p>
          <a:p>
            <a:pPr algn="ctr">
              <a:buNone/>
            </a:pPr>
            <a:r>
              <a:rPr lang="en-US" sz="3600" dirty="0">
                <a:solidFill>
                  <a:srgbClr val="002060"/>
                </a:solidFill>
                <a:latin typeface="Arial" pitchFamily="34" charset="0"/>
                <a:cs typeface="Arial" pitchFamily="34" charset="0"/>
              </a:rPr>
              <a:t> in a 30-minute program.</a:t>
            </a:r>
          </a:p>
        </p:txBody>
      </p:sp>
      <p:pic>
        <p:nvPicPr>
          <p:cNvPr id="38914" name="Picture 2" descr="Image result for bored baby"/>
          <p:cNvPicPr>
            <a:picLocks noChangeAspect="1" noChangeArrowheads="1"/>
          </p:cNvPicPr>
          <p:nvPr/>
        </p:nvPicPr>
        <p:blipFill>
          <a:blip r:embed="rId3" cstate="print"/>
          <a:srcRect/>
          <a:stretch>
            <a:fillRect/>
          </a:stretch>
        </p:blipFill>
        <p:spPr bwMode="auto">
          <a:xfrm>
            <a:off x="2514600" y="3200400"/>
            <a:ext cx="4114800" cy="2880360"/>
          </a:xfrm>
          <a:prstGeom prst="rect">
            <a:avLst/>
          </a:prstGeom>
          <a:noFill/>
          <a:effectLst>
            <a:outerShdw blurRad="63500" sx="102000" sy="102000" algn="ctr"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0"/>
            <a:ext cx="8229600" cy="1219200"/>
          </a:xfrm>
        </p:spPr>
        <p:txBody>
          <a:bodyPr>
            <a:normAutofit/>
          </a:bodyPr>
          <a:lstStyle/>
          <a:p>
            <a:r>
              <a:rPr lang="en-US" dirty="0">
                <a:solidFill>
                  <a:srgbClr val="002060"/>
                </a:solidFill>
                <a:latin typeface="Arial" pitchFamily="34" charset="0"/>
                <a:cs typeface="Arial" pitchFamily="34" charset="0"/>
              </a:rPr>
              <a:t>Mind the Gap</a:t>
            </a:r>
          </a:p>
        </p:txBody>
      </p:sp>
      <p:pic>
        <p:nvPicPr>
          <p:cNvPr id="4" name="Content Placeholder 3" descr="Mind-The-Gap4.jpg"/>
          <p:cNvPicPr>
            <a:picLocks noGrp="1" noChangeAspect="1"/>
          </p:cNvPicPr>
          <p:nvPr>
            <p:ph idx="1"/>
          </p:nvPr>
        </p:nvPicPr>
        <p:blipFill>
          <a:blip r:embed="rId3" cstate="print"/>
          <a:stretch>
            <a:fillRect/>
          </a:stretch>
        </p:blipFill>
        <p:spPr>
          <a:xfrm>
            <a:off x="1676400" y="1066800"/>
            <a:ext cx="5638800" cy="3755528"/>
          </a:xfrm>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76400"/>
            <a:ext cx="6934200" cy="3886199"/>
          </a:xfrm>
        </p:spPr>
        <p:txBody>
          <a:bodyPr>
            <a:normAutofit/>
          </a:bodyPr>
          <a:lstStyle/>
          <a:p>
            <a:r>
              <a:rPr lang="en-US" dirty="0">
                <a:solidFill>
                  <a:srgbClr val="002060"/>
                </a:solidFill>
                <a:latin typeface="Arial" pitchFamily="34" charset="0"/>
                <a:cs typeface="Arial" pitchFamily="34" charset="0"/>
              </a:rPr>
              <a:t>Keep “down time” to a minimum</a:t>
            </a:r>
          </a:p>
          <a:p>
            <a:pPr>
              <a:buNone/>
            </a:pPr>
            <a:endParaRPr lang="en-US" sz="1400"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Don’t race through the stories and rhymes themselves, but move quickly from one to the next.</a:t>
            </a:r>
          </a:p>
          <a:p>
            <a:endParaRPr lang="en-US" sz="1400"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Keep your own energy level high, and don’t be afraid to ham it up!</a:t>
            </a:r>
          </a:p>
          <a:p>
            <a:endParaRPr lang="en-US" dirty="0"/>
          </a:p>
          <a:p>
            <a:pPr>
              <a:buNone/>
            </a:pP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urglass-1020126_1280.jpg"/>
          <p:cNvPicPr>
            <a:picLocks noChangeAspect="1"/>
          </p:cNvPicPr>
          <p:nvPr/>
        </p:nvPicPr>
        <p:blipFill>
          <a:blip r:embed="rId3" cstate="print"/>
          <a:stretch>
            <a:fillRect/>
          </a:stretch>
        </p:blipFill>
        <p:spPr>
          <a:xfrm>
            <a:off x="2286000" y="2438400"/>
            <a:ext cx="4800600" cy="4800600"/>
          </a:xfrm>
          <a:prstGeom prst="rect">
            <a:avLst/>
          </a:prstGeom>
        </p:spPr>
      </p:pic>
      <p:sp>
        <p:nvSpPr>
          <p:cNvPr id="2" name="Title 1"/>
          <p:cNvSpPr>
            <a:spLocks noGrp="1"/>
          </p:cNvSpPr>
          <p:nvPr>
            <p:ph type="title"/>
          </p:nvPr>
        </p:nvSpPr>
        <p:spPr/>
        <p:txBody>
          <a:bodyPr/>
          <a:lstStyle/>
          <a:p>
            <a:r>
              <a:rPr lang="en-US" dirty="0">
                <a:solidFill>
                  <a:srgbClr val="002060"/>
                </a:solidFill>
                <a:latin typeface="Arial" pitchFamily="34" charset="0"/>
                <a:cs typeface="Arial" pitchFamily="34" charset="0"/>
              </a:rPr>
              <a:t>Challenge #4</a:t>
            </a:r>
          </a:p>
        </p:txBody>
      </p:sp>
      <p:sp>
        <p:nvSpPr>
          <p:cNvPr id="3" name="TextBox 2"/>
          <p:cNvSpPr txBox="1"/>
          <p:nvPr/>
        </p:nvSpPr>
        <p:spPr>
          <a:xfrm>
            <a:off x="914400" y="1447800"/>
            <a:ext cx="7467600" cy="1200329"/>
          </a:xfrm>
          <a:prstGeom prst="rect">
            <a:avLst/>
          </a:prstGeom>
          <a:noFill/>
        </p:spPr>
        <p:txBody>
          <a:bodyPr wrap="square" rtlCol="0">
            <a:spAutoFit/>
          </a:bodyPr>
          <a:lstStyle/>
          <a:p>
            <a:pPr algn="ctr"/>
            <a:r>
              <a:rPr lang="en-US" sz="3600" dirty="0">
                <a:solidFill>
                  <a:srgbClr val="002060"/>
                </a:solidFill>
                <a:latin typeface="Arial" pitchFamily="34" charset="0"/>
                <a:cs typeface="Arial" pitchFamily="34" charset="0"/>
              </a:rPr>
              <a:t>Filling a 30 minute session, </a:t>
            </a:r>
          </a:p>
          <a:p>
            <a:pPr algn="ctr"/>
            <a:r>
              <a:rPr lang="en-US" sz="3600" dirty="0">
                <a:solidFill>
                  <a:srgbClr val="002060"/>
                </a:solidFill>
                <a:latin typeface="Arial" pitchFamily="34" charset="0"/>
                <a:cs typeface="Arial" pitchFamily="34" charset="0"/>
              </a:rPr>
              <a:t>30 seconds at a time.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362200" y="1707161"/>
            <a:ext cx="4343400" cy="2062103"/>
          </a:xfrm>
          <a:prstGeom prst="rect">
            <a:avLst/>
          </a:prstGeom>
          <a:blipFill>
            <a:blip r:embed="rId3" cstate="print"/>
            <a:tile tx="0" ty="0" sx="100000" sy="100000" flip="none" algn="tl"/>
          </a:blipFill>
          <a:ln w="76200" cmpd="tri">
            <a:solidFill>
              <a:schemeClr val="accent4">
                <a:lumMod val="50000"/>
              </a:schemeClr>
            </a:solidFill>
            <a:prstDash val="sysDot"/>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593925"/>
                </a:solidFill>
                <a:effectLst/>
                <a:latin typeface="Helvetica" pitchFamily="34" charset="0"/>
                <a:ea typeface="Times New Roman" pitchFamily="18" charset="0"/>
                <a:cs typeface="Helvetica" pitchFamily="34" charset="0"/>
              </a:rPr>
              <a:t>Leg over leg</a:t>
            </a:r>
            <a:endParaRPr kumimoji="0" lang="en-US" sz="3200" b="0" i="0" u="none" strike="noStrike" cap="none" normalizeH="0" baseline="0" dirty="0">
              <a:ln>
                <a:noFill/>
              </a:ln>
              <a:solidFill>
                <a:srgbClr val="593925"/>
              </a:solidFill>
              <a:effectLst/>
              <a:latin typeface="Helvetica" pitchFamily="34" charset="0"/>
              <a:cs typeface="Helvetica"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593925"/>
                </a:solidFill>
                <a:effectLst/>
                <a:latin typeface="Helvetica" pitchFamily="34" charset="0"/>
                <a:ea typeface="Times New Roman" pitchFamily="18" charset="0"/>
                <a:cs typeface="Helvetica" pitchFamily="34" charset="0"/>
              </a:rPr>
              <a:t>Dog went to Dover.</a:t>
            </a:r>
            <a:endParaRPr kumimoji="0" lang="en-US" sz="3200" b="0" i="0" u="none" strike="noStrike" cap="none" normalizeH="0" baseline="0" dirty="0">
              <a:ln>
                <a:noFill/>
              </a:ln>
              <a:solidFill>
                <a:srgbClr val="593925"/>
              </a:solidFill>
              <a:effectLst/>
              <a:latin typeface="Helvetica" pitchFamily="34" charset="0"/>
              <a:cs typeface="Helvetica"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593925"/>
                </a:solidFill>
                <a:effectLst/>
                <a:latin typeface="Helvetica" pitchFamily="34" charset="0"/>
                <a:ea typeface="Times New Roman" pitchFamily="18" charset="0"/>
                <a:cs typeface="Helvetica" pitchFamily="34" charset="0"/>
              </a:rPr>
              <a:t>He came to a fence -</a:t>
            </a:r>
            <a:endParaRPr kumimoji="0" lang="en-US" sz="3200" b="0" i="0" u="none" strike="noStrike" cap="none" normalizeH="0" baseline="0" dirty="0">
              <a:ln>
                <a:noFill/>
              </a:ln>
              <a:solidFill>
                <a:srgbClr val="593925"/>
              </a:solidFill>
              <a:effectLst/>
              <a:latin typeface="Helvetica" pitchFamily="34" charset="0"/>
              <a:cs typeface="Helvetica"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593925"/>
                </a:solidFill>
                <a:effectLst/>
                <a:latin typeface="Helvetica" pitchFamily="34" charset="0"/>
                <a:ea typeface="Times New Roman" pitchFamily="18" charset="0"/>
                <a:cs typeface="Helvetica" pitchFamily="34" charset="0"/>
              </a:rPr>
              <a:t>Jump!  He went over!</a:t>
            </a:r>
            <a:endParaRPr kumimoji="0" lang="en-US" sz="3200" b="0" i="0" u="none" strike="noStrike" cap="none" normalizeH="0" baseline="0" dirty="0">
              <a:ln>
                <a:noFill/>
              </a:ln>
              <a:solidFill>
                <a:srgbClr val="593925"/>
              </a:solidFill>
              <a:effectLst/>
              <a:latin typeface="Helvetica" pitchFamily="34" charset="0"/>
              <a:cs typeface="Helvetica" pitchFamily="34" charset="0"/>
            </a:endParaRPr>
          </a:p>
        </p:txBody>
      </p:sp>
      <p:pic>
        <p:nvPicPr>
          <p:cNvPr id="3" name="Picture 2" descr="C:\Users\staff\AppData\Local\Microsoft\Windows\Temporary Internet Files\Content.IE5\3WPNB4OX\MC900436097[1].wmf"/>
          <p:cNvPicPr>
            <a:picLocks noChangeAspect="1"/>
          </p:cNvPicPr>
          <p:nvPr/>
        </p:nvPicPr>
        <p:blipFill>
          <a:blip r:embed="rId4" cstate="print"/>
          <a:srcRect/>
          <a:stretch>
            <a:fillRect/>
          </a:stretch>
        </p:blipFill>
        <p:spPr bwMode="auto">
          <a:xfrm>
            <a:off x="0" y="4495800"/>
            <a:ext cx="9144000" cy="2362200"/>
          </a:xfrm>
          <a:prstGeom prst="rect">
            <a:avLst/>
          </a:prstGeom>
          <a:noFill/>
          <a:ln w="9525">
            <a:noFill/>
            <a:miter lim="800000"/>
            <a:headEnd/>
            <a:tailEnd/>
          </a:ln>
        </p:spPr>
      </p:pic>
      <p:sp>
        <p:nvSpPr>
          <p:cNvPr id="5" name="Title 4"/>
          <p:cNvSpPr>
            <a:spLocks noGrp="1"/>
          </p:cNvSpPr>
          <p:nvPr>
            <p:ph type="title"/>
          </p:nvPr>
        </p:nvSpPr>
        <p:spPr>
          <a:xfrm>
            <a:off x="-2133600" y="274638"/>
            <a:ext cx="2133600" cy="1143000"/>
          </a:xfrm>
        </p:spPr>
        <p:txBody>
          <a:bodyPr>
            <a:normAutofit/>
          </a:bodyPr>
          <a:lstStyle/>
          <a:p>
            <a:r>
              <a:rPr lang="en-US" sz="900" dirty="0">
                <a:solidFill>
                  <a:schemeClr val="bg1"/>
                </a:solidFill>
              </a:rPr>
              <a:t>Leg over Leg, dog went to Dover</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ot;No&quot; Symbol 2"/>
          <p:cNvSpPr/>
          <p:nvPr/>
        </p:nvSpPr>
        <p:spPr>
          <a:xfrm>
            <a:off x="1333500" y="381000"/>
            <a:ext cx="6248400" cy="6057900"/>
          </a:xfrm>
          <a:prstGeom prst="noSmoking">
            <a:avLst>
              <a:gd name="adj" fmla="val 739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57200" y="381000"/>
            <a:ext cx="8229600" cy="6202362"/>
          </a:xfrm>
        </p:spPr>
        <p:txBody>
          <a:bodyPr>
            <a:normAutofit/>
          </a:bodyPr>
          <a:lstStyle/>
          <a:p>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Memorization</a:t>
            </a:r>
            <a:b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br>
            <a:r>
              <a:rPr lang="en-US" sz="2000" dirty="0">
                <a:ln w="17780" cmpd="sng">
                  <a:solidFill>
                    <a:srgbClr val="FFFFFF"/>
                  </a:solidFill>
                  <a:prstDash val="solid"/>
                  <a:miter lim="800000"/>
                </a:ln>
                <a:solidFill>
                  <a:schemeClr val="bg1"/>
                </a:solidFill>
                <a:latin typeface="Arial" pitchFamily="34" charset="0"/>
                <a:cs typeface="Arial" pitchFamily="34" charset="0"/>
              </a:rPr>
              <a:t>and</a:t>
            </a:r>
            <a:b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b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Intensive Prep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295400"/>
            <a:ext cx="6934200" cy="4495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145601_1280.png"/>
          <p:cNvPicPr>
            <a:picLocks noChangeAspect="1"/>
          </p:cNvPicPr>
          <p:nvPr/>
        </p:nvPicPr>
        <p:blipFill>
          <a:blip r:embed="rId3" cstate="print"/>
          <a:stretch>
            <a:fillRect/>
          </a:stretch>
        </p:blipFill>
        <p:spPr>
          <a:xfrm>
            <a:off x="762000" y="914400"/>
            <a:ext cx="7772400" cy="5257800"/>
          </a:xfrm>
          <a:prstGeom prst="rect">
            <a:avLst/>
          </a:prstGeom>
        </p:spPr>
      </p:pic>
      <p:pic>
        <p:nvPicPr>
          <p:cNvPr id="3" name="Picture 2" descr="BRT at VBL 2.jpg"/>
          <p:cNvPicPr>
            <a:picLocks noChangeAspect="1"/>
          </p:cNvPicPr>
          <p:nvPr/>
        </p:nvPicPr>
        <p:blipFill>
          <a:blip r:embed="rId4" cstate="print"/>
          <a:stretch>
            <a:fillRect/>
          </a:stretch>
        </p:blipFill>
        <p:spPr>
          <a:xfrm>
            <a:off x="1295400" y="1371600"/>
            <a:ext cx="6584979" cy="4179525"/>
          </a:xfrm>
          <a:prstGeom prst="rect">
            <a:avLst/>
          </a:prstGeom>
          <a:ln>
            <a:noFill/>
          </a:ln>
          <a:effectLst>
            <a:glow rad="228600">
              <a:srgbClr val="FFFFCC">
                <a:alpha val="40000"/>
              </a:srgbClr>
            </a:glow>
            <a:softEdge rad="3175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a:solidFill>
                  <a:schemeClr val="bg1"/>
                </a:solidFill>
                <a:latin typeface="Arial" pitchFamily="34" charset="0"/>
                <a:cs typeface="Arial" pitchFamily="34" charset="0"/>
              </a:rPr>
              <a:t>A few thoughts on the slideshow</a:t>
            </a:r>
          </a:p>
        </p:txBody>
      </p:sp>
      <p:sp>
        <p:nvSpPr>
          <p:cNvPr id="3" name="TextBox 2"/>
          <p:cNvSpPr txBox="1"/>
          <p:nvPr/>
        </p:nvSpPr>
        <p:spPr>
          <a:xfrm>
            <a:off x="304800" y="1905000"/>
            <a:ext cx="8839200" cy="1477328"/>
          </a:xfrm>
          <a:prstGeom prst="rect">
            <a:avLst/>
          </a:prstGeom>
          <a:noFill/>
        </p:spPr>
        <p:txBody>
          <a:bodyPr wrap="square" rtlCol="0">
            <a:spAutoFit/>
          </a:bodyPr>
          <a:lstStyle/>
          <a:p>
            <a:pPr>
              <a:buFont typeface="Arial" pitchFamily="34" charset="0"/>
              <a:buChar char="•"/>
            </a:pPr>
            <a:r>
              <a:rPr lang="en-US" sz="2800" dirty="0">
                <a:solidFill>
                  <a:schemeClr val="bg1"/>
                </a:solidFill>
                <a:latin typeface="Arial" pitchFamily="34" charset="0"/>
                <a:cs typeface="Arial" pitchFamily="34" charset="0"/>
              </a:rPr>
              <a:t> </a:t>
            </a:r>
            <a:r>
              <a:rPr lang="en-US" sz="2600" dirty="0">
                <a:solidFill>
                  <a:schemeClr val="bg1"/>
                </a:solidFill>
                <a:latin typeface="Arial" pitchFamily="34" charset="0"/>
                <a:cs typeface="Arial" pitchFamily="34" charset="0"/>
              </a:rPr>
              <a:t>A better way for visual learners to begin to memorize rhymes to use at home.</a:t>
            </a:r>
          </a:p>
          <a:p>
            <a:endParaRPr lang="en-US" sz="3600" dirty="0">
              <a:solidFill>
                <a:schemeClr val="bg1"/>
              </a:solidFill>
            </a:endParaRPr>
          </a:p>
        </p:txBody>
      </p:sp>
      <p:sp>
        <p:nvSpPr>
          <p:cNvPr id="5" name="TextBox 4"/>
          <p:cNvSpPr txBox="1"/>
          <p:nvPr/>
        </p:nvSpPr>
        <p:spPr>
          <a:xfrm>
            <a:off x="304800" y="990600"/>
            <a:ext cx="8839200" cy="892552"/>
          </a:xfrm>
          <a:prstGeom prst="rect">
            <a:avLst/>
          </a:prstGeom>
          <a:noFill/>
        </p:spPr>
        <p:txBody>
          <a:bodyPr wrap="square" rtlCol="0">
            <a:spAutoFit/>
          </a:bodyPr>
          <a:lstStyle/>
          <a:p>
            <a:pPr>
              <a:buFont typeface="Arial" pitchFamily="34" charset="0"/>
              <a:buChar char="•"/>
            </a:pPr>
            <a:r>
              <a:rPr lang="en-US" sz="2600" dirty="0">
                <a:solidFill>
                  <a:schemeClr val="bg1"/>
                </a:solidFill>
                <a:latin typeface="Arial" pitchFamily="34" charset="0"/>
                <a:cs typeface="Arial" pitchFamily="34" charset="0"/>
              </a:rPr>
              <a:t> An effective way to help caregivers participate during the program.</a:t>
            </a:r>
          </a:p>
        </p:txBody>
      </p:sp>
      <p:sp>
        <p:nvSpPr>
          <p:cNvPr id="7" name="TextBox 6"/>
          <p:cNvSpPr txBox="1"/>
          <p:nvPr/>
        </p:nvSpPr>
        <p:spPr>
          <a:xfrm>
            <a:off x="304800" y="3886200"/>
            <a:ext cx="8839200" cy="954107"/>
          </a:xfrm>
          <a:prstGeom prst="rect">
            <a:avLst/>
          </a:prstGeom>
          <a:noFill/>
        </p:spPr>
        <p:txBody>
          <a:bodyPr wrap="square" rtlCol="0">
            <a:spAutoFit/>
          </a:bodyPr>
          <a:lstStyle/>
          <a:p>
            <a:pPr>
              <a:buFont typeface="Arial" pitchFamily="34" charset="0"/>
              <a:buChar char="•"/>
            </a:pPr>
            <a:r>
              <a:rPr lang="en-US" sz="3000" dirty="0">
                <a:solidFill>
                  <a:schemeClr val="bg1"/>
                </a:solidFill>
                <a:latin typeface="Arial" pitchFamily="34" charset="0"/>
                <a:cs typeface="Arial" pitchFamily="34" charset="0"/>
              </a:rPr>
              <a:t> </a:t>
            </a:r>
            <a:r>
              <a:rPr lang="en-US" sz="2600" dirty="0">
                <a:solidFill>
                  <a:schemeClr val="bg1"/>
                </a:solidFill>
                <a:latin typeface="Arial" pitchFamily="34" charset="0"/>
                <a:cs typeface="Arial" pitchFamily="34" charset="0"/>
              </a:rPr>
              <a:t>A better way for the English Language Learners in your group to follow along and learn the rhymes.</a:t>
            </a:r>
          </a:p>
        </p:txBody>
      </p:sp>
      <p:sp>
        <p:nvSpPr>
          <p:cNvPr id="8" name="TextBox 7"/>
          <p:cNvSpPr txBox="1"/>
          <p:nvPr/>
        </p:nvSpPr>
        <p:spPr>
          <a:xfrm>
            <a:off x="304800" y="2895600"/>
            <a:ext cx="8686800" cy="954107"/>
          </a:xfrm>
          <a:prstGeom prst="rect">
            <a:avLst/>
          </a:prstGeom>
          <a:noFill/>
        </p:spPr>
        <p:txBody>
          <a:bodyPr wrap="square" rtlCol="0">
            <a:spAutoFit/>
          </a:bodyPr>
          <a:lstStyle/>
          <a:p>
            <a:pPr>
              <a:buFont typeface="Arial" pitchFamily="34" charset="0"/>
              <a:buChar char="•"/>
            </a:pPr>
            <a:r>
              <a:rPr lang="en-US" sz="3000" dirty="0">
                <a:solidFill>
                  <a:schemeClr val="bg1"/>
                </a:solidFill>
              </a:rPr>
              <a:t> </a:t>
            </a:r>
            <a:r>
              <a:rPr lang="en-US" sz="2600" dirty="0">
                <a:solidFill>
                  <a:schemeClr val="bg1"/>
                </a:solidFill>
                <a:latin typeface="Arial" pitchFamily="34" charset="0"/>
                <a:cs typeface="Arial" pitchFamily="34" charset="0"/>
              </a:rPr>
              <a:t>Allows library staff who are new to infant programming to jump right in without already knowing a lot of rhymes.</a:t>
            </a:r>
            <a:endParaRPr lang="en-US" sz="2600" dirty="0">
              <a:latin typeface="Arial" pitchFamily="34" charset="0"/>
              <a:cs typeface="Arial" pitchFamily="34" charset="0"/>
            </a:endParaRPr>
          </a:p>
        </p:txBody>
      </p:sp>
      <p:sp>
        <p:nvSpPr>
          <p:cNvPr id="9" name="TextBox 8"/>
          <p:cNvSpPr txBox="1"/>
          <p:nvPr/>
        </p:nvSpPr>
        <p:spPr>
          <a:xfrm>
            <a:off x="304800" y="5410200"/>
            <a:ext cx="8839200" cy="553998"/>
          </a:xfrm>
          <a:prstGeom prst="rect">
            <a:avLst/>
          </a:prstGeom>
          <a:noFill/>
        </p:spPr>
        <p:txBody>
          <a:bodyPr wrap="square" rtlCol="0">
            <a:spAutoFit/>
          </a:bodyPr>
          <a:lstStyle/>
          <a:p>
            <a:pPr>
              <a:buFont typeface="Arial" pitchFamily="34" charset="0"/>
              <a:buChar char="•"/>
            </a:pPr>
            <a:r>
              <a:rPr lang="en-US" sz="3000" dirty="0">
                <a:solidFill>
                  <a:schemeClr val="bg1"/>
                </a:solidFill>
              </a:rPr>
              <a:t> </a:t>
            </a:r>
            <a:r>
              <a:rPr lang="en-US" sz="2600" dirty="0">
                <a:solidFill>
                  <a:schemeClr val="bg1"/>
                </a:solidFill>
                <a:latin typeface="Arial" pitchFamily="34" charset="0"/>
                <a:cs typeface="Arial" pitchFamily="34" charset="0"/>
              </a:rPr>
              <a:t>Totally customizable and will grow with your program.</a:t>
            </a:r>
          </a:p>
        </p:txBody>
      </p:sp>
      <p:sp>
        <p:nvSpPr>
          <p:cNvPr id="10" name="TextBox 9"/>
          <p:cNvSpPr txBox="1"/>
          <p:nvPr/>
        </p:nvSpPr>
        <p:spPr>
          <a:xfrm>
            <a:off x="304800" y="4876800"/>
            <a:ext cx="8534400" cy="492443"/>
          </a:xfrm>
          <a:prstGeom prst="rect">
            <a:avLst/>
          </a:prstGeom>
          <a:noFill/>
        </p:spPr>
        <p:txBody>
          <a:bodyPr wrap="square" rtlCol="0">
            <a:spAutoFit/>
          </a:bodyPr>
          <a:lstStyle/>
          <a:p>
            <a:pPr>
              <a:buFont typeface="Arial" pitchFamily="34" charset="0"/>
              <a:buChar char="•"/>
            </a:pPr>
            <a:r>
              <a:rPr lang="en-US" sz="2600" dirty="0">
                <a:solidFill>
                  <a:schemeClr val="bg1"/>
                </a:solidFill>
                <a:latin typeface="Arial" pitchFamily="34" charset="0"/>
                <a:cs typeface="Arial" pitchFamily="34" charset="0"/>
              </a:rPr>
              <a:t> Keeps the rhymes off your lap and out of your way. </a:t>
            </a:r>
          </a:p>
        </p:txBody>
      </p:sp>
      <p:sp>
        <p:nvSpPr>
          <p:cNvPr id="11" name="TextBox 10"/>
          <p:cNvSpPr txBox="1"/>
          <p:nvPr/>
        </p:nvSpPr>
        <p:spPr>
          <a:xfrm>
            <a:off x="304800" y="6019800"/>
            <a:ext cx="8991600" cy="492443"/>
          </a:xfrm>
          <a:prstGeom prst="rect">
            <a:avLst/>
          </a:prstGeom>
          <a:noFill/>
        </p:spPr>
        <p:txBody>
          <a:bodyPr wrap="square" rtlCol="0">
            <a:spAutoFit/>
          </a:bodyPr>
          <a:lstStyle/>
          <a:p>
            <a:pPr>
              <a:buFont typeface="Arial" pitchFamily="34" charset="0"/>
              <a:buChar char="•"/>
            </a:pPr>
            <a:r>
              <a:rPr lang="en-US" sz="2600" dirty="0">
                <a:solidFill>
                  <a:schemeClr val="bg1"/>
                </a:solidFill>
                <a:latin typeface="Arial" pitchFamily="34" charset="0"/>
                <a:cs typeface="Arial" pitchFamily="34" charset="0"/>
              </a:rPr>
              <a:t> Reduces weekly prep time to just a few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 name="Picture 2" descr="toddler-423227_1280.png"/>
          <p:cNvPicPr>
            <a:picLocks noChangeAspect="1"/>
          </p:cNvPicPr>
          <p:nvPr/>
        </p:nvPicPr>
        <p:blipFill>
          <a:blip r:embed="rId3" cstate="print"/>
          <a:stretch>
            <a:fillRect/>
          </a:stretch>
        </p:blipFill>
        <p:spPr>
          <a:xfrm>
            <a:off x="2514600" y="304800"/>
            <a:ext cx="3810000" cy="4125889"/>
          </a:xfrm>
          <a:prstGeom prst="rect">
            <a:avLst/>
          </a:prstGeom>
        </p:spPr>
      </p:pic>
      <p:sp>
        <p:nvSpPr>
          <p:cNvPr id="5" name="TextBox 4"/>
          <p:cNvSpPr txBox="1"/>
          <p:nvPr/>
        </p:nvSpPr>
        <p:spPr>
          <a:xfrm>
            <a:off x="457200" y="4267200"/>
            <a:ext cx="8229600" cy="1631216"/>
          </a:xfrm>
          <a:prstGeom prst="rect">
            <a:avLst/>
          </a:prstGeom>
          <a:noFill/>
        </p:spPr>
        <p:txBody>
          <a:bodyPr wrap="square" rtlCol="0">
            <a:spAutoFit/>
          </a:bodyPr>
          <a:lstStyle/>
          <a:p>
            <a:r>
              <a:rPr lang="en-US" sz="2000" dirty="0">
                <a:latin typeface="Cambria Math" pitchFamily="18" charset="0"/>
                <a:ea typeface="Cambria Math" pitchFamily="18" charset="0"/>
                <a:cs typeface="Arial" pitchFamily="34" charset="0"/>
              </a:rPr>
              <a:t>“Developing language and literacy skills begins at birth through everyday loving interactions . . . The first—and best—tip for sharing books with young children is to have fun together!”  </a:t>
            </a:r>
            <a:r>
              <a:rPr lang="en-US" sz="2000" dirty="0">
                <a:latin typeface="Arial" pitchFamily="34" charset="0"/>
                <a:cs typeface="Arial" pitchFamily="34" charset="0"/>
              </a:rPr>
              <a:t>						        												</a:t>
            </a:r>
            <a:r>
              <a:rPr lang="en-US" sz="2000" dirty="0">
                <a:latin typeface="Cambria Math" pitchFamily="18" charset="0"/>
                <a:ea typeface="Cambria Math" pitchFamily="18" charset="0"/>
                <a:cs typeface="Arial" pitchFamily="34" charset="0"/>
              </a:rPr>
              <a:t>www.zerotothree.org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on-sign-239125_1280.jpg"/>
          <p:cNvPicPr>
            <a:picLocks noChangeAspect="1"/>
          </p:cNvPicPr>
          <p:nvPr/>
        </p:nvPicPr>
        <p:blipFill>
          <a:blip r:embed="rId3" cstate="print"/>
          <a:stretch>
            <a:fillRect/>
          </a:stretch>
        </p:blipFill>
        <p:spPr>
          <a:xfrm>
            <a:off x="-2499031" y="-381000"/>
            <a:ext cx="14121854" cy="7848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95400"/>
            <a:ext cx="8305800" cy="4278094"/>
          </a:xfrm>
          <a:prstGeom prst="rect">
            <a:avLst/>
          </a:prstGeom>
        </p:spPr>
        <p:txBody>
          <a:bodyPr wrap="square">
            <a:spAutoFit/>
          </a:bodyPr>
          <a:lstStyle/>
          <a:p>
            <a:pPr marL="342900" indent="-342900"/>
            <a:r>
              <a:rPr lang="en-US" sz="4000" dirty="0">
                <a:solidFill>
                  <a:srgbClr val="002060"/>
                </a:solidFill>
                <a:latin typeface="Arial" pitchFamily="34" charset="0"/>
                <a:cs typeface="Arial" pitchFamily="34" charset="0"/>
              </a:rPr>
              <a:t>My formula:</a:t>
            </a:r>
          </a:p>
          <a:p>
            <a:pPr marL="342900" indent="-342900"/>
            <a:r>
              <a:rPr lang="en-US" sz="4000" dirty="0">
                <a:solidFill>
                  <a:srgbClr val="002060"/>
                </a:solidFill>
                <a:latin typeface="Arial" pitchFamily="34" charset="0"/>
                <a:cs typeface="Arial" pitchFamily="34" charset="0"/>
              </a:rPr>
              <a:t>     20 slides </a:t>
            </a:r>
            <a:r>
              <a:rPr lang="en-US" sz="3200" dirty="0">
                <a:solidFill>
                  <a:srgbClr val="002060"/>
                </a:solidFill>
                <a:latin typeface="Arial" pitchFamily="34" charset="0"/>
                <a:cs typeface="Arial" pitchFamily="34" charset="0"/>
              </a:rPr>
              <a:t>(including opening and closing sequence)</a:t>
            </a:r>
          </a:p>
          <a:p>
            <a:pPr marL="342900" indent="-342900"/>
            <a:r>
              <a:rPr lang="en-US" sz="4000" dirty="0">
                <a:solidFill>
                  <a:srgbClr val="002060"/>
                </a:solidFill>
                <a:latin typeface="Arial" pitchFamily="34" charset="0"/>
                <a:cs typeface="Arial" pitchFamily="34" charset="0"/>
              </a:rPr>
              <a:t>  	  +  2 or 3 books  </a:t>
            </a:r>
          </a:p>
          <a:p>
            <a:pPr marL="342900" indent="-342900"/>
            <a:r>
              <a:rPr lang="en-US" sz="4000" dirty="0">
                <a:solidFill>
                  <a:srgbClr val="002060"/>
                </a:solidFill>
                <a:latin typeface="Arial" pitchFamily="34" charset="0"/>
                <a:cs typeface="Arial" pitchFamily="34" charset="0"/>
              </a:rPr>
              <a:t>  	  +  1 extra song </a:t>
            </a:r>
          </a:p>
          <a:p>
            <a:pPr marL="342900" indent="-342900"/>
            <a:r>
              <a:rPr lang="en-US" sz="4000" dirty="0">
                <a:solidFill>
                  <a:srgbClr val="002060"/>
                </a:solidFill>
                <a:latin typeface="Arial" pitchFamily="34" charset="0"/>
                <a:cs typeface="Arial" pitchFamily="34" charset="0"/>
              </a:rPr>
              <a:t>  	  +  1 flannel board rhyme/activity</a:t>
            </a:r>
          </a:p>
          <a:p>
            <a:pPr marL="342900" indent="-342900"/>
            <a:r>
              <a:rPr lang="en-US" sz="4000" dirty="0">
                <a:solidFill>
                  <a:srgbClr val="002060"/>
                </a:solidFill>
                <a:latin typeface="Arial" pitchFamily="34" charset="0"/>
                <a:cs typeface="Arial" pitchFamily="34" charset="0"/>
              </a:rPr>
              <a:t>  	  =  30 minutes of infant attention!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T at VBL 2.jpg"/>
          <p:cNvPicPr>
            <a:picLocks noChangeAspect="1"/>
          </p:cNvPicPr>
          <p:nvPr/>
        </p:nvPicPr>
        <p:blipFill>
          <a:blip r:embed="rId3" cstate="print"/>
          <a:stretch>
            <a:fillRect/>
          </a:stretch>
        </p:blipFill>
        <p:spPr>
          <a:xfrm>
            <a:off x="1219200" y="1371600"/>
            <a:ext cx="6584979" cy="4179525"/>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p>
            <a:r>
              <a:rPr lang="en-US" dirty="0">
                <a:solidFill>
                  <a:schemeClr val="bg1"/>
                </a:solidFill>
              </a:rPr>
              <a:t>A few thoughts on book selection</a:t>
            </a:r>
          </a:p>
        </p:txBody>
      </p:sp>
      <p:sp>
        <p:nvSpPr>
          <p:cNvPr id="3" name="TextBox 2"/>
          <p:cNvSpPr txBox="1"/>
          <p:nvPr/>
        </p:nvSpPr>
        <p:spPr>
          <a:xfrm>
            <a:off x="1447800" y="1752600"/>
            <a:ext cx="6400800" cy="584775"/>
          </a:xfrm>
          <a:prstGeom prst="rect">
            <a:avLst/>
          </a:prstGeom>
          <a:noFill/>
        </p:spPr>
        <p:txBody>
          <a:bodyPr wrap="square" rtlCol="0">
            <a:spAutoFit/>
          </a:bodyPr>
          <a:lstStyle/>
          <a:p>
            <a:pPr>
              <a:buFont typeface="Arial" pitchFamily="34" charset="0"/>
              <a:buChar char="•"/>
            </a:pPr>
            <a:r>
              <a:rPr lang="en-US" sz="3200" dirty="0">
                <a:solidFill>
                  <a:schemeClr val="bg1"/>
                </a:solidFill>
              </a:rPr>
              <a:t> Large pages with big, vivid pictures</a:t>
            </a:r>
          </a:p>
        </p:txBody>
      </p:sp>
      <p:sp>
        <p:nvSpPr>
          <p:cNvPr id="4" name="TextBox 3"/>
          <p:cNvSpPr txBox="1"/>
          <p:nvPr/>
        </p:nvSpPr>
        <p:spPr>
          <a:xfrm>
            <a:off x="1447800" y="3962400"/>
            <a:ext cx="6781800" cy="1077218"/>
          </a:xfrm>
          <a:prstGeom prst="rect">
            <a:avLst/>
          </a:prstGeom>
          <a:noFill/>
        </p:spPr>
        <p:txBody>
          <a:bodyPr wrap="square" rtlCol="0">
            <a:spAutoFit/>
          </a:bodyPr>
          <a:lstStyle/>
          <a:p>
            <a:pPr>
              <a:buFont typeface="Arial" pitchFamily="34" charset="0"/>
              <a:buChar char="•"/>
            </a:pPr>
            <a:r>
              <a:rPr lang="en-US" sz="2800" dirty="0">
                <a:solidFill>
                  <a:schemeClr val="bg1"/>
                </a:solidFill>
              </a:rPr>
              <a:t> </a:t>
            </a:r>
            <a:r>
              <a:rPr lang="en-US" sz="3200" dirty="0">
                <a:solidFill>
                  <a:schemeClr val="bg1"/>
                </a:solidFill>
              </a:rPr>
              <a:t>Pop-up books are fun and attention-grabbing</a:t>
            </a:r>
            <a:endParaRPr lang="en-US" sz="2800" dirty="0">
              <a:solidFill>
                <a:schemeClr val="bg1"/>
              </a:solidFill>
            </a:endParaRPr>
          </a:p>
        </p:txBody>
      </p:sp>
      <p:sp>
        <p:nvSpPr>
          <p:cNvPr id="5" name="TextBox 4"/>
          <p:cNvSpPr txBox="1"/>
          <p:nvPr/>
        </p:nvSpPr>
        <p:spPr>
          <a:xfrm>
            <a:off x="1447800" y="2514600"/>
            <a:ext cx="5562600" cy="584775"/>
          </a:xfrm>
          <a:prstGeom prst="rect">
            <a:avLst/>
          </a:prstGeom>
          <a:noFill/>
        </p:spPr>
        <p:txBody>
          <a:bodyPr wrap="square" rtlCol="0">
            <a:spAutoFit/>
          </a:bodyPr>
          <a:lstStyle/>
          <a:p>
            <a:pPr>
              <a:buFont typeface="Arial" pitchFamily="34" charset="0"/>
              <a:buChar char="•"/>
            </a:pPr>
            <a:r>
              <a:rPr lang="en-US" sz="2800" dirty="0">
                <a:solidFill>
                  <a:schemeClr val="bg1"/>
                </a:solidFill>
              </a:rPr>
              <a:t> </a:t>
            </a:r>
            <a:r>
              <a:rPr lang="en-US" sz="3200" dirty="0">
                <a:solidFill>
                  <a:schemeClr val="bg1"/>
                </a:solidFill>
              </a:rPr>
              <a:t>Only a few words per page</a:t>
            </a:r>
            <a:endParaRPr lang="en-US" sz="2800" dirty="0">
              <a:solidFill>
                <a:schemeClr val="bg1"/>
              </a:solidFill>
            </a:endParaRPr>
          </a:p>
        </p:txBody>
      </p:sp>
      <p:sp>
        <p:nvSpPr>
          <p:cNvPr id="6" name="TextBox 5"/>
          <p:cNvSpPr txBox="1"/>
          <p:nvPr/>
        </p:nvSpPr>
        <p:spPr>
          <a:xfrm>
            <a:off x="1447800" y="3276600"/>
            <a:ext cx="7162800" cy="584775"/>
          </a:xfrm>
          <a:prstGeom prst="rect">
            <a:avLst/>
          </a:prstGeom>
          <a:noFill/>
        </p:spPr>
        <p:txBody>
          <a:bodyPr wrap="square" rtlCol="0">
            <a:spAutoFit/>
          </a:bodyPr>
          <a:lstStyle/>
          <a:p>
            <a:pPr>
              <a:buFont typeface="Arial" pitchFamily="34" charset="0"/>
              <a:buChar char="•"/>
            </a:pPr>
            <a:r>
              <a:rPr lang="en-US" sz="2800" dirty="0">
                <a:solidFill>
                  <a:schemeClr val="bg1"/>
                </a:solidFill>
              </a:rPr>
              <a:t> </a:t>
            </a:r>
            <a:r>
              <a:rPr lang="en-US" sz="3200" dirty="0">
                <a:solidFill>
                  <a:schemeClr val="bg1"/>
                </a:solidFill>
              </a:rPr>
              <a:t>Rhyming and/or interactive elements</a:t>
            </a:r>
            <a:endParaRPr lang="en-US" sz="2800" dirty="0">
              <a:solidFill>
                <a:schemeClr val="bg1"/>
              </a:solidFill>
            </a:endParaRPr>
          </a:p>
        </p:txBody>
      </p:sp>
      <p:sp>
        <p:nvSpPr>
          <p:cNvPr id="7" name="TextBox 6"/>
          <p:cNvSpPr txBox="1"/>
          <p:nvPr/>
        </p:nvSpPr>
        <p:spPr>
          <a:xfrm>
            <a:off x="1447800" y="5105400"/>
            <a:ext cx="5486400" cy="584775"/>
          </a:xfrm>
          <a:prstGeom prst="rect">
            <a:avLst/>
          </a:prstGeom>
          <a:noFill/>
        </p:spPr>
        <p:txBody>
          <a:bodyPr wrap="square" rtlCol="0">
            <a:spAutoFit/>
          </a:bodyPr>
          <a:lstStyle/>
          <a:p>
            <a:pPr>
              <a:buFont typeface="Arial" pitchFamily="34" charset="0"/>
              <a:buChar char="•"/>
            </a:pPr>
            <a:r>
              <a:rPr lang="en-US" sz="3200" dirty="0">
                <a:solidFill>
                  <a:schemeClr val="bg1"/>
                </a:solidFill>
              </a:rPr>
              <a:t> Ham it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2" name="Picture 8" descr="Image result for melissa and doug tunnel"/>
          <p:cNvPicPr>
            <a:picLocks noChangeAspect="1" noChangeArrowheads="1"/>
          </p:cNvPicPr>
          <p:nvPr/>
        </p:nvPicPr>
        <p:blipFill>
          <a:blip r:embed="rId3" cstate="print"/>
          <a:srcRect/>
          <a:stretch>
            <a:fillRect/>
          </a:stretch>
        </p:blipFill>
        <p:spPr bwMode="auto">
          <a:xfrm flipH="1">
            <a:off x="228600" y="228600"/>
            <a:ext cx="5641357" cy="3502343"/>
          </a:xfrm>
          <a:prstGeom prst="rect">
            <a:avLst/>
          </a:prstGeom>
          <a:noFill/>
        </p:spPr>
      </p:pic>
      <p:pic>
        <p:nvPicPr>
          <p:cNvPr id="4" name="Picture 2" descr="Image result for cluster bells"/>
          <p:cNvPicPr>
            <a:picLocks noChangeAspect="1" noChangeArrowheads="1"/>
          </p:cNvPicPr>
          <p:nvPr/>
        </p:nvPicPr>
        <p:blipFill>
          <a:blip r:embed="rId4" cstate="print"/>
          <a:srcRect/>
          <a:stretch>
            <a:fillRect/>
          </a:stretch>
        </p:blipFill>
        <p:spPr bwMode="auto">
          <a:xfrm>
            <a:off x="6934200" y="685800"/>
            <a:ext cx="1524000" cy="1524000"/>
          </a:xfrm>
          <a:prstGeom prst="rect">
            <a:avLst/>
          </a:prstGeom>
          <a:noFill/>
        </p:spPr>
      </p:pic>
      <p:pic>
        <p:nvPicPr>
          <p:cNvPr id="77826" name="Picture 2" descr="Image result for mini cage bell"/>
          <p:cNvPicPr>
            <a:picLocks noChangeAspect="1" noChangeArrowheads="1"/>
          </p:cNvPicPr>
          <p:nvPr/>
        </p:nvPicPr>
        <p:blipFill>
          <a:blip r:embed="rId5" cstate="print"/>
          <a:srcRect/>
          <a:stretch>
            <a:fillRect/>
          </a:stretch>
        </p:blipFill>
        <p:spPr bwMode="auto">
          <a:xfrm rot="2432057">
            <a:off x="6050615" y="1250015"/>
            <a:ext cx="1265689" cy="1265689"/>
          </a:xfrm>
          <a:prstGeom prst="rect">
            <a:avLst/>
          </a:prstGeom>
          <a:noFill/>
        </p:spPr>
      </p:pic>
      <p:pic>
        <p:nvPicPr>
          <p:cNvPr id="77830" name="Picture 6" descr="Image result for walmart bubble machine"/>
          <p:cNvPicPr>
            <a:picLocks noChangeAspect="1" noChangeArrowheads="1"/>
          </p:cNvPicPr>
          <p:nvPr/>
        </p:nvPicPr>
        <p:blipFill>
          <a:blip r:embed="rId6" cstate="print"/>
          <a:srcRect/>
          <a:stretch>
            <a:fillRect/>
          </a:stretch>
        </p:blipFill>
        <p:spPr bwMode="auto">
          <a:xfrm>
            <a:off x="533400" y="2819400"/>
            <a:ext cx="1981200" cy="1981200"/>
          </a:xfrm>
          <a:prstGeom prst="rect">
            <a:avLst/>
          </a:prstGeom>
          <a:noFill/>
        </p:spPr>
      </p:pic>
      <p:pic>
        <p:nvPicPr>
          <p:cNvPr id="77838" name="Picture 14" descr="Image result for stuffed animals for babies"/>
          <p:cNvPicPr>
            <a:picLocks noChangeAspect="1" noChangeArrowheads="1"/>
          </p:cNvPicPr>
          <p:nvPr/>
        </p:nvPicPr>
        <p:blipFill>
          <a:blip r:embed="rId7" cstate="print"/>
          <a:srcRect/>
          <a:stretch>
            <a:fillRect/>
          </a:stretch>
        </p:blipFill>
        <p:spPr bwMode="auto">
          <a:xfrm>
            <a:off x="3200400" y="4605776"/>
            <a:ext cx="1371600" cy="1675589"/>
          </a:xfrm>
          <a:prstGeom prst="rect">
            <a:avLst/>
          </a:prstGeom>
          <a:noFill/>
        </p:spPr>
      </p:pic>
      <p:pic>
        <p:nvPicPr>
          <p:cNvPr id="77840" name="Picture 16" descr="Image result for board book"/>
          <p:cNvPicPr>
            <a:picLocks noChangeAspect="1" noChangeArrowheads="1"/>
          </p:cNvPicPr>
          <p:nvPr/>
        </p:nvPicPr>
        <p:blipFill>
          <a:blip r:embed="rId8" cstate="print"/>
          <a:srcRect/>
          <a:stretch>
            <a:fillRect/>
          </a:stretch>
        </p:blipFill>
        <p:spPr bwMode="auto">
          <a:xfrm rot="21187893">
            <a:off x="1845320" y="4837480"/>
            <a:ext cx="1422697" cy="1439114"/>
          </a:xfrm>
          <a:prstGeom prst="rect">
            <a:avLst/>
          </a:prstGeom>
          <a:noFill/>
        </p:spPr>
      </p:pic>
      <p:pic>
        <p:nvPicPr>
          <p:cNvPr id="30722" name="Picture 2" descr="Image result for 16&quot; la baby dolls"/>
          <p:cNvPicPr>
            <a:picLocks noChangeAspect="1" noChangeArrowheads="1"/>
          </p:cNvPicPr>
          <p:nvPr/>
        </p:nvPicPr>
        <p:blipFill>
          <a:blip r:embed="rId9" cstate="print"/>
          <a:srcRect/>
          <a:stretch>
            <a:fillRect/>
          </a:stretch>
        </p:blipFill>
        <p:spPr bwMode="auto">
          <a:xfrm>
            <a:off x="5181600" y="3200400"/>
            <a:ext cx="3200400" cy="3200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47800"/>
            <a:ext cx="8610600" cy="4247317"/>
          </a:xfrm>
          <a:prstGeom prst="rect">
            <a:avLst/>
          </a:prstGeom>
          <a:noFill/>
        </p:spPr>
        <p:txBody>
          <a:bodyPr wrap="square" rtlCol="0">
            <a:spAutoFit/>
          </a:bodyPr>
          <a:lstStyle/>
          <a:p>
            <a:pPr marL="342900" indent="-342900">
              <a:buAutoNum type="arabicParenR"/>
            </a:pPr>
            <a:r>
              <a:rPr lang="en-US" sz="3000" dirty="0">
                <a:solidFill>
                  <a:srgbClr val="002060"/>
                </a:solidFill>
                <a:latin typeface="Arial" pitchFamily="34" charset="0"/>
                <a:cs typeface="Arial" pitchFamily="34" charset="0"/>
              </a:rPr>
              <a:t>  Focus on the </a:t>
            </a:r>
            <a:r>
              <a:rPr lang="en-US" sz="3000" i="1" dirty="0">
                <a:solidFill>
                  <a:srgbClr val="002060"/>
                </a:solidFill>
                <a:latin typeface="Arial" pitchFamily="34" charset="0"/>
                <a:cs typeface="Arial" pitchFamily="34" charset="0"/>
              </a:rPr>
              <a:t>babies</a:t>
            </a:r>
            <a:r>
              <a:rPr lang="en-US" sz="3000" dirty="0">
                <a:solidFill>
                  <a:srgbClr val="002060"/>
                </a:solidFill>
                <a:latin typeface="Arial" pitchFamily="34" charset="0"/>
                <a:cs typeface="Arial" pitchFamily="34" charset="0"/>
              </a:rPr>
              <a:t>.</a:t>
            </a:r>
          </a:p>
          <a:p>
            <a:pPr marL="342900" indent="-342900">
              <a:buFontTx/>
              <a:buAutoNum type="arabicParenR"/>
            </a:pPr>
            <a:r>
              <a:rPr lang="en-US" sz="3000" dirty="0">
                <a:solidFill>
                  <a:srgbClr val="002060"/>
                </a:solidFill>
                <a:latin typeface="Arial" pitchFamily="34" charset="0"/>
                <a:cs typeface="Arial" pitchFamily="34" charset="0"/>
              </a:rPr>
              <a:t>  Reduce chaos by limiting # of attendees.</a:t>
            </a:r>
            <a:endParaRPr lang="en-US" sz="3000" i="1" dirty="0">
              <a:solidFill>
                <a:srgbClr val="002060"/>
              </a:solidFill>
              <a:latin typeface="Arial" pitchFamily="34" charset="0"/>
              <a:cs typeface="Arial" pitchFamily="34" charset="0"/>
            </a:endParaRPr>
          </a:p>
          <a:p>
            <a:pPr marL="342900" indent="-342900">
              <a:buAutoNum type="arabicParenR"/>
            </a:pPr>
            <a:r>
              <a:rPr lang="en-US" sz="3000" dirty="0">
                <a:solidFill>
                  <a:srgbClr val="002060"/>
                </a:solidFill>
                <a:latin typeface="Arial" pitchFamily="34" charset="0"/>
                <a:cs typeface="Arial" pitchFamily="34" charset="0"/>
              </a:rPr>
              <a:t>  Keep their attention by eliminating down-time.</a:t>
            </a:r>
          </a:p>
          <a:p>
            <a:pPr marL="342900" indent="-342900">
              <a:buAutoNum type="arabicParenR"/>
            </a:pPr>
            <a:r>
              <a:rPr lang="en-US" sz="3000" dirty="0">
                <a:solidFill>
                  <a:srgbClr val="002060"/>
                </a:solidFill>
                <a:latin typeface="Arial" pitchFamily="34" charset="0"/>
                <a:cs typeface="Arial" pitchFamily="34" charset="0"/>
              </a:rPr>
              <a:t>  You can fill 30 minutes with this formula:</a:t>
            </a:r>
          </a:p>
          <a:p>
            <a:pPr marL="342900" indent="-342900"/>
            <a:r>
              <a:rPr lang="en-US" sz="3000" dirty="0">
                <a:solidFill>
                  <a:srgbClr val="002060"/>
                </a:solidFill>
                <a:latin typeface="Arial" pitchFamily="34" charset="0"/>
                <a:cs typeface="Arial" pitchFamily="34" charset="0"/>
              </a:rPr>
              <a:t>         20 slides </a:t>
            </a:r>
            <a:r>
              <a:rPr lang="en-US" sz="2400" dirty="0">
                <a:solidFill>
                  <a:srgbClr val="002060"/>
                </a:solidFill>
                <a:latin typeface="Arial" pitchFamily="34" charset="0"/>
                <a:cs typeface="Arial" pitchFamily="34" charset="0"/>
              </a:rPr>
              <a:t>(including opening and closing sequence)</a:t>
            </a:r>
            <a:endParaRPr lang="en-US" sz="3000" dirty="0">
              <a:solidFill>
                <a:srgbClr val="002060"/>
              </a:solidFill>
              <a:latin typeface="Arial" pitchFamily="34" charset="0"/>
              <a:cs typeface="Arial" pitchFamily="34" charset="0"/>
            </a:endParaRPr>
          </a:p>
          <a:p>
            <a:pPr marL="342900" indent="-342900"/>
            <a:r>
              <a:rPr lang="en-US" sz="3000" dirty="0">
                <a:solidFill>
                  <a:srgbClr val="002060"/>
                </a:solidFill>
                <a:latin typeface="Arial" pitchFamily="34" charset="0"/>
                <a:cs typeface="Arial" pitchFamily="34" charset="0"/>
              </a:rPr>
              <a:t>  	  +  2 or 3 books  </a:t>
            </a:r>
          </a:p>
          <a:p>
            <a:pPr marL="342900" indent="-342900"/>
            <a:r>
              <a:rPr lang="en-US" sz="3000" dirty="0">
                <a:solidFill>
                  <a:srgbClr val="002060"/>
                </a:solidFill>
                <a:latin typeface="Arial" pitchFamily="34" charset="0"/>
                <a:cs typeface="Arial" pitchFamily="34" charset="0"/>
              </a:rPr>
              <a:t>  	  +  1 extra song </a:t>
            </a:r>
          </a:p>
          <a:p>
            <a:pPr marL="342900" indent="-342900"/>
            <a:r>
              <a:rPr lang="en-US" sz="3000" dirty="0">
                <a:solidFill>
                  <a:srgbClr val="002060"/>
                </a:solidFill>
                <a:latin typeface="Arial" pitchFamily="34" charset="0"/>
                <a:cs typeface="Arial" pitchFamily="34" charset="0"/>
              </a:rPr>
              <a:t>  	  +  1 flannel board rhyme/</a:t>
            </a:r>
            <a:r>
              <a:rPr lang="en-US" sz="3000" dirty="0" err="1">
                <a:solidFill>
                  <a:srgbClr val="002060"/>
                </a:solidFill>
                <a:latin typeface="Arial" pitchFamily="34" charset="0"/>
                <a:cs typeface="Arial" pitchFamily="34" charset="0"/>
              </a:rPr>
              <a:t>activitiy</a:t>
            </a:r>
            <a:endParaRPr lang="en-US" sz="3000" dirty="0">
              <a:solidFill>
                <a:srgbClr val="002060"/>
              </a:solidFill>
              <a:latin typeface="Arial" pitchFamily="34" charset="0"/>
              <a:cs typeface="Arial" pitchFamily="34" charset="0"/>
            </a:endParaRPr>
          </a:p>
          <a:p>
            <a:pPr marL="342900" indent="-342900"/>
            <a:r>
              <a:rPr lang="en-US" sz="3000" dirty="0">
                <a:solidFill>
                  <a:srgbClr val="002060"/>
                </a:solidFill>
                <a:latin typeface="Arial" pitchFamily="34" charset="0"/>
                <a:cs typeface="Arial" pitchFamily="34" charset="0"/>
              </a:rPr>
              <a:t>  	  =  30 minutes of infant attention!</a:t>
            </a:r>
          </a:p>
        </p:txBody>
      </p:sp>
      <p:sp>
        <p:nvSpPr>
          <p:cNvPr id="3" name="TextBox 2"/>
          <p:cNvSpPr txBox="1"/>
          <p:nvPr/>
        </p:nvSpPr>
        <p:spPr>
          <a:xfrm>
            <a:off x="0" y="533400"/>
            <a:ext cx="9144000" cy="707886"/>
          </a:xfrm>
          <a:prstGeom prst="rect">
            <a:avLst/>
          </a:prstGeom>
          <a:noFill/>
        </p:spPr>
        <p:txBody>
          <a:bodyPr wrap="square" rtlCol="0">
            <a:spAutoFit/>
          </a:bodyPr>
          <a:lstStyle/>
          <a:p>
            <a:pPr algn="ctr"/>
            <a:r>
              <a:rPr lang="en-US" sz="4000" dirty="0">
                <a:solidFill>
                  <a:srgbClr val="002060"/>
                </a:solidFill>
                <a:latin typeface="Arial" pitchFamily="34" charset="0"/>
                <a:cs typeface="Arial" pitchFamily="34" charset="0"/>
              </a:rPr>
              <a:t>A quick recap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304800"/>
            <a:ext cx="9144000" cy="707886"/>
          </a:xfrm>
          <a:prstGeom prst="rect">
            <a:avLst/>
          </a:prstGeom>
          <a:noFill/>
        </p:spPr>
        <p:txBody>
          <a:bodyPr wrap="square" rtlCol="0">
            <a:spAutoFit/>
          </a:bodyPr>
          <a:lstStyle/>
          <a:p>
            <a:pPr algn="ctr"/>
            <a:r>
              <a:rPr lang="en-US" sz="4000" dirty="0">
                <a:solidFill>
                  <a:schemeClr val="bg1"/>
                </a:solidFill>
                <a:latin typeface="Arial" pitchFamily="34" charset="0"/>
                <a:cs typeface="Arial" pitchFamily="34" charset="0"/>
              </a:rPr>
              <a:t>Miscellaneous Tips</a:t>
            </a:r>
          </a:p>
        </p:txBody>
      </p:sp>
      <p:sp>
        <p:nvSpPr>
          <p:cNvPr id="5" name="TextBox 4"/>
          <p:cNvSpPr txBox="1"/>
          <p:nvPr/>
        </p:nvSpPr>
        <p:spPr>
          <a:xfrm>
            <a:off x="838200" y="1752600"/>
            <a:ext cx="8305800" cy="523220"/>
          </a:xfrm>
          <a:prstGeom prst="rect">
            <a:avLst/>
          </a:prstGeom>
          <a:noFill/>
        </p:spPr>
        <p:txBody>
          <a:bodyPr wrap="square" rtlCol="0">
            <a:spAutoFit/>
          </a:bodyPr>
          <a:lstStyle/>
          <a:p>
            <a:pPr>
              <a:buFont typeface="Arial" pitchFamily="34" charset="0"/>
              <a:buChar char="•"/>
            </a:pPr>
            <a:r>
              <a:rPr lang="en-US" sz="2800" dirty="0">
                <a:solidFill>
                  <a:schemeClr val="bg1"/>
                </a:solidFill>
                <a:latin typeface="Arial" pitchFamily="34" charset="0"/>
                <a:cs typeface="Arial" pitchFamily="34" charset="0"/>
              </a:rPr>
              <a:t> Have opening and closing routines</a:t>
            </a:r>
            <a:endParaRPr lang="en-US" sz="2800" dirty="0">
              <a:solidFill>
                <a:schemeClr val="bg1"/>
              </a:solidFill>
            </a:endParaRPr>
          </a:p>
        </p:txBody>
      </p:sp>
      <p:sp>
        <p:nvSpPr>
          <p:cNvPr id="6" name="TextBox 5"/>
          <p:cNvSpPr txBox="1"/>
          <p:nvPr/>
        </p:nvSpPr>
        <p:spPr>
          <a:xfrm>
            <a:off x="838200" y="2362200"/>
            <a:ext cx="8305800" cy="523220"/>
          </a:xfrm>
          <a:prstGeom prst="rect">
            <a:avLst/>
          </a:prstGeom>
          <a:noFill/>
        </p:spPr>
        <p:txBody>
          <a:bodyPr wrap="square" rtlCol="0">
            <a:spAutoFit/>
          </a:bodyPr>
          <a:lstStyle/>
          <a:p>
            <a:pPr>
              <a:buFont typeface="Arial" pitchFamily="34" charset="0"/>
              <a:buChar char="•"/>
            </a:pPr>
            <a:r>
              <a:rPr lang="en-US" sz="2800" dirty="0">
                <a:solidFill>
                  <a:schemeClr val="bg1"/>
                </a:solidFill>
                <a:latin typeface="Arial" pitchFamily="34" charset="0"/>
                <a:cs typeface="Arial" pitchFamily="34" charset="0"/>
              </a:rPr>
              <a:t> Feel free to interrupt yourself</a:t>
            </a:r>
            <a:endParaRPr lang="en-US" sz="2800" dirty="0">
              <a:solidFill>
                <a:schemeClr val="bg1"/>
              </a:solidFill>
            </a:endParaRPr>
          </a:p>
        </p:txBody>
      </p:sp>
      <p:sp>
        <p:nvSpPr>
          <p:cNvPr id="7" name="TextBox 6"/>
          <p:cNvSpPr txBox="1"/>
          <p:nvPr/>
        </p:nvSpPr>
        <p:spPr>
          <a:xfrm>
            <a:off x="838200" y="2971800"/>
            <a:ext cx="8305800" cy="523220"/>
          </a:xfrm>
          <a:prstGeom prst="rect">
            <a:avLst/>
          </a:prstGeom>
          <a:noFill/>
        </p:spPr>
        <p:txBody>
          <a:bodyPr wrap="square" rtlCol="0">
            <a:spAutoFit/>
          </a:bodyPr>
          <a:lstStyle/>
          <a:p>
            <a:pPr>
              <a:buFont typeface="Arial" pitchFamily="34" charset="0"/>
              <a:buChar char="•"/>
            </a:pPr>
            <a:r>
              <a:rPr lang="en-US" sz="2800" dirty="0">
                <a:solidFill>
                  <a:schemeClr val="bg1"/>
                </a:solidFill>
                <a:latin typeface="Arial" pitchFamily="34" charset="0"/>
                <a:cs typeface="Arial" pitchFamily="34" charset="0"/>
              </a:rPr>
              <a:t> Have extra tricks up your sleeve</a:t>
            </a:r>
            <a:endParaRPr lang="en-US" sz="2800" dirty="0">
              <a:solidFill>
                <a:schemeClr val="bg1"/>
              </a:solidFill>
            </a:endParaRPr>
          </a:p>
        </p:txBody>
      </p:sp>
      <p:sp>
        <p:nvSpPr>
          <p:cNvPr id="8" name="TextBox 7"/>
          <p:cNvSpPr txBox="1"/>
          <p:nvPr/>
        </p:nvSpPr>
        <p:spPr>
          <a:xfrm>
            <a:off x="838200" y="3505200"/>
            <a:ext cx="8077200" cy="954107"/>
          </a:xfrm>
          <a:prstGeom prst="rect">
            <a:avLst/>
          </a:prstGeom>
          <a:noFill/>
        </p:spPr>
        <p:txBody>
          <a:bodyPr wrap="square" rtlCol="0">
            <a:spAutoFit/>
          </a:bodyPr>
          <a:lstStyle/>
          <a:p>
            <a:pPr>
              <a:buFont typeface="Arial" pitchFamily="34" charset="0"/>
              <a:buChar char="•"/>
            </a:pPr>
            <a:r>
              <a:rPr lang="en-US" sz="2800" dirty="0">
                <a:solidFill>
                  <a:schemeClr val="bg1"/>
                </a:solidFill>
                <a:latin typeface="Arial" pitchFamily="34" charset="0"/>
                <a:cs typeface="Arial" pitchFamily="34" charset="0"/>
              </a:rPr>
              <a:t> Put something in the babies’ hands at each session</a:t>
            </a:r>
            <a:endParaRPr lang="en-US" sz="2800" dirty="0">
              <a:solidFill>
                <a:schemeClr val="bg1"/>
              </a:solidFill>
            </a:endParaRPr>
          </a:p>
        </p:txBody>
      </p:sp>
      <p:sp>
        <p:nvSpPr>
          <p:cNvPr id="9" name="TextBox 8"/>
          <p:cNvSpPr txBox="1"/>
          <p:nvPr/>
        </p:nvSpPr>
        <p:spPr>
          <a:xfrm>
            <a:off x="838200" y="4419600"/>
            <a:ext cx="8153400" cy="800219"/>
          </a:xfrm>
          <a:prstGeom prst="rect">
            <a:avLst/>
          </a:prstGeom>
          <a:noFill/>
        </p:spPr>
        <p:txBody>
          <a:bodyPr wrap="square" rtlCol="0">
            <a:spAutoFit/>
          </a:bodyPr>
          <a:lstStyle/>
          <a:p>
            <a:pPr>
              <a:buFont typeface="Arial" pitchFamily="34" charset="0"/>
              <a:buChar char="•"/>
            </a:pPr>
            <a:r>
              <a:rPr lang="en-US" sz="2800" dirty="0">
                <a:solidFill>
                  <a:schemeClr val="bg1"/>
                </a:solidFill>
                <a:latin typeface="Arial" pitchFamily="34" charset="0"/>
                <a:cs typeface="Arial" pitchFamily="34" charset="0"/>
              </a:rPr>
              <a:t> At least one song with musical accompaniment</a:t>
            </a:r>
            <a:br>
              <a:rPr lang="en-US" dirty="0">
                <a:latin typeface="Arial" pitchFamily="34" charset="0"/>
                <a:cs typeface="Arial" pitchFamily="34" charset="0"/>
              </a:rPr>
            </a:br>
            <a:endParaRPr lang="en-US" dirty="0"/>
          </a:p>
        </p:txBody>
      </p:sp>
      <p:sp>
        <p:nvSpPr>
          <p:cNvPr id="10" name="TextBox 9"/>
          <p:cNvSpPr txBox="1"/>
          <p:nvPr/>
        </p:nvSpPr>
        <p:spPr>
          <a:xfrm>
            <a:off x="838200" y="4953000"/>
            <a:ext cx="8153400" cy="523220"/>
          </a:xfrm>
          <a:prstGeom prst="rect">
            <a:avLst/>
          </a:prstGeom>
          <a:noFill/>
        </p:spPr>
        <p:txBody>
          <a:bodyPr wrap="square" rtlCol="0">
            <a:spAutoFit/>
          </a:bodyPr>
          <a:lstStyle/>
          <a:p>
            <a:pPr>
              <a:buFont typeface="Arial" pitchFamily="34" charset="0"/>
              <a:buChar char="•"/>
            </a:pPr>
            <a:r>
              <a:rPr lang="en-US" sz="2800" dirty="0">
                <a:solidFill>
                  <a:schemeClr val="bg1"/>
                </a:solidFill>
                <a:latin typeface="Arial" pitchFamily="34" charset="0"/>
                <a:cs typeface="Arial" pitchFamily="34" charset="0"/>
              </a:rPr>
              <a:t> Repetition is a good thing!</a:t>
            </a:r>
          </a:p>
        </p:txBody>
      </p:sp>
      <p:sp>
        <p:nvSpPr>
          <p:cNvPr id="13" name="TextBox 12"/>
          <p:cNvSpPr txBox="1"/>
          <p:nvPr/>
        </p:nvSpPr>
        <p:spPr>
          <a:xfrm>
            <a:off x="838200" y="5562600"/>
            <a:ext cx="8305800" cy="954107"/>
          </a:xfrm>
          <a:prstGeom prst="rect">
            <a:avLst/>
          </a:prstGeom>
          <a:noFill/>
        </p:spPr>
        <p:txBody>
          <a:bodyPr wrap="square" rtlCol="0">
            <a:spAutoFit/>
          </a:bodyPr>
          <a:lstStyle/>
          <a:p>
            <a:pPr>
              <a:buFont typeface="Arial" pitchFamily="34" charset="0"/>
              <a:buChar char="•"/>
            </a:pPr>
            <a:r>
              <a:rPr lang="en-US" sz="2800" dirty="0">
                <a:solidFill>
                  <a:schemeClr val="bg1"/>
                </a:solidFill>
                <a:latin typeface="Arial" pitchFamily="34" charset="0"/>
                <a:cs typeface="Arial" pitchFamily="34" charset="0"/>
              </a:rPr>
              <a:t> Create a personalized take-home flyer with your favorite rhymes/songs and contact information</a:t>
            </a:r>
            <a:endParaRPr lang="en-US" sz="2800" dirty="0">
              <a:solidFill>
                <a:schemeClr val="bg1"/>
              </a:solidFill>
            </a:endParaRPr>
          </a:p>
        </p:txBody>
      </p:sp>
      <p:sp>
        <p:nvSpPr>
          <p:cNvPr id="15" name="TextBox 14"/>
          <p:cNvSpPr txBox="1"/>
          <p:nvPr/>
        </p:nvSpPr>
        <p:spPr>
          <a:xfrm>
            <a:off x="838200" y="1143000"/>
            <a:ext cx="7696200" cy="523220"/>
          </a:xfrm>
          <a:prstGeom prst="rect">
            <a:avLst/>
          </a:prstGeom>
          <a:noFill/>
        </p:spPr>
        <p:txBody>
          <a:bodyPr wrap="square" rtlCol="0">
            <a:spAutoFit/>
          </a:bodyPr>
          <a:lstStyle/>
          <a:p>
            <a:pPr>
              <a:buFont typeface="Arial" pitchFamily="34" charset="0"/>
              <a:buChar char="•"/>
            </a:pPr>
            <a:r>
              <a:rPr lang="en-US" sz="2800" dirty="0">
                <a:solidFill>
                  <a:schemeClr val="bg1"/>
                </a:solidFill>
                <a:latin typeface="Arial" pitchFamily="34" charset="0"/>
                <a:cs typeface="Arial" pitchFamily="34" charset="0"/>
              </a:rPr>
              <a:t> Use the term “caregivers” or “grown-ups”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1FA34B0-34AF-4E52-9AA8-4B29F749A943.jpeg"/>
          <p:cNvPicPr>
            <a:picLocks noGrp="1" noChangeAspect="1"/>
          </p:cNvPicPr>
          <p:nvPr>
            <p:ph idx="1"/>
          </p:nvPr>
        </p:nvPicPr>
        <p:blipFill>
          <a:blip r:embed="rId3" cstate="print"/>
          <a:stretch>
            <a:fillRect/>
          </a:stretch>
        </p:blipFill>
        <p:spPr>
          <a:xfrm>
            <a:off x="894291" y="609600"/>
            <a:ext cx="7355417" cy="55165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209800"/>
          </a:xfrm>
        </p:spPr>
        <p:txBody>
          <a:bodyPr>
            <a:normAutofit/>
          </a:bodyPr>
          <a:lstStyle/>
          <a:p>
            <a:r>
              <a:rPr lang="en-US" dirty="0">
                <a:latin typeface="Arial" pitchFamily="34" charset="0"/>
                <a:cs typeface="Arial" pitchFamily="34" charset="0"/>
              </a:rPr>
              <a:t>Don’t Let the Babies Rattle You:</a:t>
            </a:r>
            <a:br>
              <a:rPr lang="en-US" dirty="0">
                <a:latin typeface="Arial" pitchFamily="34" charset="0"/>
                <a:cs typeface="Arial" pitchFamily="34" charset="0"/>
              </a:rPr>
            </a:br>
            <a:r>
              <a:rPr lang="en-US" sz="2800" dirty="0">
                <a:latin typeface="Arial" pitchFamily="34" charset="0"/>
                <a:cs typeface="Arial" pitchFamily="34" charset="0"/>
              </a:rPr>
              <a:t>Tips and tools for shaking up your infant </a:t>
            </a:r>
            <a:r>
              <a:rPr lang="en-US" sz="2800" dirty="0" err="1">
                <a:latin typeface="Arial" pitchFamily="34" charset="0"/>
                <a:cs typeface="Arial" pitchFamily="34" charset="0"/>
              </a:rPr>
              <a:t>storytime</a:t>
            </a:r>
            <a:endParaRPr lang="en-US" dirty="0">
              <a:latin typeface="Arial" pitchFamily="34" charset="0"/>
              <a:cs typeface="Arial" pitchFamily="34" charset="0"/>
            </a:endParaRPr>
          </a:p>
        </p:txBody>
      </p:sp>
      <p:sp>
        <p:nvSpPr>
          <p:cNvPr id="3" name="TextBox 2"/>
          <p:cNvSpPr txBox="1"/>
          <p:nvPr/>
        </p:nvSpPr>
        <p:spPr>
          <a:xfrm>
            <a:off x="0" y="2286000"/>
            <a:ext cx="9144000" cy="1785104"/>
          </a:xfrm>
          <a:prstGeom prst="rect">
            <a:avLst/>
          </a:prstGeom>
          <a:noFill/>
        </p:spPr>
        <p:txBody>
          <a:bodyPr wrap="square" rtlCol="0">
            <a:spAutoFit/>
          </a:bodyPr>
          <a:lstStyle/>
          <a:p>
            <a:pPr algn="ctr"/>
            <a:r>
              <a:rPr lang="en-US" sz="2200" dirty="0">
                <a:latin typeface="Arial" pitchFamily="34" charset="0"/>
                <a:cs typeface="Arial" pitchFamily="34" charset="0"/>
              </a:rPr>
              <a:t>Julie Patricia, Associate Librarian</a:t>
            </a:r>
          </a:p>
          <a:p>
            <a:pPr algn="ctr"/>
            <a:r>
              <a:rPr lang="en-US" sz="2200" dirty="0" err="1">
                <a:latin typeface="Arial" pitchFamily="34" charset="0"/>
                <a:cs typeface="Arial" pitchFamily="34" charset="0"/>
              </a:rPr>
              <a:t>Ada</a:t>
            </a:r>
            <a:r>
              <a:rPr lang="en-US" sz="2200" dirty="0">
                <a:latin typeface="Arial" pitchFamily="34" charset="0"/>
                <a:cs typeface="Arial" pitchFamily="34" charset="0"/>
              </a:rPr>
              <a:t> Community Libraries, Victory Branch</a:t>
            </a:r>
          </a:p>
          <a:p>
            <a:pPr algn="ctr"/>
            <a:r>
              <a:rPr lang="en-US" sz="2200" dirty="0">
                <a:latin typeface="Arial" pitchFamily="34" charset="0"/>
                <a:cs typeface="Arial" pitchFamily="34" charset="0"/>
              </a:rPr>
              <a:t>Boise, Idaho</a:t>
            </a:r>
          </a:p>
          <a:p>
            <a:pPr algn="ctr"/>
            <a:endParaRPr lang="en-US" sz="2200" dirty="0">
              <a:latin typeface="Arial" pitchFamily="34" charset="0"/>
              <a:cs typeface="Arial" pitchFamily="34" charset="0"/>
            </a:endParaRPr>
          </a:p>
          <a:p>
            <a:pPr algn="ctr"/>
            <a:r>
              <a:rPr lang="en-US" sz="2200" dirty="0">
                <a:latin typeface="Arial" pitchFamily="34" charset="0"/>
                <a:cs typeface="Arial" pitchFamily="34" charset="0"/>
              </a:rPr>
              <a:t>jpatricia@adalib.org</a:t>
            </a:r>
          </a:p>
        </p:txBody>
      </p:sp>
      <p:pic>
        <p:nvPicPr>
          <p:cNvPr id="5122" name="Picture 2" descr="http://images.clipartpanda.com/baby-20boy-20clipart-baby_rattle_boy_blue.png"/>
          <p:cNvPicPr>
            <a:picLocks noChangeAspect="1" noChangeArrowheads="1"/>
          </p:cNvPicPr>
          <p:nvPr/>
        </p:nvPicPr>
        <p:blipFill>
          <a:blip r:embed="rId3" cstate="print"/>
          <a:srcRect/>
          <a:stretch>
            <a:fillRect/>
          </a:stretch>
        </p:blipFill>
        <p:spPr bwMode="auto">
          <a:xfrm rot="934557">
            <a:off x="6805872" y="3665184"/>
            <a:ext cx="1555745" cy="2662338"/>
          </a:xfrm>
          <a:prstGeom prst="rect">
            <a:avLst/>
          </a:prstGeom>
          <a:noFill/>
        </p:spPr>
      </p:pic>
      <p:pic>
        <p:nvPicPr>
          <p:cNvPr id="5124" name="Picture 4" descr="http://www.clipartbest.com/cliparts/7Ta/oqA/7TaoqARBc.png"/>
          <p:cNvPicPr>
            <a:picLocks noChangeAspect="1" noChangeArrowheads="1"/>
          </p:cNvPicPr>
          <p:nvPr/>
        </p:nvPicPr>
        <p:blipFill>
          <a:blip r:embed="rId4" cstate="print"/>
          <a:srcRect/>
          <a:stretch>
            <a:fillRect/>
          </a:stretch>
        </p:blipFill>
        <p:spPr bwMode="auto">
          <a:xfrm rot="18660080">
            <a:off x="1052322" y="3483864"/>
            <a:ext cx="1577748" cy="2699991"/>
          </a:xfrm>
          <a:prstGeom prst="rect">
            <a:avLst/>
          </a:prstGeom>
          <a:noFill/>
        </p:spPr>
      </p:pic>
      <p:sp>
        <p:nvSpPr>
          <p:cNvPr id="6" name="TextBox 5"/>
          <p:cNvSpPr txBox="1"/>
          <p:nvPr/>
        </p:nvSpPr>
        <p:spPr>
          <a:xfrm>
            <a:off x="0" y="4267200"/>
            <a:ext cx="9144000" cy="1446550"/>
          </a:xfrm>
          <a:prstGeom prst="rect">
            <a:avLst/>
          </a:prstGeom>
          <a:noFill/>
        </p:spPr>
        <p:txBody>
          <a:bodyPr wrap="square" rtlCol="0">
            <a:spAutoFit/>
          </a:bodyPr>
          <a:lstStyle/>
          <a:p>
            <a:pPr algn="ctr"/>
            <a:r>
              <a:rPr lang="en-US" sz="4400" dirty="0">
                <a:latin typeface="Arial" pitchFamily="34" charset="0"/>
                <a:cs typeface="Arial" pitchFamily="34" charset="0"/>
              </a:rPr>
              <a:t>Questions?</a:t>
            </a:r>
          </a:p>
          <a:p>
            <a:pPr algn="ctr"/>
            <a:r>
              <a:rPr lang="en-US" sz="4400" dirty="0">
                <a:latin typeface="Arial" pitchFamily="34" charset="0"/>
                <a:cs typeface="Arial" pitchFamily="34" charset="0"/>
              </a:rPr>
              <a:t>Comments?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endys-workshop.co.uk/wp-content/uploads/2015/06/soap-making-2.jpg"/>
          <p:cNvPicPr>
            <a:picLocks noChangeAspect="1" noChangeArrowheads="1"/>
          </p:cNvPicPr>
          <p:nvPr/>
        </p:nvPicPr>
        <p:blipFill>
          <a:blip r:embed="rId3" cstate="print"/>
          <a:srcRect/>
          <a:stretch>
            <a:fillRect/>
          </a:stretch>
        </p:blipFill>
        <p:spPr bwMode="auto">
          <a:xfrm>
            <a:off x="457200" y="304800"/>
            <a:ext cx="2209800" cy="2209800"/>
          </a:xfrm>
          <a:prstGeom prst="rect">
            <a:avLst/>
          </a:prstGeom>
          <a:noFill/>
        </p:spPr>
      </p:pic>
      <p:pic>
        <p:nvPicPr>
          <p:cNvPr id="1026" name="Picture 2" descr="Image result for cluster bells"/>
          <p:cNvPicPr>
            <a:picLocks noChangeAspect="1" noChangeArrowheads="1"/>
          </p:cNvPicPr>
          <p:nvPr/>
        </p:nvPicPr>
        <p:blipFill>
          <a:blip r:embed="rId4" cstate="print"/>
          <a:srcRect/>
          <a:stretch>
            <a:fillRect/>
          </a:stretch>
        </p:blipFill>
        <p:spPr bwMode="auto">
          <a:xfrm>
            <a:off x="6553200" y="4419600"/>
            <a:ext cx="1981200" cy="1981200"/>
          </a:xfrm>
          <a:prstGeom prst="rect">
            <a:avLst/>
          </a:prstGeom>
          <a:noFill/>
        </p:spPr>
      </p:pic>
      <p:pic>
        <p:nvPicPr>
          <p:cNvPr id="3" name="Picture 2" descr="adult-17315_1920.jpg"/>
          <p:cNvPicPr>
            <a:picLocks noChangeAspect="1"/>
          </p:cNvPicPr>
          <p:nvPr/>
        </p:nvPicPr>
        <p:blipFill>
          <a:blip r:embed="rId5" cstate="print"/>
          <a:stretch>
            <a:fillRect/>
          </a:stretch>
        </p:blipFill>
        <p:spPr>
          <a:xfrm>
            <a:off x="2667000" y="609600"/>
            <a:ext cx="3759200" cy="5638800"/>
          </a:xfrm>
          <a:prstGeom prst="rect">
            <a:avLst/>
          </a:prstGeom>
          <a:solidFill>
            <a:schemeClr val="tx1">
              <a:lumMod val="50000"/>
              <a:lumOff val="50000"/>
            </a:schemeClr>
          </a:solidFill>
          <a:ln w="57150">
            <a:solidFill>
              <a:schemeClr val="tx1">
                <a:lumMod val="65000"/>
                <a:lumOff val="35000"/>
              </a:schemeClr>
            </a:solidFill>
          </a:ln>
        </p:spPr>
      </p:pic>
      <p:pic>
        <p:nvPicPr>
          <p:cNvPr id="1028" name="Picture 4" descr="Image result for board books for babies"/>
          <p:cNvPicPr>
            <a:picLocks noChangeAspect="1" noChangeArrowheads="1"/>
          </p:cNvPicPr>
          <p:nvPr/>
        </p:nvPicPr>
        <p:blipFill>
          <a:blip r:embed="rId6" cstate="print"/>
          <a:srcRect/>
          <a:stretch>
            <a:fillRect/>
          </a:stretch>
        </p:blipFill>
        <p:spPr bwMode="auto">
          <a:xfrm>
            <a:off x="762000" y="4572000"/>
            <a:ext cx="1752600" cy="1752600"/>
          </a:xfrm>
          <a:prstGeom prst="rect">
            <a:avLst/>
          </a:prstGeom>
          <a:noFill/>
        </p:spPr>
      </p:pic>
      <p:sp>
        <p:nvSpPr>
          <p:cNvPr id="1030" name="AutoShape 6" descr="Image result for bubb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bubb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wide mouthed frog faulkner"/>
          <p:cNvPicPr>
            <a:picLocks noChangeAspect="1" noChangeArrowheads="1"/>
          </p:cNvPicPr>
          <p:nvPr/>
        </p:nvPicPr>
        <p:blipFill>
          <a:blip r:embed="rId7" cstate="print"/>
          <a:srcRect/>
          <a:stretch>
            <a:fillRect/>
          </a:stretch>
        </p:blipFill>
        <p:spPr bwMode="auto">
          <a:xfrm rot="420017">
            <a:off x="6702777" y="2649660"/>
            <a:ext cx="1812410" cy="1812410"/>
          </a:xfrm>
          <a:prstGeom prst="rect">
            <a:avLst/>
          </a:prstGeom>
          <a:noFill/>
        </p:spPr>
      </p:pic>
      <p:pic>
        <p:nvPicPr>
          <p:cNvPr id="14" name="Picture 13" descr="teddy-bear-1085162_1280.png"/>
          <p:cNvPicPr>
            <a:picLocks noChangeAspect="1"/>
          </p:cNvPicPr>
          <p:nvPr/>
        </p:nvPicPr>
        <p:blipFill>
          <a:blip r:embed="rId8" cstate="print"/>
          <a:stretch>
            <a:fillRect/>
          </a:stretch>
        </p:blipFill>
        <p:spPr>
          <a:xfrm flipH="1">
            <a:off x="-533400" y="2133600"/>
            <a:ext cx="3847833" cy="2567226"/>
          </a:xfrm>
          <a:prstGeom prst="rect">
            <a:avLst/>
          </a:prstGeom>
        </p:spPr>
      </p:pic>
      <p:pic>
        <p:nvPicPr>
          <p:cNvPr id="59394" name="Picture 2" descr="Image result for MUSIC NOTES"/>
          <p:cNvPicPr>
            <a:picLocks noChangeAspect="1" noChangeArrowheads="1"/>
          </p:cNvPicPr>
          <p:nvPr/>
        </p:nvPicPr>
        <p:blipFill>
          <a:blip r:embed="rId9" cstate="print"/>
          <a:srcRect/>
          <a:stretch>
            <a:fillRect/>
          </a:stretch>
        </p:blipFill>
        <p:spPr bwMode="auto">
          <a:xfrm>
            <a:off x="6781800" y="685800"/>
            <a:ext cx="1600200" cy="160813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19200"/>
          </a:xfrm>
        </p:spPr>
        <p:txBody>
          <a:bodyPr>
            <a:normAutofit fontScale="90000"/>
          </a:bodyPr>
          <a:lstStyle/>
          <a:p>
            <a:r>
              <a:rPr lang="en-US" sz="4800" dirty="0">
                <a:latin typeface="Arial" pitchFamily="34" charset="0"/>
                <a:cs typeface="Arial" pitchFamily="34" charset="0"/>
              </a:rPr>
              <a:t>Five Practices of Early Literacy</a:t>
            </a:r>
          </a:p>
        </p:txBody>
      </p:sp>
      <p:sp>
        <p:nvSpPr>
          <p:cNvPr id="3" name="TextBox 2"/>
          <p:cNvSpPr txBox="1"/>
          <p:nvPr/>
        </p:nvSpPr>
        <p:spPr>
          <a:xfrm>
            <a:off x="4572000" y="2362200"/>
            <a:ext cx="3657600" cy="769441"/>
          </a:xfrm>
          <a:prstGeom prst="rect">
            <a:avLst/>
          </a:prstGeom>
          <a:noFill/>
        </p:spPr>
        <p:txBody>
          <a:bodyPr wrap="square" rtlCol="0">
            <a:spAutoFit/>
          </a:bodyPr>
          <a:lstStyle/>
          <a:p>
            <a:pPr algn="ctr"/>
            <a:r>
              <a:rPr lang="en-US" sz="4400" dirty="0"/>
              <a:t>sing</a:t>
            </a:r>
          </a:p>
        </p:txBody>
      </p:sp>
      <p:sp>
        <p:nvSpPr>
          <p:cNvPr id="4" name="TextBox 3"/>
          <p:cNvSpPr txBox="1"/>
          <p:nvPr/>
        </p:nvSpPr>
        <p:spPr>
          <a:xfrm>
            <a:off x="3810000" y="3581400"/>
            <a:ext cx="2667000" cy="769441"/>
          </a:xfrm>
          <a:prstGeom prst="rect">
            <a:avLst/>
          </a:prstGeom>
          <a:noFill/>
        </p:spPr>
        <p:txBody>
          <a:bodyPr wrap="square" rtlCol="0">
            <a:spAutoFit/>
          </a:bodyPr>
          <a:lstStyle/>
          <a:p>
            <a:r>
              <a:rPr lang="en-US" sz="4400" dirty="0"/>
              <a:t>play</a:t>
            </a:r>
          </a:p>
        </p:txBody>
      </p:sp>
      <p:sp>
        <p:nvSpPr>
          <p:cNvPr id="5" name="TextBox 4"/>
          <p:cNvSpPr txBox="1"/>
          <p:nvPr/>
        </p:nvSpPr>
        <p:spPr>
          <a:xfrm>
            <a:off x="1295400" y="2743200"/>
            <a:ext cx="4495800" cy="769441"/>
          </a:xfrm>
          <a:prstGeom prst="rect">
            <a:avLst/>
          </a:prstGeom>
          <a:noFill/>
        </p:spPr>
        <p:txBody>
          <a:bodyPr wrap="square" rtlCol="0">
            <a:spAutoFit/>
          </a:bodyPr>
          <a:lstStyle/>
          <a:p>
            <a:r>
              <a:rPr lang="en-US" sz="4400" dirty="0"/>
              <a:t>talk</a:t>
            </a:r>
          </a:p>
        </p:txBody>
      </p:sp>
      <p:sp>
        <p:nvSpPr>
          <p:cNvPr id="6" name="TextBox 5"/>
          <p:cNvSpPr txBox="1"/>
          <p:nvPr/>
        </p:nvSpPr>
        <p:spPr>
          <a:xfrm>
            <a:off x="6324600" y="4648200"/>
            <a:ext cx="1447800" cy="1046440"/>
          </a:xfrm>
          <a:prstGeom prst="rect">
            <a:avLst/>
          </a:prstGeom>
          <a:noFill/>
        </p:spPr>
        <p:txBody>
          <a:bodyPr wrap="square" rtlCol="0">
            <a:spAutoFit/>
          </a:bodyPr>
          <a:lstStyle/>
          <a:p>
            <a:r>
              <a:rPr lang="en-US" sz="4400" dirty="0"/>
              <a:t>write</a:t>
            </a:r>
          </a:p>
          <a:p>
            <a:endParaRPr lang="en-US" dirty="0"/>
          </a:p>
        </p:txBody>
      </p:sp>
      <p:sp>
        <p:nvSpPr>
          <p:cNvPr id="7" name="TextBox 6"/>
          <p:cNvSpPr txBox="1"/>
          <p:nvPr/>
        </p:nvSpPr>
        <p:spPr>
          <a:xfrm>
            <a:off x="1752600" y="5257800"/>
            <a:ext cx="5486400" cy="1046440"/>
          </a:xfrm>
          <a:prstGeom prst="rect">
            <a:avLst/>
          </a:prstGeom>
          <a:noFill/>
        </p:spPr>
        <p:txBody>
          <a:bodyPr wrap="square" rtlCol="0">
            <a:spAutoFit/>
          </a:bodyPr>
          <a:lstStyle/>
          <a:p>
            <a:r>
              <a:rPr lang="en-US" sz="4400" dirty="0"/>
              <a:t>read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orable-71031_1280.jpg"/>
          <p:cNvPicPr>
            <a:picLocks noChangeAspect="1"/>
          </p:cNvPicPr>
          <p:nvPr/>
        </p:nvPicPr>
        <p:blipFill>
          <a:blip r:embed="rId3" cstate="print"/>
          <a:stretch>
            <a:fillRect/>
          </a:stretch>
        </p:blipFill>
        <p:spPr>
          <a:xfrm>
            <a:off x="838200" y="762000"/>
            <a:ext cx="3581400" cy="5374200"/>
          </a:xfrm>
          <a:prstGeom prst="rect">
            <a:avLst/>
          </a:prstGeom>
          <a:ln w="57150">
            <a:noFill/>
          </a:ln>
          <a:effectLst/>
          <a:scene3d>
            <a:camera prst="orthographicFront"/>
            <a:lightRig rig="threePt" dir="t"/>
          </a:scene3d>
          <a:sp3d>
            <a:bevelT/>
          </a:sp3d>
        </p:spPr>
      </p:pic>
      <p:pic>
        <p:nvPicPr>
          <p:cNvPr id="4" name="Picture 3" descr="baby-22086_1920.jpg"/>
          <p:cNvPicPr>
            <a:picLocks noChangeAspect="1"/>
          </p:cNvPicPr>
          <p:nvPr/>
        </p:nvPicPr>
        <p:blipFill>
          <a:blip r:embed="rId4" cstate="print"/>
          <a:stretch>
            <a:fillRect/>
          </a:stretch>
        </p:blipFill>
        <p:spPr>
          <a:xfrm>
            <a:off x="4724400" y="762000"/>
            <a:ext cx="3581400" cy="5372100"/>
          </a:xfrm>
          <a:prstGeom prst="rect">
            <a:avLst/>
          </a:prstGeom>
          <a:ln>
            <a:noFill/>
          </a:ln>
          <a:effectLst/>
          <a:scene3d>
            <a:camera prst="orthographicFront"/>
            <a:lightRig rig="threePt" dir="t"/>
          </a:scene3d>
          <a:sp3d>
            <a:bevelT/>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lstStyle/>
          <a:p>
            <a:r>
              <a:rPr lang="en-US" dirty="0">
                <a:solidFill>
                  <a:srgbClr val="002060"/>
                </a:solidFill>
                <a:latin typeface="Arial" pitchFamily="34" charset="0"/>
                <a:cs typeface="Arial" pitchFamily="34" charset="0"/>
              </a:rPr>
              <a:t>Challenge #1</a:t>
            </a:r>
          </a:p>
        </p:txBody>
      </p:sp>
      <p:sp>
        <p:nvSpPr>
          <p:cNvPr id="3" name="Content Placeholder 2"/>
          <p:cNvSpPr>
            <a:spLocks noGrp="1"/>
          </p:cNvSpPr>
          <p:nvPr>
            <p:ph idx="1"/>
          </p:nvPr>
        </p:nvSpPr>
        <p:spPr>
          <a:xfrm>
            <a:off x="457200" y="1600201"/>
            <a:ext cx="8229600" cy="1066800"/>
          </a:xfrm>
        </p:spPr>
        <p:txBody>
          <a:bodyPr>
            <a:normAutofit/>
          </a:bodyPr>
          <a:lstStyle/>
          <a:p>
            <a:pPr algn="ctr">
              <a:buNone/>
            </a:pPr>
            <a:r>
              <a:rPr lang="en-US" sz="4000" dirty="0">
                <a:solidFill>
                  <a:srgbClr val="002060"/>
                </a:solidFill>
                <a:latin typeface="Arial" pitchFamily="34" charset="0"/>
                <a:cs typeface="Arial" pitchFamily="34" charset="0"/>
              </a:rPr>
              <a:t>A room full of preschoolers.</a:t>
            </a:r>
          </a:p>
        </p:txBody>
      </p:sp>
      <p:pic>
        <p:nvPicPr>
          <p:cNvPr id="8" name="Picture 7" descr="preschoolers.jpg"/>
          <p:cNvPicPr>
            <a:picLocks noChangeAspect="1"/>
          </p:cNvPicPr>
          <p:nvPr/>
        </p:nvPicPr>
        <p:blipFill>
          <a:blip r:embed="rId3" cstate="print"/>
          <a:stretch>
            <a:fillRect/>
          </a:stretch>
        </p:blipFill>
        <p:spPr>
          <a:xfrm>
            <a:off x="1600200" y="2438400"/>
            <a:ext cx="5867400" cy="3911600"/>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nitor-32743_1280.png"/>
          <p:cNvPicPr>
            <a:picLocks noChangeAspect="1"/>
          </p:cNvPicPr>
          <p:nvPr/>
        </p:nvPicPr>
        <p:blipFill>
          <a:blip r:embed="rId3" cstate="print"/>
          <a:stretch>
            <a:fillRect/>
          </a:stretch>
        </p:blipFill>
        <p:spPr>
          <a:xfrm>
            <a:off x="1447800" y="381000"/>
            <a:ext cx="6077168" cy="4994672"/>
          </a:xfrm>
          <a:prstGeom prst="rect">
            <a:avLst/>
          </a:prstGeom>
        </p:spPr>
      </p:pic>
      <p:sp>
        <p:nvSpPr>
          <p:cNvPr id="2" name="Title 1"/>
          <p:cNvSpPr>
            <a:spLocks noGrp="1"/>
          </p:cNvSpPr>
          <p:nvPr>
            <p:ph type="ctrTitle"/>
          </p:nvPr>
        </p:nvSpPr>
        <p:spPr>
          <a:xfrm>
            <a:off x="685800" y="5715000"/>
            <a:ext cx="7772400" cy="914400"/>
          </a:xfrm>
        </p:spPr>
        <p:txBody>
          <a:bodyPr>
            <a:normAutofit fontScale="90000"/>
          </a:bodyPr>
          <a:lstStyle/>
          <a:p>
            <a:r>
              <a:rPr lang="en-US" sz="4900" dirty="0">
                <a:solidFill>
                  <a:srgbClr val="002060"/>
                </a:solidFill>
                <a:latin typeface="Arial" pitchFamily="34" charset="0"/>
                <a:cs typeface="Arial" pitchFamily="34" charset="0"/>
              </a:rPr>
              <a:t>If you build it, they will come.</a:t>
            </a:r>
            <a:br>
              <a:rPr lang="en-US" dirty="0"/>
            </a:br>
            <a:endParaRPr lang="en-US" dirty="0"/>
          </a:p>
        </p:txBody>
      </p:sp>
      <p:pic>
        <p:nvPicPr>
          <p:cNvPr id="64514" name="Picture 2" descr="http://entdata-pic.stor.sinaapp.com/2014050307/role_movie/536424476baac.jpg"/>
          <p:cNvPicPr>
            <a:picLocks noChangeAspect="1" noChangeArrowheads="1"/>
          </p:cNvPicPr>
          <p:nvPr/>
        </p:nvPicPr>
        <p:blipFill>
          <a:blip r:embed="rId4" cstate="print"/>
          <a:srcRect/>
          <a:stretch>
            <a:fillRect/>
          </a:stretch>
        </p:blipFill>
        <p:spPr bwMode="auto">
          <a:xfrm>
            <a:off x="1828800" y="609600"/>
            <a:ext cx="5334000" cy="35095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8077200" cy="5211763"/>
          </a:xfrm>
        </p:spPr>
        <p:txBody>
          <a:bodyPr>
            <a:normAutofit fontScale="92500" lnSpcReduction="20000"/>
          </a:bodyPr>
          <a:lstStyle/>
          <a:p>
            <a:r>
              <a:rPr lang="en-US" dirty="0">
                <a:solidFill>
                  <a:srgbClr val="002060"/>
                </a:solidFill>
                <a:latin typeface="Arial" pitchFamily="34" charset="0"/>
                <a:cs typeface="Arial" pitchFamily="34" charset="0"/>
              </a:rPr>
              <a:t>A program isn’t “inclusive” if it excludes your primary audience.</a:t>
            </a:r>
          </a:p>
          <a:p>
            <a:pPr>
              <a:buNone/>
            </a:pPr>
            <a:endParaRPr lang="en-US"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Gear the program toward the needs and interests of </a:t>
            </a:r>
            <a:r>
              <a:rPr lang="en-US" i="1" dirty="0">
                <a:solidFill>
                  <a:srgbClr val="002060"/>
                </a:solidFill>
                <a:latin typeface="Arial" pitchFamily="34" charset="0"/>
                <a:cs typeface="Arial" pitchFamily="34" charset="0"/>
              </a:rPr>
              <a:t>babies</a:t>
            </a:r>
            <a:r>
              <a:rPr lang="en-US" dirty="0">
                <a:solidFill>
                  <a:srgbClr val="002060"/>
                </a:solidFill>
                <a:latin typeface="Arial" pitchFamily="34" charset="0"/>
                <a:cs typeface="Arial" pitchFamily="34" charset="0"/>
              </a:rPr>
              <a:t>, even if no babies are in attendance at first.</a:t>
            </a:r>
          </a:p>
          <a:p>
            <a:pPr>
              <a:buNone/>
            </a:pPr>
            <a:endParaRPr lang="en-US" i="1"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Allow older siblings to attend if their behavior permits the focus to remain on the babies.</a:t>
            </a:r>
          </a:p>
          <a:p>
            <a:pPr>
              <a:buNone/>
            </a:pPr>
            <a:endParaRPr lang="en-US"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Ask if your library can run a preschool program concurrently.</a:t>
            </a:r>
          </a:p>
          <a:p>
            <a:endParaRPr lang="en-US" dirty="0"/>
          </a:p>
          <a:p>
            <a:pPr>
              <a:buNone/>
            </a:pP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Arial" pitchFamily="34" charset="0"/>
                <a:cs typeface="Arial" pitchFamily="34" charset="0"/>
              </a:rPr>
              <a:t>Challenge #2</a:t>
            </a:r>
          </a:p>
        </p:txBody>
      </p:sp>
      <p:sp>
        <p:nvSpPr>
          <p:cNvPr id="3" name="TextBox 2"/>
          <p:cNvSpPr txBox="1"/>
          <p:nvPr/>
        </p:nvSpPr>
        <p:spPr>
          <a:xfrm>
            <a:off x="609600" y="1295400"/>
            <a:ext cx="7924800" cy="1200329"/>
          </a:xfrm>
          <a:prstGeom prst="rect">
            <a:avLst/>
          </a:prstGeom>
          <a:noFill/>
        </p:spPr>
        <p:txBody>
          <a:bodyPr wrap="square" rtlCol="0">
            <a:spAutoFit/>
          </a:bodyPr>
          <a:lstStyle/>
          <a:p>
            <a:pPr algn="ctr"/>
            <a:r>
              <a:rPr lang="en-US" sz="3600" dirty="0">
                <a:solidFill>
                  <a:srgbClr val="002060"/>
                </a:solidFill>
                <a:latin typeface="Arial" pitchFamily="34" charset="0"/>
                <a:cs typeface="Arial" pitchFamily="34" charset="0"/>
              </a:rPr>
              <a:t>We want attendees… </a:t>
            </a:r>
          </a:p>
          <a:p>
            <a:pPr algn="ctr"/>
            <a:r>
              <a:rPr lang="en-US" sz="3600" dirty="0">
                <a:solidFill>
                  <a:srgbClr val="002060"/>
                </a:solidFill>
                <a:latin typeface="Arial" pitchFamily="34" charset="0"/>
                <a:cs typeface="Arial" pitchFamily="34" charset="0"/>
              </a:rPr>
              <a:t>but not TOO many, please!</a:t>
            </a:r>
            <a:endParaRPr lang="en-US" sz="2000" dirty="0">
              <a:solidFill>
                <a:srgbClr val="002060"/>
              </a:solidFill>
              <a:latin typeface="Arial" pitchFamily="34" charset="0"/>
              <a:cs typeface="Arial" pitchFamily="34" charset="0"/>
            </a:endParaRPr>
          </a:p>
        </p:txBody>
      </p:sp>
      <p:pic>
        <p:nvPicPr>
          <p:cNvPr id="4" name="Picture 3" descr="lots of babies 2.png"/>
          <p:cNvPicPr>
            <a:picLocks noChangeAspect="1"/>
          </p:cNvPicPr>
          <p:nvPr/>
        </p:nvPicPr>
        <p:blipFill>
          <a:blip r:embed="rId3" cstate="print"/>
          <a:stretch>
            <a:fillRect/>
          </a:stretch>
        </p:blipFill>
        <p:spPr>
          <a:xfrm>
            <a:off x="2057400" y="2667000"/>
            <a:ext cx="4953000" cy="3467100"/>
          </a:xfrm>
          <a:prstGeom prst="rect">
            <a:avLst/>
          </a:prstGeom>
          <a:effectLst>
            <a:outerShdw blurRad="63500" sx="102000" sy="102000" algn="ctr" rotWithShape="0">
              <a:prstClr val="black">
                <a:alpha val="40000"/>
              </a:prst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1731</Words>
  <Application>Microsoft Office PowerPoint</Application>
  <PresentationFormat>On-screen Show (4:3)</PresentationFormat>
  <Paragraphs>273</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 Math</vt:lpstr>
      <vt:lpstr>Helvetica</vt:lpstr>
      <vt:lpstr>Times New Roman</vt:lpstr>
      <vt:lpstr>Wingdings</vt:lpstr>
      <vt:lpstr>Office Theme</vt:lpstr>
      <vt:lpstr>Don’t Let the Babies Rattle You: tips and tools for shaking up your infant storytime</vt:lpstr>
      <vt:lpstr>PowerPoint Presentation</vt:lpstr>
      <vt:lpstr>PowerPoint Presentation</vt:lpstr>
      <vt:lpstr>Five Practices of Early Literacy</vt:lpstr>
      <vt:lpstr>PowerPoint Presentation</vt:lpstr>
      <vt:lpstr>Challenge #1</vt:lpstr>
      <vt:lpstr>If you build it, they will come. </vt:lpstr>
      <vt:lpstr>PowerPoint Presentation</vt:lpstr>
      <vt:lpstr>Challenge #2</vt:lpstr>
      <vt:lpstr>Creative Crowd Control</vt:lpstr>
      <vt:lpstr>PowerPoint Presentation</vt:lpstr>
      <vt:lpstr>Challenge #3</vt:lpstr>
      <vt:lpstr>Mind the Gap</vt:lpstr>
      <vt:lpstr>PowerPoint Presentation</vt:lpstr>
      <vt:lpstr>Challenge #4</vt:lpstr>
      <vt:lpstr>Leg over Leg, dog went to Dover</vt:lpstr>
      <vt:lpstr>Memorization and Intensive Prep</vt:lpstr>
      <vt:lpstr>PowerPoint Presentation</vt:lpstr>
      <vt:lpstr>A few thoughts on the slideshow</vt:lpstr>
      <vt:lpstr>PowerPoint Presentation</vt:lpstr>
      <vt:lpstr>PowerPoint Presentation</vt:lpstr>
      <vt:lpstr>PowerPoint Presentation</vt:lpstr>
      <vt:lpstr>A few thoughts on book selection</vt:lpstr>
      <vt:lpstr>PowerPoint Presentation</vt:lpstr>
      <vt:lpstr>PowerPoint Presentation</vt:lpstr>
      <vt:lpstr>PowerPoint Presentation</vt:lpstr>
      <vt:lpstr>PowerPoint Presentation</vt:lpstr>
      <vt:lpstr>Don’t Let the Babies Rattle You: Tips and tools for shaking up your infant storytime</vt:lpstr>
    </vt:vector>
  </TitlesOfParts>
  <Company>Ada Community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you build it, they will come”</dc:title>
  <dc:creator>jpatricia</dc:creator>
  <cp:lastModifiedBy>Kristina Taylor</cp:lastModifiedBy>
  <cp:revision>163</cp:revision>
  <dcterms:created xsi:type="dcterms:W3CDTF">2016-02-12T23:14:25Z</dcterms:created>
  <dcterms:modified xsi:type="dcterms:W3CDTF">2017-11-09T15:06:11Z</dcterms:modified>
</cp:coreProperties>
</file>