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4cab36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94cab36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76d620c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76d620c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e2c0322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e2c0322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5baaf21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65baaf21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65baaf21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65baaf21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76d620c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76d620c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4cab363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4cab363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5baaf21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5baaf21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 1 NEXT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ddff2d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ddff2d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5baaf21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5baaf21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5baaf21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5baaf21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7d0a8f0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57d0a8f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7d0a8f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7d0a8f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76d620c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76d620c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7200" y="62865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1" i="0" sz="40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7200" y="62865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457200" y="62865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None/>
              <a:defRPr b="1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None/>
              <a:defRPr b="1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None/>
              <a:defRPr b="1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None/>
              <a:defRPr b="1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0302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0302C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7200" y="62865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457200" y="571500"/>
            <a:ext cx="30084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3575050" y="571500"/>
            <a:ext cx="5111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None/>
              <a:defRPr b="0" i="0" sz="1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None/>
              <a:defRPr b="0" i="0" sz="1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None/>
              <a:defRPr b="0" i="0" sz="1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1" i="0" sz="20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2"/>
          <p:cNvSpPr/>
          <p:nvPr>
            <p:ph idx="2" type="pic"/>
          </p:nvPr>
        </p:nvSpPr>
        <p:spPr>
          <a:xfrm>
            <a:off x="1792288" y="628649"/>
            <a:ext cx="5486400" cy="29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30302C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None/>
              <a:defRPr b="0" i="0" sz="1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None/>
              <a:defRPr b="0" i="0" sz="1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None/>
              <a:defRPr b="0" i="0" sz="1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457200" y="62865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>
            <p:ph type="title"/>
          </p:nvPr>
        </p:nvSpPr>
        <p:spPr>
          <a:xfrm rot="5400000">
            <a:off x="5646450" y="1554450"/>
            <a:ext cx="4023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24"/>
          <p:cNvSpPr txBox="1"/>
          <p:nvPr>
            <p:ph idx="1" type="body"/>
          </p:nvPr>
        </p:nvSpPr>
        <p:spPr>
          <a:xfrm rot="5400000">
            <a:off x="1455450" y="-426750"/>
            <a:ext cx="40233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7" name="Google Shape;97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14811"/>
            <a:ext cx="9144000" cy="4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457200" y="628650"/>
            <a:ext cx="82296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9347A"/>
              </a:buClr>
              <a:buSzPts val="1400"/>
              <a:buFont typeface="Calibri"/>
              <a:buNone/>
              <a:defRPr b="0" i="0" sz="4400" u="none" cap="none" strike="noStrike">
                <a:solidFill>
                  <a:srgbClr val="09347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30302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0302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0302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0302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030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/>
        </p:nvSpPr>
        <p:spPr>
          <a:xfrm>
            <a:off x="379541" y="4840917"/>
            <a:ext cx="1746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2015 Boise State University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305800" y="4840917"/>
            <a:ext cx="33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0931" y="129123"/>
            <a:ext cx="1862100" cy="370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&amp; Confronting Microaggressions in Our Libraries</a:t>
            </a:r>
            <a:endParaRPr/>
          </a:p>
        </p:txBody>
      </p:sp>
      <p:sp>
        <p:nvSpPr>
          <p:cNvPr id="104" name="Google Shape;104;p26"/>
          <p:cNvSpPr txBox="1"/>
          <p:nvPr/>
        </p:nvSpPr>
        <p:spPr>
          <a:xfrm>
            <a:off x="327600" y="3922575"/>
            <a:ext cx="8550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Based in part on a workshop (</a:t>
            </a:r>
            <a:r>
              <a:rPr i="1" lang="en" sz="1100"/>
              <a:t>Confronting Microaggressions in the Classroom: What Are They and What Can I Do About Them</a:t>
            </a:r>
            <a:r>
              <a:rPr lang="en" sz="1100"/>
              <a:t>) presented by Tasha Souza, Associate Director of the Center for Teaching &amp; Learning, Professor of Communication, Boise State University. Shared with permission.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>
            <p:ph type="title"/>
          </p:nvPr>
        </p:nvSpPr>
        <p:spPr>
          <a:xfrm>
            <a:off x="457200" y="8572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More</a:t>
            </a:r>
            <a:r>
              <a:rPr lang="en"/>
              <a:t> Practice</a:t>
            </a:r>
            <a:endParaRPr/>
          </a:p>
        </p:txBody>
      </p:sp>
      <p:sp>
        <p:nvSpPr>
          <p:cNvPr id="163" name="Google Shape;163;p35"/>
          <p:cNvSpPr txBox="1"/>
          <p:nvPr/>
        </p:nvSpPr>
        <p:spPr>
          <a:xfrm>
            <a:off x="464000" y="1479475"/>
            <a:ext cx="8231100" cy="3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U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 colleague points to a patron wearing a headscarf, “Those people always let their children run wild in the library.”</a:t>
            </a:r>
            <a:br>
              <a:rPr lang="en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lphaU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 patron at the circulation desk overhears someone speaking in Spanish and says loudly, “You’re in America now. Speak English.”</a:t>
            </a:r>
            <a:br>
              <a:rPr lang="en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AutoNum type="alphaUcPeriod"/>
            </a:pPr>
            <a:r>
              <a:rPr lang="en" sz="2100">
                <a:latin typeface="Calibri"/>
                <a:ea typeface="Calibri"/>
                <a:cs typeface="Calibri"/>
                <a:sym typeface="Calibri"/>
              </a:rPr>
              <a:t>A child in your reading group makes a face and moves when a child of another ethnicity sits next to them.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/>
          <p:nvPr>
            <p:ph type="title"/>
          </p:nvPr>
        </p:nvSpPr>
        <p:spPr>
          <a:xfrm>
            <a:off x="457200" y="8572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Possible Reactions</a:t>
            </a:r>
            <a:endParaRPr/>
          </a:p>
        </p:txBody>
      </p:sp>
      <p:sp>
        <p:nvSpPr>
          <p:cNvPr id="169" name="Google Shape;169;p36"/>
          <p:cNvSpPr txBox="1"/>
          <p:nvPr/>
        </p:nvSpPr>
        <p:spPr>
          <a:xfrm>
            <a:off x="3587900" y="1631875"/>
            <a:ext cx="53346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>
              <a:spcBef>
                <a:spcPts val="0"/>
              </a:spcBef>
              <a:spcAft>
                <a:spcPts val="0"/>
              </a:spcAft>
              <a:buSzPts val="3400"/>
              <a:buFont typeface="Calibri"/>
              <a:buChar char="●"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Oh, you’re being overly sensitive.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>
              <a:spcBef>
                <a:spcPts val="0"/>
              </a:spcBef>
              <a:spcAft>
                <a:spcPts val="0"/>
              </a:spcAft>
              <a:buSzPts val="3400"/>
              <a:buFont typeface="Calibri"/>
              <a:buChar char="●"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It was just a joke.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0">
              <a:spcBef>
                <a:spcPts val="0"/>
              </a:spcBef>
              <a:spcAft>
                <a:spcPts val="0"/>
              </a:spcAft>
              <a:buSzPts val="3400"/>
              <a:buFont typeface="Calibri"/>
              <a:buChar char="●"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Who are you, the PC police?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75" y="1599663"/>
            <a:ext cx="2713450" cy="27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 txBox="1"/>
          <p:nvPr>
            <p:ph type="title"/>
          </p:nvPr>
        </p:nvSpPr>
        <p:spPr>
          <a:xfrm>
            <a:off x="457200" y="781050"/>
            <a:ext cx="8229600" cy="8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Microresistance in Response to Microaggression</a:t>
            </a:r>
            <a:endParaRPr sz="3200"/>
          </a:p>
        </p:txBody>
      </p:sp>
      <p:sp>
        <p:nvSpPr>
          <p:cNvPr id="176" name="Google Shape;176;p37"/>
          <p:cNvSpPr txBox="1"/>
          <p:nvPr/>
        </p:nvSpPr>
        <p:spPr>
          <a:xfrm>
            <a:off x="3877500" y="1739525"/>
            <a:ext cx="4580700" cy="25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Incremental daily efforts to challenge privilege based on race, gender, sexuality, class, etc. that help targeted people.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(Irey, 2013)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icroaggression 2.jpg" id="177" name="Google Shape;1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26" y="1516425"/>
            <a:ext cx="2518650" cy="28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type="title"/>
          </p:nvPr>
        </p:nvSpPr>
        <p:spPr>
          <a:xfrm>
            <a:off x="457200" y="9334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Strengthening Our Abilities</a:t>
            </a:r>
            <a:endParaRPr/>
          </a:p>
        </p:txBody>
      </p:sp>
      <p:sp>
        <p:nvSpPr>
          <p:cNvPr id="183" name="Google Shape;183;p38"/>
          <p:cNvSpPr txBox="1"/>
          <p:nvPr/>
        </p:nvSpPr>
        <p:spPr>
          <a:xfrm>
            <a:off x="464000" y="1659650"/>
            <a:ext cx="82473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Recognize that dismissive attitudes are harmful.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Engage in self-reflection to identify times that you may have been microaggressive in your personal and work life.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Participate in continuing education activities.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Avoid making assumptions and labeling individuals.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/>
          <p:nvPr>
            <p:ph type="title"/>
          </p:nvPr>
        </p:nvSpPr>
        <p:spPr>
          <a:xfrm>
            <a:off x="457200" y="9334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Strengthening Our Institutions</a:t>
            </a:r>
            <a:endParaRPr/>
          </a:p>
        </p:txBody>
      </p:sp>
      <p:sp>
        <p:nvSpPr>
          <p:cNvPr id="189" name="Google Shape;189;p39"/>
          <p:cNvSpPr txBox="1"/>
          <p:nvPr/>
        </p:nvSpPr>
        <p:spPr>
          <a:xfrm>
            <a:off x="464000" y="1659650"/>
            <a:ext cx="82473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• Foster inclusive and supportive environments.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• Collaborate with groups and organizations who are committed to addressing issues of diversity and inclusion.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• Offer trainings and opportunities for continuing education and diversity workshops.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/>
          <p:nvPr>
            <p:ph type="title"/>
          </p:nvPr>
        </p:nvSpPr>
        <p:spPr>
          <a:xfrm>
            <a:off x="457200" y="9334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 and Outcomes</a:t>
            </a:r>
            <a:endParaRPr/>
          </a:p>
        </p:txBody>
      </p:sp>
      <p:sp>
        <p:nvSpPr>
          <p:cNvPr id="110" name="Google Shape;110;p27"/>
          <p:cNvSpPr txBox="1"/>
          <p:nvPr/>
        </p:nvSpPr>
        <p:spPr>
          <a:xfrm>
            <a:off x="457200" y="1470450"/>
            <a:ext cx="83232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Workshop goal: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to feel more empowered to respond when confronted with a microaggression.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Learning outcomes: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Identify examples of microaggressions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Weigh key considerations when faced with a microaggression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Engage positively when faced with a microaggression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457200" y="7810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Microaggressions</a:t>
            </a:r>
            <a:endParaRPr/>
          </a:p>
        </p:txBody>
      </p:sp>
      <p:sp>
        <p:nvSpPr>
          <p:cNvPr id="116" name="Google Shape;116;p28"/>
          <p:cNvSpPr txBox="1"/>
          <p:nvPr/>
        </p:nvSpPr>
        <p:spPr>
          <a:xfrm>
            <a:off x="893625" y="1792425"/>
            <a:ext cx="5039700" cy="25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Subtle verbal or nonverbal communication, intentional or not, resulting in harmful consequences to members of marginalized groups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(Solorzano, Ceja &amp; Yosso, 2000)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8"/>
          <p:cNvPicPr preferRelativeResize="0"/>
          <p:nvPr/>
        </p:nvPicPr>
        <p:blipFill rotWithShape="1">
          <a:blip r:embed="rId3">
            <a:alphaModFix/>
          </a:blip>
          <a:srcRect b="3589" l="0" r="0" t="-3590"/>
          <a:stretch/>
        </p:blipFill>
        <p:spPr>
          <a:xfrm>
            <a:off x="5871450" y="1285013"/>
            <a:ext cx="2413401" cy="325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457200" y="7810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</a:t>
            </a:r>
            <a:endParaRPr/>
          </a:p>
        </p:txBody>
      </p:sp>
      <p:sp>
        <p:nvSpPr>
          <p:cNvPr id="123" name="Google Shape;123;p29"/>
          <p:cNvSpPr txBox="1"/>
          <p:nvPr/>
        </p:nvSpPr>
        <p:spPr>
          <a:xfrm>
            <a:off x="435350" y="1568725"/>
            <a:ext cx="82515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Have you ever been the victim of a microaggression?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9"/>
          <p:cNvSpPr txBox="1"/>
          <p:nvPr/>
        </p:nvSpPr>
        <p:spPr>
          <a:xfrm>
            <a:off x="435350" y="2178325"/>
            <a:ext cx="82515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2.  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Have you ever witnessed a microaggression against another person?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9"/>
          <p:cNvSpPr txBox="1"/>
          <p:nvPr/>
        </p:nvSpPr>
        <p:spPr>
          <a:xfrm>
            <a:off x="435350" y="3168925"/>
            <a:ext cx="82515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3.   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Have you ever committed a microaggression?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457200" y="8572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microaggressions matter?</a:t>
            </a:r>
            <a:endParaRPr/>
          </a:p>
        </p:txBody>
      </p:sp>
      <p:sp>
        <p:nvSpPr>
          <p:cNvPr id="131" name="Google Shape;131;p30"/>
          <p:cNvSpPr txBox="1"/>
          <p:nvPr/>
        </p:nvSpPr>
        <p:spPr>
          <a:xfrm>
            <a:off x="3223725" y="1639700"/>
            <a:ext cx="5542200" cy="29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highlight>
                  <a:srgbClr val="FFFFFF"/>
                </a:highlight>
              </a:rPr>
              <a:t>“...microaggressions point out cultural difference in ways that put the recipient’s non-conformity into sharp relief, often causing anxiety and crises of belonging on the part of minorities.”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(Runowya, 2015)</a:t>
            </a:r>
            <a:endParaRPr sz="18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50" y="1775250"/>
            <a:ext cx="2337100" cy="27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457200" y="8572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138" name="Google Shape;138;p31"/>
          <p:cNvSpPr txBox="1"/>
          <p:nvPr/>
        </p:nvSpPr>
        <p:spPr>
          <a:xfrm>
            <a:off x="519550" y="1446925"/>
            <a:ext cx="8182800" cy="24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Contextual considerations: aggressor characteristics, relational conditions, personal conditions, environmental conditions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Nature of microaggression: potential intent and possible outcomes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Choices based on considerations: private/public, direct/indirect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457200" y="8572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Communication Strategy</a:t>
            </a:r>
            <a:endParaRPr/>
          </a:p>
        </p:txBody>
      </p:sp>
      <p:sp>
        <p:nvSpPr>
          <p:cNvPr id="144" name="Google Shape;144;p32"/>
          <p:cNvSpPr txBox="1"/>
          <p:nvPr/>
        </p:nvSpPr>
        <p:spPr>
          <a:xfrm>
            <a:off x="464000" y="1631875"/>
            <a:ext cx="50715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1. Note the observed behavior.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2. Perhaps ask a follow up question: “why did you say that?” “what do you mean?”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3. Explain how the slight may be interpreted by others.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4. Express how the slight made you feel.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5. Request appropriate action.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icroaggression 3.jpg" id="145" name="Google Shape;1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7225" y="1599200"/>
            <a:ext cx="2737675" cy="28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457200" y="10858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Practice</a:t>
            </a:r>
            <a:endParaRPr/>
          </a:p>
        </p:txBody>
      </p:sp>
      <p:sp>
        <p:nvSpPr>
          <p:cNvPr id="151" name="Google Shape;151;p33"/>
          <p:cNvSpPr txBox="1"/>
          <p:nvPr/>
        </p:nvSpPr>
        <p:spPr>
          <a:xfrm>
            <a:off x="457200" y="1708075"/>
            <a:ext cx="83892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You hear someone you supervise at the reference desk jokingly say to a tall African American man, “You must play basketball.”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457200" y="857250"/>
            <a:ext cx="8229600" cy="5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Possible Response</a:t>
            </a:r>
            <a:endParaRPr/>
          </a:p>
        </p:txBody>
      </p:sp>
      <p:sp>
        <p:nvSpPr>
          <p:cNvPr id="157" name="Google Shape;157;p34"/>
          <p:cNvSpPr txBox="1"/>
          <p:nvPr/>
        </p:nvSpPr>
        <p:spPr>
          <a:xfrm>
            <a:off x="464000" y="1631875"/>
            <a:ext cx="8319300" cy="28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I heard you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say that the man who just checked out his books must play basketball.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made you say that?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I think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that this is a generalization based on stereotypes, and that it might make him uncomfortable if he heard.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I feel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uncomfortable with this generalization.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I would like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you to consider where the stereotype came from and why it might not be appropriate to express.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Boise State Theme">
      <a:dk1>
        <a:srgbClr val="191917"/>
      </a:dk1>
      <a:lt1>
        <a:srgbClr val="FFFFFF"/>
      </a:lt1>
      <a:dk2>
        <a:srgbClr val="09347A"/>
      </a:dk2>
      <a:lt2>
        <a:srgbClr val="F6F6F5"/>
      </a:lt2>
      <a:accent1>
        <a:srgbClr val="0169A4"/>
      </a:accent1>
      <a:accent2>
        <a:srgbClr val="F1632A"/>
      </a:accent2>
      <a:accent3>
        <a:srgbClr val="007DC3"/>
      </a:accent3>
      <a:accent4>
        <a:srgbClr val="8064A2"/>
      </a:accent4>
      <a:accent5>
        <a:srgbClr val="4BACC6"/>
      </a:accent5>
      <a:accent6>
        <a:srgbClr val="F79646"/>
      </a:accent6>
      <a:hlink>
        <a:srgbClr val="3399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