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9" r:id="rId5"/>
    <p:sldId id="259" r:id="rId6"/>
    <p:sldId id="267" r:id="rId7"/>
    <p:sldId id="261" r:id="rId8"/>
    <p:sldId id="262" r:id="rId9"/>
    <p:sldId id="264" r:id="rId10"/>
    <p:sldId id="266" r:id="rId11"/>
    <p:sldId id="265" r:id="rId12"/>
    <p:sldId id="270"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660"/>
  </p:normalViewPr>
  <p:slideViewPr>
    <p:cSldViewPr snapToGrid="0">
      <p:cViewPr varScale="1">
        <p:scale>
          <a:sx n="68" d="100"/>
          <a:sy n="68" d="100"/>
        </p:scale>
        <p:origin x="570" y="54"/>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CDC79-C0FE-45EA-BD91-EDB0479D874D}"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4A395-B4BC-4938-A22B-0E78B7CD1B06}" type="slidenum">
              <a:rPr lang="en-US" smtClean="0"/>
              <a:t>‹#›</a:t>
            </a:fld>
            <a:endParaRPr lang="en-US"/>
          </a:p>
        </p:txBody>
      </p:sp>
    </p:spTree>
    <p:extLst>
      <p:ext uri="{BB962C8B-B14F-4D97-AF65-F5344CB8AC3E}">
        <p14:creationId xmlns:p14="http://schemas.microsoft.com/office/powerpoint/2010/main" val="173880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what a best practice is not in this particular context </a:t>
            </a:r>
          </a:p>
        </p:txBody>
      </p:sp>
      <p:sp>
        <p:nvSpPr>
          <p:cNvPr id="4" name="Slide Number Placeholder 3"/>
          <p:cNvSpPr>
            <a:spLocks noGrp="1"/>
          </p:cNvSpPr>
          <p:nvPr>
            <p:ph type="sldNum" sz="quarter" idx="5"/>
          </p:nvPr>
        </p:nvSpPr>
        <p:spPr/>
        <p:txBody>
          <a:bodyPr/>
          <a:lstStyle/>
          <a:p>
            <a:fld id="{2054A395-B4BC-4938-A22B-0E78B7CD1B06}" type="slidenum">
              <a:rPr lang="en-US" smtClean="0"/>
              <a:t>4</a:t>
            </a:fld>
            <a:endParaRPr lang="en-US"/>
          </a:p>
        </p:txBody>
      </p:sp>
    </p:spTree>
    <p:extLst>
      <p:ext uri="{BB962C8B-B14F-4D97-AF65-F5344CB8AC3E}">
        <p14:creationId xmlns:p14="http://schemas.microsoft.com/office/powerpoint/2010/main" val="151020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History shows the struggle with data-related standards- how to translate inputs and outputs into something that is obtainable for libraries in situations beyond their control- economic and social environment, the organization of library establishment in the state.  The essence of the struggle is to need or desire to prove worth to a municipality or the public, to prove value. Data= something to obtain. </a:t>
            </a:r>
          </a:p>
          <a:p>
            <a:r>
              <a:rPr lang="en-US" dirty="0"/>
              <a:t>Standards are tied to state aid in many states– libraries must meet a basic level to be eligible for state aid– certification.</a:t>
            </a:r>
          </a:p>
        </p:txBody>
      </p:sp>
      <p:sp>
        <p:nvSpPr>
          <p:cNvPr id="4" name="Slide Number Placeholder 3"/>
          <p:cNvSpPr>
            <a:spLocks noGrp="1"/>
          </p:cNvSpPr>
          <p:nvPr>
            <p:ph type="sldNum" sz="quarter" idx="5"/>
          </p:nvPr>
        </p:nvSpPr>
        <p:spPr/>
        <p:txBody>
          <a:bodyPr/>
          <a:lstStyle/>
          <a:p>
            <a:fld id="{2054A395-B4BC-4938-A22B-0E78B7CD1B06}" type="slidenum">
              <a:rPr lang="en-US" smtClean="0"/>
              <a:t>7</a:t>
            </a:fld>
            <a:endParaRPr lang="en-US"/>
          </a:p>
        </p:txBody>
      </p:sp>
    </p:spTree>
    <p:extLst>
      <p:ext uri="{BB962C8B-B14F-4D97-AF65-F5344CB8AC3E}">
        <p14:creationId xmlns:p14="http://schemas.microsoft.com/office/powerpoint/2010/main" val="229646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to Kevin’s presentation</a:t>
            </a:r>
          </a:p>
        </p:txBody>
      </p:sp>
      <p:sp>
        <p:nvSpPr>
          <p:cNvPr id="4" name="Slide Number Placeholder 3"/>
          <p:cNvSpPr>
            <a:spLocks noGrp="1"/>
          </p:cNvSpPr>
          <p:nvPr>
            <p:ph type="sldNum" sz="quarter" idx="5"/>
          </p:nvPr>
        </p:nvSpPr>
        <p:spPr/>
        <p:txBody>
          <a:bodyPr/>
          <a:lstStyle/>
          <a:p>
            <a:fld id="{2054A395-B4BC-4938-A22B-0E78B7CD1B06}" type="slidenum">
              <a:rPr lang="en-US" smtClean="0"/>
              <a:t>11</a:t>
            </a:fld>
            <a:endParaRPr lang="en-US"/>
          </a:p>
        </p:txBody>
      </p:sp>
    </p:spTree>
    <p:extLst>
      <p:ext uri="{BB962C8B-B14F-4D97-AF65-F5344CB8AC3E}">
        <p14:creationId xmlns:p14="http://schemas.microsoft.com/office/powerpoint/2010/main" val="357274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046F-5F17-4A4A-B603-D63FA9CB00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2085CC-AACE-439C-8FE6-608090D13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1E18B3-494B-4FD1-AADE-4682AB4D98A3}"/>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2F14F6EF-4E12-4D9D-A547-322D06FF5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85B66-3DEC-4090-953C-B02274AA84B3}"/>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53838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BCFA1-D316-4A7B-8F1B-774906ACB2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83122-33A2-43F8-8B74-0C5D98CD17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390A2E-102F-4682-9106-DD8C02C4ADFE}"/>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AEACA963-FD2F-4721-91B4-D230C305C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B9DC-E52D-466D-84F8-05B41C2A0D7B}"/>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8637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CBBB1-DA3C-48BD-8556-0F79668FB1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44BC2F-A3C2-42BA-BB53-25166FA3A1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4F478E-C252-4C30-A71D-DBED6F9C97A0}"/>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F98696B1-F9BB-4FB9-B519-16275CEE1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048BC-2B15-4B3B-816D-5A178A54BF35}"/>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133422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9062-68B7-48D9-B323-E8485F0A46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A3AFB4-41F1-44A1-9F1C-4F9E948BD5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0C26E-F9DF-4537-8389-F3AB86AE43A2}"/>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3B014245-8030-4F92-AF57-8F4E1FAF3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F43BE-A09F-46ED-B94B-AC7F03411E23}"/>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194871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D270-1ED8-4AB5-A11E-F5574CC23E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7AC558-E1E4-4225-867C-A4B0B08631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494CCD-99DC-4020-90EA-1DEE71438BFD}"/>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C0A1C417-2583-45CB-9432-3268453D5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A44DA-A074-4ED8-8FB3-428D4D00F614}"/>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215143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8DB67-A4F3-4FC9-8A85-081EDC583C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69485-BE89-4E1B-8865-E216AC9561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4EB9A3-3953-44AE-A6EA-FD72258396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968AE3-0D94-4704-852C-E24BD08525BD}"/>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6" name="Footer Placeholder 5">
            <a:extLst>
              <a:ext uri="{FF2B5EF4-FFF2-40B4-BE49-F238E27FC236}">
                <a16:creationId xmlns:a16="http://schemas.microsoft.com/office/drawing/2014/main" id="{CF833484-5336-4E3F-A401-02950FBD7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9833A-B1BE-4EB3-BB70-AB0BC45B7E4B}"/>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42781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CEAB-B326-426E-BC54-E3359905F2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620142-5F30-4E33-B50E-B5440CC014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51C8A8-0D4F-4D28-A421-05B1FC40AC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AE8EBD-055C-4121-985E-FF3A5390B4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C4B774-F53A-45B5-AD87-16433E4587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6B923F-8664-472E-829C-F324F395F12F}"/>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8" name="Footer Placeholder 7">
            <a:extLst>
              <a:ext uri="{FF2B5EF4-FFF2-40B4-BE49-F238E27FC236}">
                <a16:creationId xmlns:a16="http://schemas.microsoft.com/office/drawing/2014/main" id="{1D7A5B9C-EF51-46AD-AB2A-FB6E51899D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04BD6E-9B1D-4373-BD6D-68A05A161916}"/>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147157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A2708-956E-4E2D-8ABB-C212CBF130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9F1870-EAE7-4264-B195-52D4B07FBCC1}"/>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4" name="Footer Placeholder 3">
            <a:extLst>
              <a:ext uri="{FF2B5EF4-FFF2-40B4-BE49-F238E27FC236}">
                <a16:creationId xmlns:a16="http://schemas.microsoft.com/office/drawing/2014/main" id="{06EE1179-6775-46CF-ADB6-97D256AB52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EF51C-B3A3-408E-8B92-8F6418C6D065}"/>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96529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829EDE-7E95-4C8B-8EFA-5B6C3ABDB84F}"/>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3" name="Footer Placeholder 2">
            <a:extLst>
              <a:ext uri="{FF2B5EF4-FFF2-40B4-BE49-F238E27FC236}">
                <a16:creationId xmlns:a16="http://schemas.microsoft.com/office/drawing/2014/main" id="{CE3599E6-05FF-4B26-BF21-5F3CC8AAD9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202181-9228-4577-A768-0E4230EE6794}"/>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194252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CE9A-E1FC-4061-8186-157EA475AA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6B9BF1-2879-4F97-8489-51027CFCA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E0D415-CC77-4705-9578-5AF1BF31D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4A9F5-DD7F-4ED1-AD36-16DC100D6968}"/>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6" name="Footer Placeholder 5">
            <a:extLst>
              <a:ext uri="{FF2B5EF4-FFF2-40B4-BE49-F238E27FC236}">
                <a16:creationId xmlns:a16="http://schemas.microsoft.com/office/drawing/2014/main" id="{BC07DB9F-9003-4D4D-82FF-2B73AEE49D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01353-240F-45DB-8AD7-5FCC9522D9C7}"/>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189263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1427-1DFB-491C-82BA-1DEAF9E679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307F42-22EE-4014-AC05-5C33C7225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7BBA3-F927-4263-AD47-65150BABA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EF653-D9AC-4F2E-BA33-C7F5C8AAB2ED}"/>
              </a:ext>
            </a:extLst>
          </p:cNvPr>
          <p:cNvSpPr>
            <a:spLocks noGrp="1"/>
          </p:cNvSpPr>
          <p:nvPr>
            <p:ph type="dt" sz="half" idx="10"/>
          </p:nvPr>
        </p:nvSpPr>
        <p:spPr/>
        <p:txBody>
          <a:bodyPr/>
          <a:lstStyle/>
          <a:p>
            <a:fld id="{B6FA3E93-F08E-4B1A-888E-326EF28A1142}" type="datetimeFigureOut">
              <a:rPr lang="en-US" smtClean="0"/>
              <a:t>10/3/2019</a:t>
            </a:fld>
            <a:endParaRPr lang="en-US"/>
          </a:p>
        </p:txBody>
      </p:sp>
      <p:sp>
        <p:nvSpPr>
          <p:cNvPr id="6" name="Footer Placeholder 5">
            <a:extLst>
              <a:ext uri="{FF2B5EF4-FFF2-40B4-BE49-F238E27FC236}">
                <a16:creationId xmlns:a16="http://schemas.microsoft.com/office/drawing/2014/main" id="{5A432743-A053-402B-A0D7-27727249A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87A4F8-A2B7-445D-8D9A-A9797043E14A}"/>
              </a:ext>
            </a:extLst>
          </p:cNvPr>
          <p:cNvSpPr>
            <a:spLocks noGrp="1"/>
          </p:cNvSpPr>
          <p:nvPr>
            <p:ph type="sldNum" sz="quarter" idx="12"/>
          </p:nvPr>
        </p:nvSpPr>
        <p:spPr/>
        <p:txBody>
          <a:bodyPr/>
          <a:lstStyle/>
          <a:p>
            <a:fld id="{0CC33D70-0E3C-4D7F-8E02-5C550EC70711}" type="slidenum">
              <a:rPr lang="en-US" smtClean="0"/>
              <a:t>‹#›</a:t>
            </a:fld>
            <a:endParaRPr lang="en-US"/>
          </a:p>
        </p:txBody>
      </p:sp>
    </p:spTree>
    <p:extLst>
      <p:ext uri="{BB962C8B-B14F-4D97-AF65-F5344CB8AC3E}">
        <p14:creationId xmlns:p14="http://schemas.microsoft.com/office/powerpoint/2010/main" val="221413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DB48A2-4668-4C74-9CD1-7791F085BD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BE702F-9B4B-49E4-805B-971E6ED60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27A12-2AF9-49BE-B4D7-FB812DDE67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A3E93-F08E-4B1A-888E-326EF28A1142}" type="datetimeFigureOut">
              <a:rPr lang="en-US" smtClean="0"/>
              <a:t>10/3/2019</a:t>
            </a:fld>
            <a:endParaRPr lang="en-US"/>
          </a:p>
        </p:txBody>
      </p:sp>
      <p:sp>
        <p:nvSpPr>
          <p:cNvPr id="5" name="Footer Placeholder 4">
            <a:extLst>
              <a:ext uri="{FF2B5EF4-FFF2-40B4-BE49-F238E27FC236}">
                <a16:creationId xmlns:a16="http://schemas.microsoft.com/office/drawing/2014/main" id="{6A41CFBE-CB9F-4F00-9F6B-734E5382C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AED7B2-F347-4AE1-9509-4B887A5A4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33D70-0E3C-4D7F-8E02-5C550EC70711}" type="slidenum">
              <a:rPr lang="en-US" smtClean="0"/>
              <a:t>‹#›</a:t>
            </a:fld>
            <a:endParaRPr lang="en-US"/>
          </a:p>
        </p:txBody>
      </p:sp>
    </p:spTree>
    <p:extLst>
      <p:ext uri="{BB962C8B-B14F-4D97-AF65-F5344CB8AC3E}">
        <p14:creationId xmlns:p14="http://schemas.microsoft.com/office/powerpoint/2010/main" val="167183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DE9E-27E3-4E0B-B4EF-EEFF93135483}"/>
              </a:ext>
            </a:extLst>
          </p:cNvPr>
          <p:cNvSpPr>
            <a:spLocks noGrp="1"/>
          </p:cNvSpPr>
          <p:nvPr>
            <p:ph type="ctrTitle"/>
          </p:nvPr>
        </p:nvSpPr>
        <p:spPr/>
        <p:txBody>
          <a:bodyPr/>
          <a:lstStyle/>
          <a:p>
            <a:r>
              <a:rPr lang="en-US" dirty="0"/>
              <a:t>Best Practices</a:t>
            </a:r>
          </a:p>
        </p:txBody>
      </p:sp>
      <p:sp>
        <p:nvSpPr>
          <p:cNvPr id="3" name="Subtitle 2">
            <a:extLst>
              <a:ext uri="{FF2B5EF4-FFF2-40B4-BE49-F238E27FC236}">
                <a16:creationId xmlns:a16="http://schemas.microsoft.com/office/drawing/2014/main" id="{5BFA0E4D-1CEB-4901-A2E4-B9F1ED5F7119}"/>
              </a:ext>
            </a:extLst>
          </p:cNvPr>
          <p:cNvSpPr>
            <a:spLocks noGrp="1"/>
          </p:cNvSpPr>
          <p:nvPr>
            <p:ph type="subTitle" idx="1"/>
          </p:nvPr>
        </p:nvSpPr>
        <p:spPr/>
        <p:txBody>
          <a:bodyPr/>
          <a:lstStyle/>
          <a:p>
            <a:r>
              <a:rPr lang="en-US" dirty="0"/>
              <a:t>A Tool for Public Libraries in Idaho</a:t>
            </a:r>
          </a:p>
        </p:txBody>
      </p:sp>
    </p:spTree>
    <p:extLst>
      <p:ext uri="{BB962C8B-B14F-4D97-AF65-F5344CB8AC3E}">
        <p14:creationId xmlns:p14="http://schemas.microsoft.com/office/powerpoint/2010/main" val="210185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217B-783E-4E8B-B330-DCE39FE464A6}"/>
              </a:ext>
            </a:extLst>
          </p:cNvPr>
          <p:cNvSpPr>
            <a:spLocks noGrp="1"/>
          </p:cNvSpPr>
          <p:nvPr>
            <p:ph type="title"/>
          </p:nvPr>
        </p:nvSpPr>
        <p:spPr>
          <a:xfrm>
            <a:off x="838200" y="365125"/>
            <a:ext cx="10515600" cy="1325563"/>
          </a:xfrm>
        </p:spPr>
        <p:txBody>
          <a:bodyPr/>
          <a:lstStyle/>
          <a:p>
            <a:pPr algn="ctr"/>
            <a:r>
              <a:rPr lang="en-US" dirty="0"/>
              <a:t>Format and Use</a:t>
            </a:r>
          </a:p>
        </p:txBody>
      </p:sp>
      <p:sp>
        <p:nvSpPr>
          <p:cNvPr id="3" name="Content Placeholder 2">
            <a:extLst>
              <a:ext uri="{FF2B5EF4-FFF2-40B4-BE49-F238E27FC236}">
                <a16:creationId xmlns:a16="http://schemas.microsoft.com/office/drawing/2014/main" id="{CB7622CA-A1AB-4B63-BAB1-1261CED4079C}"/>
              </a:ext>
            </a:extLst>
          </p:cNvPr>
          <p:cNvSpPr>
            <a:spLocks noGrp="1"/>
          </p:cNvSpPr>
          <p:nvPr>
            <p:ph idx="1"/>
          </p:nvPr>
        </p:nvSpPr>
        <p:spPr/>
        <p:txBody>
          <a:bodyPr/>
          <a:lstStyle/>
          <a:p>
            <a:r>
              <a:rPr lang="en-US" dirty="0"/>
              <a:t>Content areas arranged in three levels: Core, Enhanced, Future-focused</a:t>
            </a:r>
          </a:p>
          <a:p>
            <a:endParaRPr lang="en-US" dirty="0"/>
          </a:p>
          <a:p>
            <a:r>
              <a:rPr lang="en-US" dirty="0"/>
              <a:t>Check list</a:t>
            </a:r>
          </a:p>
          <a:p>
            <a:endParaRPr lang="en-US" dirty="0"/>
          </a:p>
          <a:p>
            <a:r>
              <a:rPr lang="en-US" dirty="0"/>
              <a:t>Supporting Guide</a:t>
            </a:r>
          </a:p>
          <a:p>
            <a:endParaRPr lang="en-US" dirty="0"/>
          </a:p>
          <a:p>
            <a:r>
              <a:rPr lang="en-US" dirty="0"/>
              <a:t>Online and print ready</a:t>
            </a:r>
          </a:p>
        </p:txBody>
      </p:sp>
    </p:spTree>
    <p:extLst>
      <p:ext uri="{BB962C8B-B14F-4D97-AF65-F5344CB8AC3E}">
        <p14:creationId xmlns:p14="http://schemas.microsoft.com/office/powerpoint/2010/main" val="4291996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E88CB-4D82-432A-8107-F6FAE6376A4F}"/>
              </a:ext>
            </a:extLst>
          </p:cNvPr>
          <p:cNvSpPr>
            <a:spLocks noGrp="1"/>
          </p:cNvSpPr>
          <p:nvPr>
            <p:ph type="title"/>
          </p:nvPr>
        </p:nvSpPr>
        <p:spPr/>
        <p:txBody>
          <a:bodyPr/>
          <a:lstStyle/>
          <a:p>
            <a:pPr algn="ctr"/>
            <a:r>
              <a:rPr lang="en-US" dirty="0"/>
              <a:t>Content Areas</a:t>
            </a:r>
          </a:p>
        </p:txBody>
      </p:sp>
      <p:sp>
        <p:nvSpPr>
          <p:cNvPr id="3" name="Content Placeholder 2">
            <a:extLst>
              <a:ext uri="{FF2B5EF4-FFF2-40B4-BE49-F238E27FC236}">
                <a16:creationId xmlns:a16="http://schemas.microsoft.com/office/drawing/2014/main" id="{6FFD00BB-A7C7-47D9-B048-264C795BF875}"/>
              </a:ext>
            </a:extLst>
          </p:cNvPr>
          <p:cNvSpPr>
            <a:spLocks noGrp="1"/>
          </p:cNvSpPr>
          <p:nvPr>
            <p:ph idx="1"/>
          </p:nvPr>
        </p:nvSpPr>
        <p:spPr/>
        <p:txBody>
          <a:bodyPr/>
          <a:lstStyle/>
          <a:p>
            <a:endParaRPr lang="en-US" dirty="0"/>
          </a:p>
          <a:p>
            <a:r>
              <a:rPr lang="en-US" dirty="0"/>
              <a:t>Collection</a:t>
            </a:r>
          </a:p>
          <a:p>
            <a:r>
              <a:rPr lang="en-US" dirty="0"/>
              <a:t>Facility </a:t>
            </a:r>
          </a:p>
          <a:p>
            <a:r>
              <a:rPr lang="en-US" dirty="0"/>
              <a:t>Governance </a:t>
            </a:r>
          </a:p>
          <a:p>
            <a:r>
              <a:rPr lang="en-US" dirty="0"/>
              <a:t>Human Resources</a:t>
            </a:r>
          </a:p>
          <a:p>
            <a:r>
              <a:rPr lang="en-US" dirty="0"/>
              <a:t>Planning </a:t>
            </a:r>
          </a:p>
          <a:p>
            <a:r>
              <a:rPr lang="en-US" dirty="0"/>
              <a:t>Promotion and Advocacy</a:t>
            </a:r>
          </a:p>
          <a:p>
            <a:r>
              <a:rPr lang="en-US" dirty="0"/>
              <a:t>Technology</a:t>
            </a:r>
          </a:p>
        </p:txBody>
      </p:sp>
    </p:spTree>
    <p:extLst>
      <p:ext uri="{BB962C8B-B14F-4D97-AF65-F5344CB8AC3E}">
        <p14:creationId xmlns:p14="http://schemas.microsoft.com/office/powerpoint/2010/main" val="63223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95AE-FC2E-4239-9FCA-E460CC794B13}"/>
              </a:ext>
            </a:extLst>
          </p:cNvPr>
          <p:cNvSpPr>
            <a:spLocks noGrp="1"/>
          </p:cNvSpPr>
          <p:nvPr>
            <p:ph type="title"/>
          </p:nvPr>
        </p:nvSpPr>
        <p:spPr/>
        <p:txBody>
          <a:bodyPr/>
          <a:lstStyle/>
          <a:p>
            <a:pPr algn="ctr"/>
            <a:r>
              <a:rPr lang="en-US" dirty="0"/>
              <a:t>Potential Quantifiable Aspects </a:t>
            </a:r>
          </a:p>
        </p:txBody>
      </p:sp>
      <p:sp>
        <p:nvSpPr>
          <p:cNvPr id="3" name="Content Placeholder 2">
            <a:extLst>
              <a:ext uri="{FF2B5EF4-FFF2-40B4-BE49-F238E27FC236}">
                <a16:creationId xmlns:a16="http://schemas.microsoft.com/office/drawing/2014/main" id="{BF551D31-8CAA-4AC2-BC23-E05C64059B4D}"/>
              </a:ext>
            </a:extLst>
          </p:cNvPr>
          <p:cNvSpPr>
            <a:spLocks noGrp="1"/>
          </p:cNvSpPr>
          <p:nvPr>
            <p:ph idx="1"/>
          </p:nvPr>
        </p:nvSpPr>
        <p:spPr/>
        <p:txBody>
          <a:bodyPr/>
          <a:lstStyle/>
          <a:p>
            <a:r>
              <a:rPr lang="en-US" dirty="0"/>
              <a:t>ADA parking spaces</a:t>
            </a:r>
          </a:p>
          <a:p>
            <a:r>
              <a:rPr lang="en-US" dirty="0"/>
              <a:t>Broadband speeds</a:t>
            </a:r>
          </a:p>
          <a:p>
            <a:r>
              <a:rPr lang="en-US" dirty="0"/>
              <a:t>CE hour/staff</a:t>
            </a:r>
          </a:p>
          <a:p>
            <a:r>
              <a:rPr lang="en-US" dirty="0"/>
              <a:t>Hours open</a:t>
            </a:r>
          </a:p>
          <a:p>
            <a:r>
              <a:rPr lang="en-US" dirty="0"/>
              <a:t>Interior lighting</a:t>
            </a:r>
          </a:p>
          <a:p>
            <a:r>
              <a:rPr lang="en-US" dirty="0"/>
              <a:t>Percentage of budget spent on materials</a:t>
            </a:r>
          </a:p>
          <a:p>
            <a:r>
              <a:rPr lang="en-US" dirty="0"/>
              <a:t>Reader’s seating</a:t>
            </a:r>
          </a:p>
          <a:p>
            <a:r>
              <a:rPr lang="en-US" dirty="0"/>
              <a:t>Staffing levels</a:t>
            </a:r>
          </a:p>
        </p:txBody>
      </p:sp>
    </p:spTree>
    <p:extLst>
      <p:ext uri="{BB962C8B-B14F-4D97-AF65-F5344CB8AC3E}">
        <p14:creationId xmlns:p14="http://schemas.microsoft.com/office/powerpoint/2010/main" val="357718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EF98-9432-475C-B6BA-BC91641FD239}"/>
              </a:ext>
            </a:extLst>
          </p:cNvPr>
          <p:cNvSpPr>
            <a:spLocks noGrp="1"/>
          </p:cNvSpPr>
          <p:nvPr>
            <p:ph type="title"/>
          </p:nvPr>
        </p:nvSpPr>
        <p:spPr/>
        <p:txBody>
          <a:bodyPr/>
          <a:lstStyle/>
          <a:p>
            <a:r>
              <a:rPr lang="en-US" dirty="0"/>
              <a:t>Best Practices- Program Administration </a:t>
            </a:r>
          </a:p>
        </p:txBody>
      </p:sp>
      <p:sp>
        <p:nvSpPr>
          <p:cNvPr id="3" name="Content Placeholder 2">
            <a:extLst>
              <a:ext uri="{FF2B5EF4-FFF2-40B4-BE49-F238E27FC236}">
                <a16:creationId xmlns:a16="http://schemas.microsoft.com/office/drawing/2014/main" id="{6D2E0EF1-152D-4E8B-BB12-890EA0D3DB9E}"/>
              </a:ext>
            </a:extLst>
          </p:cNvPr>
          <p:cNvSpPr>
            <a:spLocks noGrp="1"/>
          </p:cNvSpPr>
          <p:nvPr>
            <p:ph idx="1"/>
          </p:nvPr>
        </p:nvSpPr>
        <p:spPr/>
        <p:txBody>
          <a:bodyPr>
            <a:normAutofit/>
          </a:bodyPr>
          <a:lstStyle/>
          <a:p>
            <a:r>
              <a:rPr lang="en-US" dirty="0"/>
              <a:t>Timeline</a:t>
            </a:r>
          </a:p>
          <a:p>
            <a:pPr lvl="1"/>
            <a:r>
              <a:rPr lang="en-US"/>
              <a:t>Jan-March 2020- pilot</a:t>
            </a:r>
            <a:endParaRPr lang="en-US" dirty="0"/>
          </a:p>
          <a:p>
            <a:pPr lvl="1"/>
            <a:r>
              <a:rPr lang="en-US" dirty="0"/>
              <a:t>March 2020- Director’s Summit Roll out</a:t>
            </a:r>
          </a:p>
          <a:p>
            <a:endParaRPr lang="en-US" dirty="0"/>
          </a:p>
          <a:p>
            <a:r>
              <a:rPr lang="en-US" dirty="0"/>
              <a:t>Broadband Toolkit Improvement Plan (BTIP) model</a:t>
            </a:r>
          </a:p>
          <a:p>
            <a:endParaRPr lang="en-US" dirty="0"/>
          </a:p>
          <a:p>
            <a:r>
              <a:rPr lang="en-US" dirty="0"/>
              <a:t>Annual calendar and data elements</a:t>
            </a:r>
          </a:p>
          <a:p>
            <a:endParaRPr lang="en-US" dirty="0"/>
          </a:p>
          <a:p>
            <a:r>
              <a:rPr lang="en-US" dirty="0"/>
              <a:t>Plans for development</a:t>
            </a:r>
          </a:p>
          <a:p>
            <a:endParaRPr lang="en-US" dirty="0"/>
          </a:p>
          <a:p>
            <a:endParaRPr lang="en-US" dirty="0"/>
          </a:p>
          <a:p>
            <a:endParaRPr lang="en-US" dirty="0"/>
          </a:p>
        </p:txBody>
      </p:sp>
    </p:spTree>
    <p:extLst>
      <p:ext uri="{BB962C8B-B14F-4D97-AF65-F5344CB8AC3E}">
        <p14:creationId xmlns:p14="http://schemas.microsoft.com/office/powerpoint/2010/main" val="414973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D6778-399B-472E-BA2C-DD2FAE385279}"/>
              </a:ext>
            </a:extLst>
          </p:cNvPr>
          <p:cNvSpPr>
            <a:spLocks noGrp="1"/>
          </p:cNvSpPr>
          <p:nvPr>
            <p:ph type="title"/>
          </p:nvPr>
        </p:nvSpPr>
        <p:spPr/>
        <p:txBody>
          <a:bodyPr/>
          <a:lstStyle/>
          <a:p>
            <a:pPr algn="ctr"/>
            <a:r>
              <a:rPr lang="en-US" dirty="0" err="1"/>
              <a:t>ICfL</a:t>
            </a:r>
            <a:r>
              <a:rPr lang="en-US" dirty="0"/>
              <a:t> Staff Committee</a:t>
            </a:r>
          </a:p>
        </p:txBody>
      </p:sp>
      <p:sp>
        <p:nvSpPr>
          <p:cNvPr id="3" name="Content Placeholder 2">
            <a:extLst>
              <a:ext uri="{FF2B5EF4-FFF2-40B4-BE49-F238E27FC236}">
                <a16:creationId xmlns:a16="http://schemas.microsoft.com/office/drawing/2014/main" id="{E7AC4076-7DA8-4695-B7AB-461803E83A71}"/>
              </a:ext>
            </a:extLst>
          </p:cNvPr>
          <p:cNvSpPr>
            <a:spLocks noGrp="1"/>
          </p:cNvSpPr>
          <p:nvPr>
            <p:ph idx="1"/>
          </p:nvPr>
        </p:nvSpPr>
        <p:spPr/>
        <p:txBody>
          <a:bodyPr/>
          <a:lstStyle/>
          <a:p>
            <a:r>
              <a:rPr lang="en-US" dirty="0"/>
              <a:t>Deana Brown, Emerging Trends Consultant</a:t>
            </a:r>
          </a:p>
          <a:p>
            <a:r>
              <a:rPr lang="en-US" dirty="0"/>
              <a:t>Dylan Baker, Broadband Consultant</a:t>
            </a:r>
          </a:p>
          <a:p>
            <a:r>
              <a:rPr lang="en-US" dirty="0"/>
              <a:t>Jeanne </a:t>
            </a:r>
            <a:r>
              <a:rPr lang="en-US" dirty="0" err="1"/>
              <a:t>Standal</a:t>
            </a:r>
            <a:r>
              <a:rPr lang="en-US" dirty="0"/>
              <a:t>, School Library Consultant</a:t>
            </a:r>
          </a:p>
          <a:p>
            <a:r>
              <a:rPr lang="en-US" dirty="0"/>
              <a:t>Kevin Tomlinson, Southwest and South Central Idaho Field Consultant</a:t>
            </a:r>
          </a:p>
          <a:p>
            <a:r>
              <a:rPr lang="en-US" dirty="0"/>
              <a:t>Patrick Bodily, East Idaho Field Consultant</a:t>
            </a:r>
          </a:p>
          <a:p>
            <a:r>
              <a:rPr lang="en-US" dirty="0"/>
              <a:t>Randy Kemp, Program Supervisor</a:t>
            </a:r>
          </a:p>
          <a:p>
            <a:r>
              <a:rPr lang="en-US" dirty="0"/>
              <a:t>Stephanie Bailey-While, State Librarian</a:t>
            </a:r>
          </a:p>
          <a:p>
            <a:r>
              <a:rPr lang="en-US" dirty="0"/>
              <a:t>Emily Sitz, North Office Field Consultant</a:t>
            </a:r>
          </a:p>
        </p:txBody>
      </p:sp>
    </p:spTree>
    <p:extLst>
      <p:ext uri="{BB962C8B-B14F-4D97-AF65-F5344CB8AC3E}">
        <p14:creationId xmlns:p14="http://schemas.microsoft.com/office/powerpoint/2010/main" val="95596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5F68-CDF7-4AE4-A0AE-059807AF1569}"/>
              </a:ext>
            </a:extLst>
          </p:cNvPr>
          <p:cNvSpPr>
            <a:spLocks noGrp="1"/>
          </p:cNvSpPr>
          <p:nvPr>
            <p:ph type="title"/>
          </p:nvPr>
        </p:nvSpPr>
        <p:spPr/>
        <p:txBody>
          <a:bodyPr/>
          <a:lstStyle/>
          <a:p>
            <a:pPr algn="ctr"/>
            <a:r>
              <a:rPr lang="en-US" dirty="0"/>
              <a:t>Advisory Group</a:t>
            </a:r>
          </a:p>
        </p:txBody>
      </p:sp>
      <p:sp>
        <p:nvSpPr>
          <p:cNvPr id="3" name="Content Placeholder 2">
            <a:extLst>
              <a:ext uri="{FF2B5EF4-FFF2-40B4-BE49-F238E27FC236}">
                <a16:creationId xmlns:a16="http://schemas.microsoft.com/office/drawing/2014/main" id="{1EC79388-B461-493B-9DFB-C95888E99447}"/>
              </a:ext>
            </a:extLst>
          </p:cNvPr>
          <p:cNvSpPr>
            <a:spLocks noGrp="1"/>
          </p:cNvSpPr>
          <p:nvPr>
            <p:ph idx="1"/>
          </p:nvPr>
        </p:nvSpPr>
        <p:spPr/>
        <p:txBody>
          <a:bodyPr/>
          <a:lstStyle/>
          <a:p>
            <a:endParaRPr lang="en-US" dirty="0"/>
          </a:p>
          <a:p>
            <a:r>
              <a:rPr lang="en-US" dirty="0"/>
              <a:t>Bette Ammon, Coeur d’ Alene Public Library </a:t>
            </a:r>
          </a:p>
          <a:p>
            <a:r>
              <a:rPr lang="en-US" dirty="0"/>
              <a:t>William Lamb, Mountain Home Public Library </a:t>
            </a:r>
          </a:p>
          <a:p>
            <a:r>
              <a:rPr lang="en-US" dirty="0"/>
              <a:t>Meg </a:t>
            </a:r>
            <a:r>
              <a:rPr lang="en-US" dirty="0" err="1"/>
              <a:t>Lojek</a:t>
            </a:r>
            <a:r>
              <a:rPr lang="en-US" dirty="0"/>
              <a:t>, McCall Public Library</a:t>
            </a:r>
          </a:p>
          <a:p>
            <a:r>
              <a:rPr lang="en-US" dirty="0"/>
              <a:t>Janna </a:t>
            </a:r>
            <a:r>
              <a:rPr lang="en-US" dirty="0" err="1"/>
              <a:t>Striebel</a:t>
            </a:r>
            <a:r>
              <a:rPr lang="en-US" dirty="0"/>
              <a:t>, Lizard Butte Public Library </a:t>
            </a:r>
          </a:p>
          <a:p>
            <a:r>
              <a:rPr lang="en-US" dirty="0"/>
              <a:t>Lynn </a:t>
            </a:r>
            <a:r>
              <a:rPr lang="en-US" dirty="0" err="1"/>
              <a:t>Dever</a:t>
            </a:r>
            <a:r>
              <a:rPr lang="en-US" dirty="0"/>
              <a:t>, Benewah County Library District</a:t>
            </a:r>
          </a:p>
          <a:p>
            <a:r>
              <a:rPr lang="en-US" dirty="0"/>
              <a:t>Molly Kumar, ILA Rep</a:t>
            </a:r>
          </a:p>
          <a:p>
            <a:endParaRPr lang="en-US" dirty="0"/>
          </a:p>
        </p:txBody>
      </p:sp>
    </p:spTree>
    <p:extLst>
      <p:ext uri="{BB962C8B-B14F-4D97-AF65-F5344CB8AC3E}">
        <p14:creationId xmlns:p14="http://schemas.microsoft.com/office/powerpoint/2010/main" val="270214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ADF6-3590-4907-AA3D-5D395AEC5560}"/>
              </a:ext>
            </a:extLst>
          </p:cNvPr>
          <p:cNvSpPr>
            <a:spLocks noGrp="1"/>
          </p:cNvSpPr>
          <p:nvPr>
            <p:ph type="title"/>
          </p:nvPr>
        </p:nvSpPr>
        <p:spPr/>
        <p:txBody>
          <a:bodyPr/>
          <a:lstStyle/>
          <a:p>
            <a:pPr algn="ctr"/>
            <a:r>
              <a:rPr lang="en-US" dirty="0"/>
              <a:t>What is a Best Practice?</a:t>
            </a:r>
          </a:p>
        </p:txBody>
      </p:sp>
      <p:sp>
        <p:nvSpPr>
          <p:cNvPr id="3" name="Content Placeholder 2">
            <a:extLst>
              <a:ext uri="{FF2B5EF4-FFF2-40B4-BE49-F238E27FC236}">
                <a16:creationId xmlns:a16="http://schemas.microsoft.com/office/drawing/2014/main" id="{5CC0DF4A-A7AD-4BCC-AB72-68F3B5111B26}"/>
              </a:ext>
            </a:extLst>
          </p:cNvPr>
          <p:cNvSpPr>
            <a:spLocks noGrp="1"/>
          </p:cNvSpPr>
          <p:nvPr>
            <p:ph idx="1"/>
          </p:nvPr>
        </p:nvSpPr>
        <p:spPr/>
        <p:txBody>
          <a:bodyPr>
            <a:normAutofit/>
          </a:bodyPr>
          <a:lstStyle/>
          <a:p>
            <a:endParaRPr lang="en-US" i="1" dirty="0"/>
          </a:p>
          <a:p>
            <a:pPr lvl="1">
              <a:buFont typeface="Wingdings" panose="05000000000000000000" pitchFamily="2" charset="2"/>
              <a:buChar char="Ø"/>
            </a:pPr>
            <a:r>
              <a:rPr lang="en-US" dirty="0"/>
              <a:t>Has a foundation in professional philosophy, ethics and accepted practices</a:t>
            </a:r>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pPr lvl="1">
              <a:buFont typeface="Wingdings" panose="05000000000000000000" pitchFamily="2" charset="2"/>
              <a:buChar char="Ø"/>
            </a:pPr>
            <a:r>
              <a:rPr lang="en-US" dirty="0"/>
              <a:t>Grounded by state and federal law</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lvl="1">
              <a:buFont typeface="Wingdings" panose="05000000000000000000" pitchFamily="2" charset="2"/>
              <a:buChar char="Ø"/>
            </a:pPr>
            <a:r>
              <a:rPr lang="en-US" dirty="0"/>
              <a:t>Guided by shifting professional paradigms</a:t>
            </a:r>
          </a:p>
          <a:p>
            <a:pPr>
              <a:buFont typeface="Courier New" panose="02070309020205020404" pitchFamily="49" charset="0"/>
              <a:buChar char="o"/>
            </a:pPr>
            <a:endParaRPr lang="en-US" dirty="0"/>
          </a:p>
          <a:p>
            <a:pPr marL="0" indent="0">
              <a:buNone/>
            </a:pPr>
            <a:endParaRPr lang="en-US" dirty="0"/>
          </a:p>
        </p:txBody>
      </p:sp>
    </p:spTree>
    <p:extLst>
      <p:ext uri="{BB962C8B-B14F-4D97-AF65-F5344CB8AC3E}">
        <p14:creationId xmlns:p14="http://schemas.microsoft.com/office/powerpoint/2010/main" val="38219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2547-7D1D-467A-A886-22B8B6BA96E8}"/>
              </a:ext>
            </a:extLst>
          </p:cNvPr>
          <p:cNvSpPr>
            <a:spLocks noGrp="1"/>
          </p:cNvSpPr>
          <p:nvPr>
            <p:ph type="title"/>
          </p:nvPr>
        </p:nvSpPr>
        <p:spPr/>
        <p:txBody>
          <a:bodyPr/>
          <a:lstStyle/>
          <a:p>
            <a:pPr algn="ctr"/>
            <a:r>
              <a:rPr lang="en-US" dirty="0"/>
              <a:t>Best Practices as a Tool</a:t>
            </a:r>
          </a:p>
        </p:txBody>
      </p:sp>
      <p:sp>
        <p:nvSpPr>
          <p:cNvPr id="3" name="Content Placeholder 2">
            <a:extLst>
              <a:ext uri="{FF2B5EF4-FFF2-40B4-BE49-F238E27FC236}">
                <a16:creationId xmlns:a16="http://schemas.microsoft.com/office/drawing/2014/main" id="{D4AAA6B0-4C33-4A43-97D9-83D41FAD925E}"/>
              </a:ext>
            </a:extLst>
          </p:cNvPr>
          <p:cNvSpPr>
            <a:spLocks noGrp="1"/>
          </p:cNvSpPr>
          <p:nvPr>
            <p:ph idx="1"/>
          </p:nvPr>
        </p:nvSpPr>
        <p:spPr/>
        <p:txBody>
          <a:bodyPr>
            <a:normAutofit fontScale="55000" lnSpcReduction="20000"/>
          </a:bodyPr>
          <a:lstStyle/>
          <a:p>
            <a:endParaRPr lang="en-US" dirty="0"/>
          </a:p>
          <a:p>
            <a:r>
              <a:rPr lang="en-US" dirty="0"/>
              <a:t>Tool for self-evaluation</a:t>
            </a:r>
          </a:p>
          <a:p>
            <a:endParaRPr lang="en-US" dirty="0"/>
          </a:p>
          <a:p>
            <a:r>
              <a:rPr lang="en-US" dirty="0"/>
              <a:t>Strategic planning</a:t>
            </a:r>
          </a:p>
          <a:p>
            <a:endParaRPr lang="en-US" dirty="0"/>
          </a:p>
          <a:p>
            <a:r>
              <a:rPr lang="en-US" dirty="0"/>
              <a:t>Staff development</a:t>
            </a:r>
          </a:p>
          <a:p>
            <a:endParaRPr lang="en-US" dirty="0"/>
          </a:p>
          <a:p>
            <a:r>
              <a:rPr lang="en-US" dirty="0"/>
              <a:t>Organizational development</a:t>
            </a:r>
          </a:p>
          <a:p>
            <a:endParaRPr lang="en-US" dirty="0"/>
          </a:p>
          <a:p>
            <a:r>
              <a:rPr lang="en-US" dirty="0"/>
              <a:t>Orientation</a:t>
            </a:r>
          </a:p>
          <a:p>
            <a:endParaRPr lang="en-US" dirty="0"/>
          </a:p>
          <a:p>
            <a:r>
              <a:rPr lang="en-US" dirty="0"/>
              <a:t>Conversation catalyst</a:t>
            </a:r>
          </a:p>
          <a:p>
            <a:endParaRPr lang="en-US" dirty="0"/>
          </a:p>
          <a:p>
            <a:r>
              <a:rPr lang="en-US" dirty="0"/>
              <a:t>Leverage</a:t>
            </a:r>
          </a:p>
        </p:txBody>
      </p:sp>
    </p:spTree>
    <p:extLst>
      <p:ext uri="{BB962C8B-B14F-4D97-AF65-F5344CB8AC3E}">
        <p14:creationId xmlns:p14="http://schemas.microsoft.com/office/powerpoint/2010/main" val="250386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5F75-6EE8-4F30-8FF7-18549A8D6C9E}"/>
              </a:ext>
            </a:extLst>
          </p:cNvPr>
          <p:cNvSpPr>
            <a:spLocks noGrp="1"/>
          </p:cNvSpPr>
          <p:nvPr>
            <p:ph type="ctrTitle"/>
          </p:nvPr>
        </p:nvSpPr>
        <p:spPr/>
        <p:txBody>
          <a:bodyPr>
            <a:normAutofit/>
          </a:bodyPr>
          <a:lstStyle/>
          <a:p>
            <a:r>
              <a:rPr lang="en-US" sz="4000" dirty="0"/>
              <a:t>State Standards and Public Libraries: </a:t>
            </a:r>
            <a:br>
              <a:rPr lang="en-US" sz="4000" dirty="0"/>
            </a:br>
            <a:r>
              <a:rPr lang="en-US" sz="4000" dirty="0"/>
              <a:t>an Overview</a:t>
            </a:r>
          </a:p>
        </p:txBody>
      </p:sp>
      <p:sp>
        <p:nvSpPr>
          <p:cNvPr id="3" name="Subtitle 2">
            <a:extLst>
              <a:ext uri="{FF2B5EF4-FFF2-40B4-BE49-F238E27FC236}">
                <a16:creationId xmlns:a16="http://schemas.microsoft.com/office/drawing/2014/main" id="{0832B0D1-0929-41B5-B7C7-F58F051A6C0B}"/>
              </a:ext>
            </a:extLst>
          </p:cNvPr>
          <p:cNvSpPr>
            <a:spLocks noGrp="1"/>
          </p:cNvSpPr>
          <p:nvPr>
            <p:ph type="subTitle" idx="1"/>
          </p:nvPr>
        </p:nvSpPr>
        <p:spPr/>
        <p:txBody>
          <a:bodyPr>
            <a:normAutofit/>
          </a:bodyPr>
          <a:lstStyle/>
          <a:p>
            <a:r>
              <a:rPr lang="en-US" sz="3600" dirty="0"/>
              <a:t>June Houghtaling</a:t>
            </a:r>
          </a:p>
        </p:txBody>
      </p:sp>
    </p:spTree>
    <p:extLst>
      <p:ext uri="{BB962C8B-B14F-4D97-AF65-F5344CB8AC3E}">
        <p14:creationId xmlns:p14="http://schemas.microsoft.com/office/powerpoint/2010/main" val="542126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AAEC-D29F-4C4C-B9A9-C96772D98038}"/>
              </a:ext>
            </a:extLst>
          </p:cNvPr>
          <p:cNvSpPr>
            <a:spLocks noGrp="1"/>
          </p:cNvSpPr>
          <p:nvPr>
            <p:ph type="title"/>
          </p:nvPr>
        </p:nvSpPr>
        <p:spPr/>
        <p:txBody>
          <a:bodyPr/>
          <a:lstStyle/>
          <a:p>
            <a:pPr algn="ctr"/>
            <a:r>
              <a:rPr lang="en-US" dirty="0"/>
              <a:t>History of American Standards </a:t>
            </a:r>
            <a:br>
              <a:rPr lang="en-US" dirty="0"/>
            </a:br>
            <a:r>
              <a:rPr lang="en-US" dirty="0"/>
              <a:t>for Public Libraries</a:t>
            </a:r>
          </a:p>
        </p:txBody>
      </p:sp>
      <p:sp>
        <p:nvSpPr>
          <p:cNvPr id="3" name="Content Placeholder 2">
            <a:extLst>
              <a:ext uri="{FF2B5EF4-FFF2-40B4-BE49-F238E27FC236}">
                <a16:creationId xmlns:a16="http://schemas.microsoft.com/office/drawing/2014/main" id="{9EEEFEEE-930B-4D6F-8DF0-27FF7C2E5297}"/>
              </a:ext>
            </a:extLst>
          </p:cNvPr>
          <p:cNvSpPr>
            <a:spLocks noGrp="1"/>
          </p:cNvSpPr>
          <p:nvPr>
            <p:ph idx="1"/>
          </p:nvPr>
        </p:nvSpPr>
        <p:spPr/>
        <p:txBody>
          <a:bodyPr/>
          <a:lstStyle/>
          <a:p>
            <a:r>
              <a:rPr lang="en-US" dirty="0"/>
              <a:t>1942: ALA formulates standards for service for specific recommendations for per capita support</a:t>
            </a:r>
          </a:p>
          <a:p>
            <a:r>
              <a:rPr lang="en-US" dirty="0"/>
              <a:t>1948: Study of minimum standards released with an emphasis on the responsibility of all levels of government- local, state, and national</a:t>
            </a:r>
          </a:p>
          <a:p>
            <a:r>
              <a:rPr lang="en-US" dirty="0"/>
              <a:t>1956: </a:t>
            </a:r>
            <a:r>
              <a:rPr lang="en-US" i="1" dirty="0"/>
              <a:t>Public Library Service </a:t>
            </a:r>
            <a:r>
              <a:rPr lang="en-US" dirty="0"/>
              <a:t>published with an emphasis on service rather than per capita  support</a:t>
            </a:r>
          </a:p>
          <a:p>
            <a:r>
              <a:rPr lang="en-US" dirty="0"/>
              <a:t>1966: PLA’s last publication of national standards– emphasis on planning and development with a shift to state standards</a:t>
            </a:r>
          </a:p>
          <a:p>
            <a:r>
              <a:rPr lang="en-US" dirty="0"/>
              <a:t>1982: </a:t>
            </a:r>
            <a:r>
              <a:rPr lang="en-US" i="1" dirty="0"/>
              <a:t>Output Measures for Public Libraries</a:t>
            </a:r>
          </a:p>
          <a:p>
            <a:endParaRPr lang="en-US" dirty="0"/>
          </a:p>
        </p:txBody>
      </p:sp>
    </p:spTree>
    <p:extLst>
      <p:ext uri="{BB962C8B-B14F-4D97-AF65-F5344CB8AC3E}">
        <p14:creationId xmlns:p14="http://schemas.microsoft.com/office/powerpoint/2010/main" val="191807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CCCD-F339-41CD-A67B-5F1F58A605FE}"/>
              </a:ext>
            </a:extLst>
          </p:cNvPr>
          <p:cNvSpPr>
            <a:spLocks noGrp="1"/>
          </p:cNvSpPr>
          <p:nvPr>
            <p:ph type="title"/>
          </p:nvPr>
        </p:nvSpPr>
        <p:spPr/>
        <p:txBody>
          <a:bodyPr/>
          <a:lstStyle/>
          <a:p>
            <a:pPr algn="ctr"/>
            <a:r>
              <a:rPr lang="en-US" dirty="0"/>
              <a:t>Levels of Adequacy</a:t>
            </a:r>
          </a:p>
        </p:txBody>
      </p:sp>
      <p:sp>
        <p:nvSpPr>
          <p:cNvPr id="3" name="Content Placeholder 2">
            <a:extLst>
              <a:ext uri="{FF2B5EF4-FFF2-40B4-BE49-F238E27FC236}">
                <a16:creationId xmlns:a16="http://schemas.microsoft.com/office/drawing/2014/main" id="{95FCB61A-A6FA-43CA-AB94-084FCE4EF0F7}"/>
              </a:ext>
            </a:extLst>
          </p:cNvPr>
          <p:cNvSpPr>
            <a:spLocks noGrp="1"/>
          </p:cNvSpPr>
          <p:nvPr>
            <p:ph idx="1"/>
          </p:nvPr>
        </p:nvSpPr>
        <p:spPr/>
        <p:txBody>
          <a:bodyPr/>
          <a:lstStyle/>
          <a:p>
            <a:pPr marL="0" indent="0">
              <a:buNone/>
            </a:pPr>
            <a:endParaRPr lang="en-US" dirty="0"/>
          </a:p>
          <a:p>
            <a:pPr marL="0" indent="0">
              <a:buNone/>
            </a:pPr>
            <a:r>
              <a:rPr lang="en-US" dirty="0"/>
              <a:t>‘….are measures of service and resources which equal or surpass predetermined statewide averages. Each library in conjunction with its community and the state library makes specific objectives based on adequacy for them.’</a:t>
            </a:r>
          </a:p>
          <a:p>
            <a:pPr marL="0" indent="0">
              <a:buNone/>
            </a:pPr>
            <a:endParaRPr lang="en-US" dirty="0"/>
          </a:p>
          <a:p>
            <a:pPr marL="0" indent="0">
              <a:buNone/>
            </a:pPr>
            <a:r>
              <a:rPr lang="en-US" sz="2400" dirty="0"/>
              <a:t>C.R. McClure, “From Public Library Standards to Development of Statewide Levels of Adequacy,” </a:t>
            </a:r>
            <a:r>
              <a:rPr lang="en-US" sz="2400" i="1" dirty="0"/>
              <a:t>Library Research </a:t>
            </a:r>
            <a:r>
              <a:rPr lang="en-US" sz="2400" dirty="0"/>
              <a:t>2, no.1 (1980):61</a:t>
            </a:r>
          </a:p>
        </p:txBody>
      </p:sp>
    </p:spTree>
    <p:extLst>
      <p:ext uri="{BB962C8B-B14F-4D97-AF65-F5344CB8AC3E}">
        <p14:creationId xmlns:p14="http://schemas.microsoft.com/office/powerpoint/2010/main" val="3387631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8910-0816-4624-9FFD-5AC8CC63EDCA}"/>
              </a:ext>
            </a:extLst>
          </p:cNvPr>
          <p:cNvSpPr>
            <a:spLocks noGrp="1"/>
          </p:cNvSpPr>
          <p:nvPr>
            <p:ph type="title"/>
          </p:nvPr>
        </p:nvSpPr>
        <p:spPr/>
        <p:txBody>
          <a:bodyPr/>
          <a:lstStyle/>
          <a:p>
            <a:pPr algn="ctr"/>
            <a:r>
              <a:rPr lang="en-US" dirty="0"/>
              <a:t>Work to Date</a:t>
            </a:r>
          </a:p>
        </p:txBody>
      </p:sp>
      <p:sp>
        <p:nvSpPr>
          <p:cNvPr id="3" name="Content Placeholder 2">
            <a:extLst>
              <a:ext uri="{FF2B5EF4-FFF2-40B4-BE49-F238E27FC236}">
                <a16:creationId xmlns:a16="http://schemas.microsoft.com/office/drawing/2014/main" id="{8A3288CB-0308-4753-979D-11492ABB5B30}"/>
              </a:ext>
            </a:extLst>
          </p:cNvPr>
          <p:cNvSpPr>
            <a:spLocks noGrp="1"/>
          </p:cNvSpPr>
          <p:nvPr>
            <p:ph idx="1"/>
          </p:nvPr>
        </p:nvSpPr>
        <p:spPr/>
        <p:txBody>
          <a:bodyPr>
            <a:normAutofit lnSpcReduction="10000"/>
          </a:bodyPr>
          <a:lstStyle/>
          <a:p>
            <a:r>
              <a:rPr lang="en-US" dirty="0"/>
              <a:t>Literature review</a:t>
            </a:r>
          </a:p>
          <a:p>
            <a:endParaRPr lang="en-US" dirty="0"/>
          </a:p>
          <a:p>
            <a:r>
              <a:rPr lang="en-US" dirty="0"/>
              <a:t>Determination of content areas</a:t>
            </a:r>
          </a:p>
          <a:p>
            <a:endParaRPr lang="en-US" dirty="0"/>
          </a:p>
          <a:p>
            <a:r>
              <a:rPr lang="en-US" dirty="0"/>
              <a:t>Drafts, drafts, and more drafts</a:t>
            </a:r>
          </a:p>
          <a:p>
            <a:endParaRPr lang="en-US" dirty="0"/>
          </a:p>
          <a:p>
            <a:r>
              <a:rPr lang="en-US" dirty="0"/>
              <a:t>Advisory Group feedback</a:t>
            </a:r>
          </a:p>
          <a:p>
            <a:endParaRPr lang="en-US" dirty="0"/>
          </a:p>
          <a:p>
            <a:r>
              <a:rPr lang="en-US" dirty="0"/>
              <a:t>Planning for program administration</a:t>
            </a:r>
          </a:p>
        </p:txBody>
      </p:sp>
    </p:spTree>
    <p:extLst>
      <p:ext uri="{BB962C8B-B14F-4D97-AF65-F5344CB8AC3E}">
        <p14:creationId xmlns:p14="http://schemas.microsoft.com/office/powerpoint/2010/main" val="1981834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TotalTime>
  <Words>540</Words>
  <Application>Microsoft Office PowerPoint</Application>
  <PresentationFormat>Widescreen</PresentationFormat>
  <Paragraphs>110</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Best Practices</vt:lpstr>
      <vt:lpstr>ICfL Staff Committee</vt:lpstr>
      <vt:lpstr>Advisory Group</vt:lpstr>
      <vt:lpstr>What is a Best Practice?</vt:lpstr>
      <vt:lpstr>Best Practices as a Tool</vt:lpstr>
      <vt:lpstr>State Standards and Public Libraries:  an Overview</vt:lpstr>
      <vt:lpstr>History of American Standards  for Public Libraries</vt:lpstr>
      <vt:lpstr>Levels of Adequacy</vt:lpstr>
      <vt:lpstr>Work to Date</vt:lpstr>
      <vt:lpstr>Format and Use</vt:lpstr>
      <vt:lpstr>Content Areas</vt:lpstr>
      <vt:lpstr>Potential Quantifiable Aspects </vt:lpstr>
      <vt:lpstr>Best Practices- Program Administration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dc:creator>Emily Sitz</dc:creator>
  <cp:lastModifiedBy>Emily Sitz</cp:lastModifiedBy>
  <cp:revision>22</cp:revision>
  <dcterms:created xsi:type="dcterms:W3CDTF">2019-10-02T14:44:11Z</dcterms:created>
  <dcterms:modified xsi:type="dcterms:W3CDTF">2019-10-03T19:24:03Z</dcterms:modified>
</cp:coreProperties>
</file>